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7" r:id="rId2"/>
    <p:sldId id="262" r:id="rId3"/>
    <p:sldId id="333" r:id="rId4"/>
    <p:sldId id="349" r:id="rId5"/>
    <p:sldId id="352" r:id="rId6"/>
    <p:sldId id="278" r:id="rId7"/>
    <p:sldId id="279" r:id="rId8"/>
    <p:sldId id="351" r:id="rId9"/>
    <p:sldId id="334" r:id="rId10"/>
    <p:sldId id="350" r:id="rId11"/>
    <p:sldId id="317" r:id="rId12"/>
    <p:sldId id="360" r:id="rId13"/>
    <p:sldId id="353" r:id="rId14"/>
    <p:sldId id="354" r:id="rId15"/>
    <p:sldId id="355" r:id="rId16"/>
    <p:sldId id="356" r:id="rId17"/>
    <p:sldId id="357" r:id="rId18"/>
    <p:sldId id="366" r:id="rId19"/>
    <p:sldId id="359" r:id="rId20"/>
    <p:sldId id="358" r:id="rId21"/>
    <p:sldId id="361" r:id="rId22"/>
    <p:sldId id="362" r:id="rId23"/>
    <p:sldId id="363" r:id="rId24"/>
    <p:sldId id="394" r:id="rId25"/>
    <p:sldId id="364" r:id="rId26"/>
    <p:sldId id="367" r:id="rId27"/>
    <p:sldId id="372" r:id="rId28"/>
    <p:sldId id="373" r:id="rId29"/>
    <p:sldId id="374" r:id="rId30"/>
    <p:sldId id="375" r:id="rId31"/>
    <p:sldId id="376" r:id="rId32"/>
    <p:sldId id="377" r:id="rId33"/>
    <p:sldId id="378" r:id="rId34"/>
    <p:sldId id="379" r:id="rId35"/>
    <p:sldId id="380" r:id="rId36"/>
    <p:sldId id="381" r:id="rId37"/>
    <p:sldId id="382" r:id="rId38"/>
    <p:sldId id="383" r:id="rId39"/>
    <p:sldId id="384" r:id="rId40"/>
    <p:sldId id="385" r:id="rId41"/>
    <p:sldId id="386" r:id="rId42"/>
    <p:sldId id="387" r:id="rId43"/>
    <p:sldId id="388" r:id="rId44"/>
    <p:sldId id="389" r:id="rId45"/>
    <p:sldId id="390" r:id="rId46"/>
    <p:sldId id="391" r:id="rId47"/>
    <p:sldId id="392" r:id="rId48"/>
    <p:sldId id="393" r:id="rId49"/>
    <p:sldId id="344" r:id="rId50"/>
    <p:sldId id="348" r:id="rId51"/>
    <p:sldId id="339" r:id="rId52"/>
    <p:sldId id="340" r:id="rId53"/>
    <p:sldId id="341" r:id="rId54"/>
    <p:sldId id="347" r:id="rId55"/>
    <p:sldId id="370" r:id="rId56"/>
    <p:sldId id="369" r:id="rId57"/>
    <p:sldId id="371" r:id="rId58"/>
    <p:sldId id="282" r:id="rId59"/>
    <p:sldId id="274" r:id="rId6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DA5309-D2F9-AE36-9972-4CFB7941F283}" v="52" dt="2023-12-11T11:46:05.034"/>
    <p1510:client id="{BD0B9C1C-3563-4414-8D26-B4BAD7CEA85D}" v="329" dt="2023-12-11T11:56:49.1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sorterViewPr>
    <p:cViewPr>
      <p:scale>
        <a:sx n="100" d="100"/>
        <a:sy n="100" d="100"/>
      </p:scale>
      <p:origin x="0" y="-497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2">
    <p:spTree>
      <p:nvGrpSpPr>
        <p:cNvPr id="1" name=""/>
        <p:cNvGrpSpPr/>
        <p:nvPr/>
      </p:nvGrpSpPr>
      <p:grpSpPr>
        <a:xfrm>
          <a:off x="0" y="0"/>
          <a:ext cx="0" cy="0"/>
          <a:chOff x="0" y="0"/>
          <a:chExt cx="0" cy="0"/>
        </a:xfrm>
      </p:grpSpPr>
      <p:sp>
        <p:nvSpPr>
          <p:cNvPr id="38" name="update">
            <a:extLst>
              <a:ext uri="{FF2B5EF4-FFF2-40B4-BE49-F238E27FC236}">
                <a16:creationId xmlns:a16="http://schemas.microsoft.com/office/drawing/2014/main" id="{DAC5E400-3389-4750-BDA6-C5376602A385}"/>
              </a:ext>
            </a:extLst>
          </p:cNvPr>
          <p:cNvSpPr txBox="1"/>
          <p:nvPr/>
        </p:nvSpPr>
        <p:spPr>
          <a:xfrm>
            <a:off x="603249" y="2824195"/>
            <a:ext cx="586992" cy="2413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a:solidFill>
                  <a:schemeClr val="tx1"/>
                </a:solidFill>
                <a:latin typeface="游ゴシック Medium" panose="020B0500000000000000" pitchFamily="50" charset="-128"/>
                <a:cs typeface="Arial" panose="020B0604020202020204" pitchFamily="34" charset="0"/>
              </a:rPr>
              <a:t>update</a:t>
            </a:r>
          </a:p>
        </p:txBody>
      </p:sp>
      <p:sp>
        <p:nvSpPr>
          <p:cNvPr id="42" name="正方形/長方形 41">
            <a:extLst>
              <a:ext uri="{FF2B5EF4-FFF2-40B4-BE49-F238E27FC236}">
                <a16:creationId xmlns:a16="http://schemas.microsoft.com/office/drawing/2014/main" id="{DABF62C4-A1AF-493E-AFB4-36EDBC4AD3CC}"/>
              </a:ext>
            </a:extLst>
          </p:cNvPr>
          <p:cNvSpPr/>
          <p:nvPr/>
        </p:nvSpPr>
        <p:spPr>
          <a:xfrm>
            <a:off x="8135332" y="0"/>
            <a:ext cx="4056668" cy="6858000"/>
          </a:xfrm>
          <a:prstGeom prst="rect">
            <a:avLst/>
          </a:prstGeom>
          <a:solidFill>
            <a:srgbClr val="323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pic>
        <p:nvPicPr>
          <p:cNvPr id="43" name="図 42" descr="テキスト が含まれている画像&#10;&#10;自動的に生成された説明">
            <a:extLst>
              <a:ext uri="{FF2B5EF4-FFF2-40B4-BE49-F238E27FC236}">
                <a16:creationId xmlns:a16="http://schemas.microsoft.com/office/drawing/2014/main" id="{30E747CB-9B56-43BB-B8BF-609B44175636}"/>
              </a:ext>
            </a:extLst>
          </p:cNvPr>
          <p:cNvPicPr>
            <a:picLocks noChangeAspect="1"/>
          </p:cNvPicPr>
          <p:nvPr/>
        </p:nvPicPr>
        <p:blipFill>
          <a:blip r:embed="rId2"/>
          <a:stretch>
            <a:fillRect/>
          </a:stretch>
        </p:blipFill>
        <p:spPr>
          <a:xfrm>
            <a:off x="9184554" y="2073024"/>
            <a:ext cx="1958225" cy="869291"/>
          </a:xfrm>
          <a:prstGeom prst="rect">
            <a:avLst/>
          </a:prstGeom>
        </p:spPr>
      </p:pic>
      <p:sp>
        <p:nvSpPr>
          <p:cNvPr id="23" name="Footer Placeholder 4">
            <a:extLst>
              <a:ext uri="{FF2B5EF4-FFF2-40B4-BE49-F238E27FC236}">
                <a16:creationId xmlns:a16="http://schemas.microsoft.com/office/drawing/2014/main" id="{415C5B44-B363-493B-9E8C-1CDBAC9BFD33}"/>
              </a:ext>
            </a:extLst>
          </p:cNvPr>
          <p:cNvSpPr>
            <a:spLocks noGrp="1"/>
          </p:cNvSpPr>
          <p:nvPr>
            <p:ph type="ftr" sz="quarter" idx="3"/>
          </p:nvPr>
        </p:nvSpPr>
        <p:spPr>
          <a:xfrm>
            <a:off x="8792066" y="6492875"/>
            <a:ext cx="2743200" cy="228601"/>
          </a:xfrm>
          <a:prstGeom prst="rect">
            <a:avLst/>
          </a:prstGeom>
        </p:spPr>
        <p:txBody>
          <a:bodyPr vert="horz" lIns="91440" tIns="45720" rIns="91440" bIns="45720" rtlCol="0" anchor="ctr"/>
          <a:lstStyle>
            <a:lvl1pPr algn="ctr">
              <a:defRPr sz="700">
                <a:solidFill>
                  <a:schemeClr val="bg1"/>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マーケティング部 ウイング太郎">
            <a:extLst>
              <a:ext uri="{FF2B5EF4-FFF2-40B4-BE49-F238E27FC236}">
                <a16:creationId xmlns:a16="http://schemas.microsoft.com/office/drawing/2014/main" id="{68FE6FDE-C15C-46AF-BDB3-CFA098EDBF72}"/>
              </a:ext>
            </a:extLst>
          </p:cNvPr>
          <p:cNvSpPr txBox="1">
            <a:spLocks noGrp="1"/>
          </p:cNvSpPr>
          <p:nvPr>
            <p:ph type="body" sz="quarter" idx="22"/>
          </p:nvPr>
        </p:nvSpPr>
        <p:spPr>
          <a:xfrm>
            <a:off x="1190242" y="3082789"/>
            <a:ext cx="3272255" cy="277057"/>
          </a:xfrm>
          <a:prstGeom prst="rect">
            <a:avLst/>
          </a:prstGeom>
        </p:spPr>
        <p:txBody>
          <a:bodyPr wrap="none" lIns="0" tIns="0" rIns="0" bIns="0" numCol="1" spcCol="38100" anchor="t" anchorCtr="0">
            <a:noAutofit/>
          </a:bodyPr>
          <a:lstStyle>
            <a:lvl1pPr marL="0" indent="0">
              <a:lnSpc>
                <a:spcPct val="120000"/>
              </a:lnSpc>
              <a:spcBef>
                <a:spcPts val="0"/>
              </a:spcBef>
              <a:buSzTx/>
              <a:buNone/>
              <a:defRPr sz="1400" b="0" i="0" spc="49">
                <a:solidFill>
                  <a:srgbClr val="000000"/>
                </a:solidFill>
                <a:latin typeface="游ゴシック Medium" panose="020B0500000000000000" pitchFamily="50" charset="-128"/>
                <a:ea typeface="游ゴシック Medium" panose="020B0500000000000000" pitchFamily="50" charset="-128"/>
                <a:cs typeface="游ゴシック Medium" panose="020B0500000000000000" pitchFamily="50" charset="-128"/>
                <a:sym typeface="Noto Sans JP Light"/>
              </a:defRPr>
            </a:lvl1pPr>
          </a:lstStyle>
          <a:p>
            <a:pPr lvl="0"/>
            <a:r>
              <a:rPr lang="ja-JP" altLang="en-US"/>
              <a:t>マスター テキストの書式設定</a:t>
            </a:r>
          </a:p>
        </p:txBody>
      </p:sp>
      <p:sp>
        <p:nvSpPr>
          <p:cNvPr id="10" name="マーケティング部 ウイング太郎">
            <a:extLst>
              <a:ext uri="{FF2B5EF4-FFF2-40B4-BE49-F238E27FC236}">
                <a16:creationId xmlns:a16="http://schemas.microsoft.com/office/drawing/2014/main" id="{28C53746-C2FE-4462-83C5-CEF0FAFCBE6F}"/>
              </a:ext>
            </a:extLst>
          </p:cNvPr>
          <p:cNvSpPr txBox="1">
            <a:spLocks noGrp="1"/>
          </p:cNvSpPr>
          <p:nvPr>
            <p:ph type="body" sz="quarter" idx="32" hasCustomPrompt="1"/>
          </p:nvPr>
        </p:nvSpPr>
        <p:spPr>
          <a:xfrm>
            <a:off x="1190242" y="2803889"/>
            <a:ext cx="3272255" cy="277057"/>
          </a:xfrm>
          <a:prstGeom prst="rect">
            <a:avLst/>
          </a:prstGeom>
        </p:spPr>
        <p:txBody>
          <a:bodyPr lIns="0" tIns="0" rIns="0" bIns="0" numCol="1" spcCol="38100" anchor="ctr" anchorCtr="0">
            <a:normAutofit/>
          </a:bodyPr>
          <a:lstStyle>
            <a:lvl1pPr marL="0" indent="0">
              <a:lnSpc>
                <a:spcPct val="120000"/>
              </a:lnSpc>
              <a:spcBef>
                <a:spcPts val="0"/>
              </a:spcBef>
              <a:buSzTx/>
              <a:buNone/>
              <a:defRPr sz="1000" b="0" i="0" spc="49">
                <a:solidFill>
                  <a:srgbClr val="000000"/>
                </a:solidFill>
                <a:latin typeface="游ゴシック Medium" panose="020B0500000000000000" pitchFamily="50" charset="-128"/>
                <a:ea typeface="游ゴシック Medium" panose="020B0500000000000000" pitchFamily="50" charset="-128"/>
                <a:cs typeface="Poppins Regular" panose="00000500000000000000" pitchFamily="2" charset="0"/>
                <a:sym typeface="Noto Sans JP Light"/>
              </a:defRPr>
            </a:lvl1pPr>
          </a:lstStyle>
          <a:p>
            <a:pPr lvl="0"/>
            <a:fld id="{8AF21BBB-BBD0-4ED3-A6FC-01CA10488915}" type="datetime4">
              <a:rPr lang="en-US" altLang="ja-JP" smtClean="0"/>
              <a:t>February 22, 2022</a:t>
            </a:fld>
            <a:endParaRPr lang="ja-JP" altLang="en-US"/>
          </a:p>
        </p:txBody>
      </p:sp>
      <p:sp>
        <p:nvSpPr>
          <p:cNvPr id="11" name="update">
            <a:extLst>
              <a:ext uri="{FF2B5EF4-FFF2-40B4-BE49-F238E27FC236}">
                <a16:creationId xmlns:a16="http://schemas.microsoft.com/office/drawing/2014/main" id="{C93B3444-C966-42BC-A31B-A5816C129B97}"/>
              </a:ext>
            </a:extLst>
          </p:cNvPr>
          <p:cNvSpPr txBox="1"/>
          <p:nvPr userDrawn="1"/>
        </p:nvSpPr>
        <p:spPr>
          <a:xfrm>
            <a:off x="603249" y="2824195"/>
            <a:ext cx="586992" cy="2413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a:solidFill>
                  <a:schemeClr val="tx1"/>
                </a:solidFill>
                <a:latin typeface="游ゴシック Medium" panose="020B0500000000000000" pitchFamily="50" charset="-128"/>
                <a:cs typeface="Arial" panose="020B0604020202020204" pitchFamily="34" charset="0"/>
              </a:rPr>
              <a:t>update</a:t>
            </a:r>
          </a:p>
        </p:txBody>
      </p:sp>
      <p:sp>
        <p:nvSpPr>
          <p:cNvPr id="12" name="正方形/長方形 11">
            <a:extLst>
              <a:ext uri="{FF2B5EF4-FFF2-40B4-BE49-F238E27FC236}">
                <a16:creationId xmlns:a16="http://schemas.microsoft.com/office/drawing/2014/main" id="{DCA5739A-F6C6-4FFD-B0F4-4A06E0229034}"/>
              </a:ext>
            </a:extLst>
          </p:cNvPr>
          <p:cNvSpPr/>
          <p:nvPr userDrawn="1"/>
        </p:nvSpPr>
        <p:spPr>
          <a:xfrm>
            <a:off x="8135332" y="0"/>
            <a:ext cx="4056668" cy="6858000"/>
          </a:xfrm>
          <a:prstGeom prst="rect">
            <a:avLst/>
          </a:prstGeom>
          <a:solidFill>
            <a:srgbClr val="323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Medium" panose="020B0500000000000000" pitchFamily="50" charset="-128"/>
              <a:ea typeface="游ゴシック Medium" panose="020B0500000000000000" pitchFamily="50" charset="-128"/>
            </a:endParaRPr>
          </a:p>
        </p:txBody>
      </p:sp>
      <p:pic>
        <p:nvPicPr>
          <p:cNvPr id="13" name="図 12" descr="テキスト が含まれている画像&#10;&#10;自動的に生成された説明">
            <a:extLst>
              <a:ext uri="{FF2B5EF4-FFF2-40B4-BE49-F238E27FC236}">
                <a16:creationId xmlns:a16="http://schemas.microsoft.com/office/drawing/2014/main" id="{A7C13B20-9476-4666-961D-0C2D6D0CBA58}"/>
              </a:ext>
            </a:extLst>
          </p:cNvPr>
          <p:cNvPicPr>
            <a:picLocks noChangeAspect="1"/>
          </p:cNvPicPr>
          <p:nvPr userDrawn="1"/>
        </p:nvPicPr>
        <p:blipFill>
          <a:blip r:embed="rId2"/>
          <a:stretch>
            <a:fillRect/>
          </a:stretch>
        </p:blipFill>
        <p:spPr>
          <a:xfrm>
            <a:off x="9184554" y="2073024"/>
            <a:ext cx="1958225" cy="869291"/>
          </a:xfrm>
          <a:prstGeom prst="rect">
            <a:avLst/>
          </a:prstGeom>
        </p:spPr>
      </p:pic>
      <p:sp>
        <p:nvSpPr>
          <p:cNvPr id="14" name="タイトル 2">
            <a:extLst>
              <a:ext uri="{FF2B5EF4-FFF2-40B4-BE49-F238E27FC236}">
                <a16:creationId xmlns:a16="http://schemas.microsoft.com/office/drawing/2014/main" id="{A2C4379C-1FCA-4591-A2A7-D5CA9A2FC6F9}"/>
              </a:ext>
            </a:extLst>
          </p:cNvPr>
          <p:cNvSpPr>
            <a:spLocks noGrp="1"/>
          </p:cNvSpPr>
          <p:nvPr>
            <p:ph type="title"/>
          </p:nvPr>
        </p:nvSpPr>
        <p:spPr>
          <a:xfrm>
            <a:off x="597695" y="1325479"/>
            <a:ext cx="6700252" cy="1325563"/>
          </a:xfrm>
        </p:spPr>
        <p:txBody>
          <a:bodyPr lIns="0" rIns="0" anchor="b">
            <a:normAutofit/>
          </a:bodyPr>
          <a:lstStyle>
            <a:lvl1pPr>
              <a:defRPr sz="3200">
                <a:solidFill>
                  <a:schemeClr val="tx1"/>
                </a:solidFill>
              </a:defRPr>
            </a:lvl1pPr>
          </a:lstStyle>
          <a:p>
            <a:r>
              <a:rPr kumimoji="1" lang="ja-JP" altLang="en-US"/>
              <a:t>マスター タイトルの書式設定</a:t>
            </a:r>
          </a:p>
        </p:txBody>
      </p:sp>
      <p:sp>
        <p:nvSpPr>
          <p:cNvPr id="16" name="フッター プレースホルダー 13">
            <a:extLst>
              <a:ext uri="{FF2B5EF4-FFF2-40B4-BE49-F238E27FC236}">
                <a16:creationId xmlns:a16="http://schemas.microsoft.com/office/drawing/2014/main" id="{B4F52D4B-145D-495F-9D57-B037D3D7ED0A}"/>
              </a:ext>
            </a:extLst>
          </p:cNvPr>
          <p:cNvSpPr txBox="1">
            <a:spLocks/>
          </p:cNvSpPr>
          <p:nvPr userDrawn="1"/>
        </p:nvSpPr>
        <p:spPr>
          <a:xfrm>
            <a:off x="8792066" y="6446837"/>
            <a:ext cx="2743200" cy="228601"/>
          </a:xfrm>
          <a:prstGeom prst="rect">
            <a:avLst/>
          </a:prstGeom>
        </p:spPr>
        <p:txBody>
          <a:bodyPr vert="horz" lIns="91440" tIns="45720" rIns="91440" bIns="45720" rtlCol="0" anchor="ctr"/>
          <a:lstStyle>
            <a:defPPr>
              <a:defRPr lang="en-US"/>
            </a:defPPr>
            <a:lvl1pPr marL="0" algn="ctr" defTabSz="609585" rtl="0" eaLnBrk="1" latinLnBrk="0" hangingPunct="1">
              <a:defRPr sz="700" kern="1200">
                <a:solidFill>
                  <a:schemeClr val="tx1">
                    <a:tint val="75000"/>
                  </a:schemeClr>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kumimoji="1" lang="en-US" altLang="ja-JP">
                <a:solidFill>
                  <a:schemeClr val="bg1"/>
                </a:solidFill>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solidFill>
                  <a:schemeClr val="bg1"/>
                </a:solidFill>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solidFill>
                  <a:schemeClr val="bg1"/>
                </a:solidFill>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solidFill>
                <a:schemeClr val="bg1"/>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1892774287"/>
      </p:ext>
    </p:extLst>
  </p:cSld>
  <p:clrMapOvr>
    <a:masterClrMapping/>
  </p:clrMapOvr>
  <p:extLst>
    <p:ext uri="{DCECCB84-F9BA-43D5-87BE-67443E8EF086}">
      <p15:sldGuideLst xmlns:p15="http://schemas.microsoft.com/office/powerpoint/2012/main">
        <p15:guide id="3" orient="horz" pos="1616">
          <p15:clr>
            <a:srgbClr val="FBAE40"/>
          </p15:clr>
        </p15:guide>
        <p15:guide id="4"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dex-2">
    <p:spTree>
      <p:nvGrpSpPr>
        <p:cNvPr id="1" name=""/>
        <p:cNvGrpSpPr/>
        <p:nvPr/>
      </p:nvGrpSpPr>
      <p:grpSpPr>
        <a:xfrm>
          <a:off x="0" y="0"/>
          <a:ext cx="0" cy="0"/>
          <a:chOff x="0" y="0"/>
          <a:chExt cx="0" cy="0"/>
        </a:xfrm>
      </p:grpSpPr>
      <p:pic>
        <p:nvPicPr>
          <p:cNvPr id="5" name="図 4" descr="ロゴ&#10;&#10;自動的に生成された説明">
            <a:extLst>
              <a:ext uri="{FF2B5EF4-FFF2-40B4-BE49-F238E27FC236}">
                <a16:creationId xmlns:a16="http://schemas.microsoft.com/office/drawing/2014/main" id="{141B8611-1D76-40C3-91C4-73593B31781F}"/>
              </a:ext>
            </a:extLst>
          </p:cNvPr>
          <p:cNvPicPr>
            <a:picLocks noChangeAspect="1"/>
          </p:cNvPicPr>
          <p:nvPr/>
        </p:nvPicPr>
        <p:blipFill>
          <a:blip r:embed="rId2"/>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3D63C78D-9A85-4282-8DC1-E2030707AC3F}"/>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7" name="page No.">
            <a:extLst>
              <a:ext uri="{FF2B5EF4-FFF2-40B4-BE49-F238E27FC236}">
                <a16:creationId xmlns:a16="http://schemas.microsoft.com/office/drawing/2014/main" id="{C57F6F1F-2051-4C8A-B706-0A8E1080C718}"/>
              </a:ext>
            </a:extLst>
          </p:cNvPr>
          <p:cNvSpPr txBox="1"/>
          <p:nvPr/>
        </p:nvSpPr>
        <p:spPr>
          <a:xfrm>
            <a:off x="11075382" y="6546643"/>
            <a:ext cx="597865" cy="23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9" name="Footer Placeholder 4">
            <a:extLst>
              <a:ext uri="{FF2B5EF4-FFF2-40B4-BE49-F238E27FC236}">
                <a16:creationId xmlns:a16="http://schemas.microsoft.com/office/drawing/2014/main" id="{EC9A07B7-58CC-4001-8D1C-20884C448858}"/>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8" name="図 7" descr="ロゴ&#10;&#10;自動的に生成された説明">
            <a:extLst>
              <a:ext uri="{FF2B5EF4-FFF2-40B4-BE49-F238E27FC236}">
                <a16:creationId xmlns:a16="http://schemas.microsoft.com/office/drawing/2014/main" id="{E6E70A3E-5EE7-4596-9632-E7CE3403BF00}"/>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6167AD6E-C037-44AC-A060-BA57D960F29A}"/>
              </a:ext>
            </a:extLst>
          </p:cNvPr>
          <p:cNvSpPr txBox="1"/>
          <p:nvPr userDrawn="1"/>
        </p:nvSpPr>
        <p:spPr>
          <a:xfrm>
            <a:off x="11075382" y="6546643"/>
            <a:ext cx="597865" cy="2349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Tree>
    <p:extLst>
      <p:ext uri="{BB962C8B-B14F-4D97-AF65-F5344CB8AC3E}">
        <p14:creationId xmlns:p14="http://schemas.microsoft.com/office/powerpoint/2010/main" val="3413918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見出し3">
    <p:spTree>
      <p:nvGrpSpPr>
        <p:cNvPr id="1" name=""/>
        <p:cNvGrpSpPr/>
        <p:nvPr/>
      </p:nvGrpSpPr>
      <p:grpSpPr>
        <a:xfrm>
          <a:off x="0" y="0"/>
          <a:ext cx="0" cy="0"/>
          <a:chOff x="0" y="0"/>
          <a:chExt cx="0" cy="0"/>
        </a:xfrm>
      </p:grpSpPr>
      <p:pic>
        <p:nvPicPr>
          <p:cNvPr id="14" name="図 13" descr="ロゴ&#10;&#10;自動的に生成された説明">
            <a:extLst>
              <a:ext uri="{FF2B5EF4-FFF2-40B4-BE49-F238E27FC236}">
                <a16:creationId xmlns:a16="http://schemas.microsoft.com/office/drawing/2014/main" id="{BF5915BE-D3C1-48B0-AE69-717EA46353C0}"/>
              </a:ext>
            </a:extLst>
          </p:cNvPr>
          <p:cNvPicPr>
            <a:picLocks noChangeAspect="1"/>
          </p:cNvPicPr>
          <p:nvPr/>
        </p:nvPicPr>
        <p:blipFill>
          <a:blip r:embed="rId2"/>
          <a:stretch>
            <a:fillRect/>
          </a:stretch>
        </p:blipFill>
        <p:spPr>
          <a:xfrm>
            <a:off x="440784" y="5740438"/>
            <a:ext cx="1405602" cy="623972"/>
          </a:xfrm>
          <a:prstGeom prst="rect">
            <a:avLst/>
          </a:prstGeom>
        </p:spPr>
      </p:pic>
      <p:sp>
        <p:nvSpPr>
          <p:cNvPr id="7" name="Footer Placeholder 4">
            <a:extLst>
              <a:ext uri="{FF2B5EF4-FFF2-40B4-BE49-F238E27FC236}">
                <a16:creationId xmlns:a16="http://schemas.microsoft.com/office/drawing/2014/main" id="{CDC3A374-6C43-4406-8410-69BE0E4C8343}"/>
              </a:ext>
            </a:extLst>
          </p:cNvPr>
          <p:cNvSpPr txBox="1">
            <a:spLocks/>
          </p:cNvSpPr>
          <p:nvPr/>
        </p:nvSpPr>
        <p:spPr>
          <a:xfrm>
            <a:off x="423283" y="6346825"/>
            <a:ext cx="2917794"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chemeClr val="bg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l"/>
            <a:r>
              <a:rPr kumimoji="1" lang="en-US" altLang="ja-JP">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pPr algn="l"/>
              <a:t>2023</a:t>
            </a:fld>
            <a:r>
              <a:rPr kumimoji="1" lang="en-US" altLang="ja-JP">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solidFill>
                <a:srgbClr val="000000"/>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1" name="The Data Empowerment Company">
            <a:extLst>
              <a:ext uri="{FF2B5EF4-FFF2-40B4-BE49-F238E27FC236}">
                <a16:creationId xmlns:a16="http://schemas.microsoft.com/office/drawing/2014/main" id="{4DEC9833-ABD1-4821-BAD6-38728D1C62F0}"/>
              </a:ext>
            </a:extLst>
          </p:cNvPr>
          <p:cNvSpPr txBox="1">
            <a:spLocks noGrp="1"/>
          </p:cNvSpPr>
          <p:nvPr>
            <p:ph type="body" sz="quarter" idx="23"/>
          </p:nvPr>
        </p:nvSpPr>
        <p:spPr>
          <a:xfrm>
            <a:off x="526415" y="2232026"/>
            <a:ext cx="6651820" cy="286232"/>
          </a:xfrm>
          <a:prstGeom prst="rect">
            <a:avLst/>
          </a:prstGeom>
        </p:spPr>
        <p:txBody>
          <a:bodyPr wrap="square" lIns="0" rIns="0" numCol="1" spcCol="38100">
            <a:spAutoFit/>
          </a:bodyPr>
          <a:lstStyle>
            <a:lvl1pPr marL="0" marR="0" indent="0" algn="l" defTabSz="914377" rtl="0" eaLnBrk="1" fontAlgn="auto" latinLnBrk="0" hangingPunct="1">
              <a:lnSpc>
                <a:spcPct val="90000"/>
              </a:lnSpc>
              <a:spcBef>
                <a:spcPts val="0"/>
              </a:spcBef>
              <a:spcAft>
                <a:spcPts val="0"/>
              </a:spcAft>
              <a:buClrTx/>
              <a:buSzTx/>
              <a:buFont typeface="Arial" panose="020B0604020202020204" pitchFamily="34" charset="0"/>
              <a:buNone/>
              <a:tabLst/>
              <a:defRPr sz="1400">
                <a:solidFill>
                  <a:srgbClr val="000000"/>
                </a:solidFill>
                <a:latin typeface="游ゴシック Medium" panose="020B0500000000000000" pitchFamily="50" charset="-128"/>
                <a:ea typeface="游ゴシック Medium" panose="020B0500000000000000" pitchFamily="50" charset="-128"/>
                <a:cs typeface="Poppins Regular"/>
                <a:sym typeface="Poppins Regular"/>
              </a:defRPr>
            </a:lvl1pPr>
          </a:lstStyle>
          <a:p>
            <a:pPr lvl="0"/>
            <a:r>
              <a:rPr lang="ja-JP" altLang="en-US"/>
              <a:t>マスター テキストの書式設定</a:t>
            </a:r>
          </a:p>
        </p:txBody>
      </p:sp>
      <p:pic>
        <p:nvPicPr>
          <p:cNvPr id="6" name="図 5" descr="ロゴ&#10;&#10;自動的に生成された説明">
            <a:extLst>
              <a:ext uri="{FF2B5EF4-FFF2-40B4-BE49-F238E27FC236}">
                <a16:creationId xmlns:a16="http://schemas.microsoft.com/office/drawing/2014/main" id="{AFAE93AF-43EB-4D54-A097-C9FE06FA25B2}"/>
              </a:ext>
            </a:extLst>
          </p:cNvPr>
          <p:cNvPicPr>
            <a:picLocks noChangeAspect="1"/>
          </p:cNvPicPr>
          <p:nvPr userDrawn="1"/>
        </p:nvPicPr>
        <p:blipFill>
          <a:blip r:embed="rId2"/>
          <a:stretch>
            <a:fillRect/>
          </a:stretch>
        </p:blipFill>
        <p:spPr>
          <a:xfrm>
            <a:off x="440784" y="5740438"/>
            <a:ext cx="1405602" cy="623972"/>
          </a:xfrm>
          <a:prstGeom prst="rect">
            <a:avLst/>
          </a:prstGeom>
        </p:spPr>
      </p:pic>
      <p:sp>
        <p:nvSpPr>
          <p:cNvPr id="10" name="タイトル 1">
            <a:extLst>
              <a:ext uri="{FF2B5EF4-FFF2-40B4-BE49-F238E27FC236}">
                <a16:creationId xmlns:a16="http://schemas.microsoft.com/office/drawing/2014/main" id="{99D0A20F-59C9-475D-B52E-C2F27A275241}"/>
              </a:ext>
            </a:extLst>
          </p:cNvPr>
          <p:cNvSpPr>
            <a:spLocks noGrp="1"/>
          </p:cNvSpPr>
          <p:nvPr>
            <p:ph type="title"/>
          </p:nvPr>
        </p:nvSpPr>
        <p:spPr>
          <a:xfrm>
            <a:off x="526416" y="1600199"/>
            <a:ext cx="6651820" cy="459659"/>
          </a:xfrm>
        </p:spPr>
        <p:txBody>
          <a:bodyPr lIns="0" rIns="0" anchor="b">
            <a:normAutofit/>
          </a:bodyPr>
          <a:lstStyle>
            <a:lvl1pPr>
              <a:defRPr sz="2400">
                <a:solidFill>
                  <a:schemeClr val="tx1"/>
                </a:solidFill>
              </a:defRPr>
            </a:lvl1pPr>
          </a:lstStyle>
          <a:p>
            <a:r>
              <a:rPr kumimoji="1" lang="ja-JP" altLang="en-US"/>
              <a:t>マスター タイトルの書式設定</a:t>
            </a:r>
          </a:p>
        </p:txBody>
      </p:sp>
    </p:spTree>
    <p:extLst>
      <p:ext uri="{BB962C8B-B14F-4D97-AF65-F5344CB8AC3E}">
        <p14:creationId xmlns:p14="http://schemas.microsoft.com/office/powerpoint/2010/main" val="1458064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1">
    <p:spTree>
      <p:nvGrpSpPr>
        <p:cNvPr id="1" name=""/>
        <p:cNvGrpSpPr/>
        <p:nvPr/>
      </p:nvGrpSpPr>
      <p:grpSpPr>
        <a:xfrm>
          <a:off x="0" y="0"/>
          <a:ext cx="0" cy="0"/>
          <a:chOff x="0" y="0"/>
          <a:chExt cx="0" cy="0"/>
        </a:xfrm>
      </p:grpSpPr>
      <p:pic>
        <p:nvPicPr>
          <p:cNvPr id="9" name="図 8" descr="ロゴ&#10;&#10;自動的に生成された説明">
            <a:extLst>
              <a:ext uri="{FF2B5EF4-FFF2-40B4-BE49-F238E27FC236}">
                <a16:creationId xmlns:a16="http://schemas.microsoft.com/office/drawing/2014/main" id="{68D01C6B-BC8A-476D-A2A5-5E477529DA3A}"/>
              </a:ext>
            </a:extLst>
          </p:cNvPr>
          <p:cNvPicPr>
            <a:picLocks noChangeAspect="1"/>
          </p:cNvPicPr>
          <p:nvPr/>
        </p:nvPicPr>
        <p:blipFill>
          <a:blip r:embed="rId2"/>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8" name="page No.">
            <a:extLst>
              <a:ext uri="{FF2B5EF4-FFF2-40B4-BE49-F238E27FC236}">
                <a16:creationId xmlns:a16="http://schemas.microsoft.com/office/drawing/2014/main" id="{950D15FD-4A79-44B2-BFC5-CDCD98458F8A}"/>
              </a:ext>
            </a:extLst>
          </p:cNvPr>
          <p:cNvSpPr txBox="1"/>
          <p:nvPr/>
        </p:nvSpPr>
        <p:spPr>
          <a:xfrm>
            <a:off x="11075382" y="6546643"/>
            <a:ext cx="597865" cy="23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7" name="図 6" descr="ロゴ&#10;&#10;自動的に生成された説明">
            <a:extLst>
              <a:ext uri="{FF2B5EF4-FFF2-40B4-BE49-F238E27FC236}">
                <a16:creationId xmlns:a16="http://schemas.microsoft.com/office/drawing/2014/main" id="{0B78982D-C77E-4F0C-A540-D766EA50B441}"/>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E9185DDD-1C85-4999-8C7D-66173FA7B465}"/>
              </a:ext>
            </a:extLst>
          </p:cNvPr>
          <p:cNvSpPr txBox="1"/>
          <p:nvPr userDrawn="1"/>
        </p:nvSpPr>
        <p:spPr>
          <a:xfrm>
            <a:off x="11075382" y="6546643"/>
            <a:ext cx="597865" cy="2349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Tree>
    <p:extLst>
      <p:ext uri="{BB962C8B-B14F-4D97-AF65-F5344CB8AC3E}">
        <p14:creationId xmlns:p14="http://schemas.microsoft.com/office/powerpoint/2010/main" val="809653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ontent-1">
    <p:spTree>
      <p:nvGrpSpPr>
        <p:cNvPr id="1" name=""/>
        <p:cNvGrpSpPr/>
        <p:nvPr/>
      </p:nvGrpSpPr>
      <p:grpSpPr>
        <a:xfrm>
          <a:off x="0" y="0"/>
          <a:ext cx="0" cy="0"/>
          <a:chOff x="0" y="0"/>
          <a:chExt cx="0" cy="0"/>
        </a:xfrm>
      </p:grpSpPr>
      <p:pic>
        <p:nvPicPr>
          <p:cNvPr id="9" name="図 8" descr="ロゴ&#10;&#10;自動的に生成された説明">
            <a:extLst>
              <a:ext uri="{FF2B5EF4-FFF2-40B4-BE49-F238E27FC236}">
                <a16:creationId xmlns:a16="http://schemas.microsoft.com/office/drawing/2014/main" id="{68D01C6B-BC8A-476D-A2A5-5E477529DA3A}"/>
              </a:ext>
            </a:extLst>
          </p:cNvPr>
          <p:cNvPicPr>
            <a:picLocks noChangeAspect="1"/>
          </p:cNvPicPr>
          <p:nvPr/>
        </p:nvPicPr>
        <p:blipFill>
          <a:blip r:embed="rId2"/>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a:p>
        </p:txBody>
      </p:sp>
      <p:sp>
        <p:nvSpPr>
          <p:cNvPr id="8" name="page No.">
            <a:extLst>
              <a:ext uri="{FF2B5EF4-FFF2-40B4-BE49-F238E27FC236}">
                <a16:creationId xmlns:a16="http://schemas.microsoft.com/office/drawing/2014/main" id="{950D15FD-4A79-44B2-BFC5-CDCD98458F8A}"/>
              </a:ext>
            </a:extLst>
          </p:cNvPr>
          <p:cNvSpPr txBox="1"/>
          <p:nvPr/>
        </p:nvSpPr>
        <p:spPr>
          <a:xfrm>
            <a:off x="11075382" y="6546643"/>
            <a:ext cx="597865" cy="23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pic>
        <p:nvPicPr>
          <p:cNvPr id="7" name="図 6" descr="ロゴ&#10;&#10;自動的に生成された説明">
            <a:extLst>
              <a:ext uri="{FF2B5EF4-FFF2-40B4-BE49-F238E27FC236}">
                <a16:creationId xmlns:a16="http://schemas.microsoft.com/office/drawing/2014/main" id="{0B78982D-C77E-4F0C-A540-D766EA50B441}"/>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10" name="page No.">
            <a:extLst>
              <a:ext uri="{FF2B5EF4-FFF2-40B4-BE49-F238E27FC236}">
                <a16:creationId xmlns:a16="http://schemas.microsoft.com/office/drawing/2014/main" id="{E9185DDD-1C85-4999-8C7D-66173FA7B465}"/>
              </a:ext>
            </a:extLst>
          </p:cNvPr>
          <p:cNvSpPr txBox="1"/>
          <p:nvPr userDrawn="1"/>
        </p:nvSpPr>
        <p:spPr>
          <a:xfrm>
            <a:off x="11075382" y="6546643"/>
            <a:ext cx="597865" cy="2349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a:solidFill>
                  <a:schemeClr val="tx1"/>
                </a:solidFill>
                <a:latin typeface="游ゴシック Medium" panose="020B0500000000000000" pitchFamily="50" charset="-128"/>
                <a:ea typeface="游ゴシック Medium" panose="020B0500000000000000" pitchFamily="50" charset="-128"/>
                <a:cs typeface="Arial" panose="020B0604020202020204" pitchFamily="34" charset="0"/>
              </a:rPr>
              <a:t>page No.</a:t>
            </a:r>
          </a:p>
        </p:txBody>
      </p:sp>
      <p:sp>
        <p:nvSpPr>
          <p:cNvPr id="2" name="テキスト ボックス 1">
            <a:extLst>
              <a:ext uri="{FF2B5EF4-FFF2-40B4-BE49-F238E27FC236}">
                <a16:creationId xmlns:a16="http://schemas.microsoft.com/office/drawing/2014/main" id="{6E9D2918-BC79-95D8-8A12-5D7B186F52F5}"/>
              </a:ext>
            </a:extLst>
          </p:cNvPr>
          <p:cNvSpPr txBox="1"/>
          <p:nvPr userDrawn="1"/>
        </p:nvSpPr>
        <p:spPr>
          <a:xfrm>
            <a:off x="717755" y="2521755"/>
            <a:ext cx="10764392" cy="37614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0000"/>
              </a:lnSpc>
            </a:pPr>
            <a:r>
              <a:rPr lang="ja-JP" altLang="en-US" u="sng">
                <a:latin typeface="游ゴシック Medium" panose="020B0500000000000000" pitchFamily="50" charset="-128"/>
                <a:ea typeface="游ゴシック Medium" panose="020B0500000000000000" pitchFamily="50" charset="-128"/>
                <a:cs typeface="+mn-lt"/>
              </a:rPr>
              <a:t>免責事項</a:t>
            </a:r>
            <a:br>
              <a:rPr lang="ja-JP" altLang="en-US" sz="1800">
                <a:latin typeface="游ゴシック Medium" panose="020B0500000000000000" pitchFamily="50" charset="-128"/>
                <a:ea typeface="游ゴシック Medium" panose="020B0500000000000000" pitchFamily="50" charset="-128"/>
                <a:cs typeface="+mn-lt"/>
              </a:rPr>
            </a:br>
            <a:br>
              <a:rPr lang="ja-JP" altLang="en-US" sz="12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本資料に含まれる文字、数値、画像、データその他の情報に関して、正確な情報を記載するように努めておりますが、 時間の経過により情報が古くなること、技術の進歩及び社会環境の変化等により、必ずしも適切な記載とならない場合があり、本資料内容の正確性および完全性は保証しておりません。</a:t>
            </a:r>
          </a:p>
          <a:p>
            <a:pPr>
              <a:lnSpc>
                <a:spcPct val="110000"/>
              </a:lnSpc>
            </a:pPr>
            <a:r>
              <a:rPr lang="ja-JP" altLang="en-US" sz="1800">
                <a:latin typeface="游ゴシック Medium" panose="020B0500000000000000" pitchFamily="50" charset="-128"/>
                <a:ea typeface="游ゴシック Medium" panose="020B0500000000000000" pitchFamily="50" charset="-128"/>
                <a:cs typeface="+mn-lt"/>
              </a:rPr>
              <a:t>　従って、本資料に基づき被ったいかなる損害についても、弊社では一切責任を負いかねますのであらかじめご了承ください。また</a:t>
            </a:r>
            <a:r>
              <a:rPr lang="ja-JP" sz="1800">
                <a:latin typeface="游ゴシック Medium" panose="020B0500000000000000" pitchFamily="50" charset="-128"/>
                <a:ea typeface="游ゴシック Medium" panose="020B0500000000000000" pitchFamily="50" charset="-128"/>
                <a:cs typeface="+mn-lt"/>
              </a:rPr>
              <a:t>、本資料の</a:t>
            </a:r>
            <a:r>
              <a:rPr lang="ja-JP" altLang="en-US" sz="1800">
                <a:latin typeface="游ゴシック Medium" panose="020B0500000000000000" pitchFamily="50" charset="-128"/>
                <a:ea typeface="游ゴシック Medium" panose="020B0500000000000000" pitchFamily="50" charset="-128"/>
                <a:cs typeface="+mn-lt"/>
              </a:rPr>
              <a:t>内容</a:t>
            </a:r>
            <a:r>
              <a:rPr lang="ja-JP" sz="1800">
                <a:latin typeface="游ゴシック Medium" panose="020B0500000000000000" pitchFamily="50" charset="-128"/>
                <a:ea typeface="游ゴシック Medium" panose="020B0500000000000000" pitchFamily="50" charset="-128"/>
                <a:cs typeface="+mn-lt"/>
              </a:rPr>
              <a:t>は</a:t>
            </a:r>
            <a:r>
              <a:rPr lang="ja-JP" altLang="en-US" sz="1800">
                <a:latin typeface="游ゴシック Medium" panose="020B0500000000000000" pitchFamily="50" charset="-128"/>
                <a:ea typeface="游ゴシック Medium" panose="020B0500000000000000" pitchFamily="50" charset="-128"/>
                <a:cs typeface="+mn-lt"/>
              </a:rPr>
              <a:t>、</a:t>
            </a:r>
            <a:r>
              <a:rPr lang="ja-JP" sz="1800">
                <a:latin typeface="游ゴシック Medium" panose="020B0500000000000000" pitchFamily="50" charset="-128"/>
                <a:ea typeface="游ゴシック Medium" panose="020B0500000000000000" pitchFamily="50" charset="-128"/>
                <a:cs typeface="+mn-lt"/>
              </a:rPr>
              <a:t>予告な</a:t>
            </a:r>
            <a:r>
              <a:rPr lang="ja-JP" altLang="en-US" sz="1800">
                <a:latin typeface="游ゴシック Medium" panose="020B0500000000000000" pitchFamily="50" charset="-128"/>
                <a:ea typeface="游ゴシック Medium" panose="020B0500000000000000" pitchFamily="50" charset="-128"/>
                <a:cs typeface="+mn-lt"/>
              </a:rPr>
              <a:t>く</a:t>
            </a:r>
            <a:r>
              <a:rPr lang="ja-JP" sz="1800">
                <a:latin typeface="游ゴシック Medium" panose="020B0500000000000000" pitchFamily="50" charset="-128"/>
                <a:ea typeface="游ゴシック Medium" panose="020B0500000000000000" pitchFamily="50" charset="-128"/>
                <a:cs typeface="+mn-lt"/>
              </a:rPr>
              <a:t>変更</a:t>
            </a:r>
            <a:r>
              <a:rPr lang="ja-JP" altLang="en-US" sz="1800">
                <a:latin typeface="游ゴシック Medium" panose="020B0500000000000000" pitchFamily="50" charset="-128"/>
                <a:ea typeface="游ゴシック Medium" panose="020B0500000000000000" pitchFamily="50" charset="-128"/>
                <a:cs typeface="+mn-lt"/>
              </a:rPr>
              <a:t>し</a:t>
            </a:r>
            <a:r>
              <a:rPr lang="ja-JP" sz="1800">
                <a:latin typeface="游ゴシック Medium" panose="020B0500000000000000" pitchFamily="50" charset="-128"/>
                <a:ea typeface="游ゴシック Medium" panose="020B0500000000000000" pitchFamily="50" charset="-128"/>
                <a:cs typeface="+mn-lt"/>
              </a:rPr>
              <a:t>または廃止する場合がございます。</a:t>
            </a:r>
            <a:br>
              <a:rPr lang="ja-JP" altLang="en-US" sz="18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　その他、本資料において、適宜他の情報（URL等のリンクを含みますがこれらに限られません）を参照する場合がございます。この場合につきましても、弊社が管理するものではなく、参照先の真偽等を含め弊社では責任を負いかねますのでご了承ください。</a:t>
            </a:r>
            <a:br>
              <a:rPr lang="ja-JP" altLang="en-US" sz="1800">
                <a:latin typeface="游ゴシック Medium" panose="020B0500000000000000" pitchFamily="50" charset="-128"/>
                <a:ea typeface="游ゴシック Medium" panose="020B0500000000000000" pitchFamily="50" charset="-128"/>
                <a:cs typeface="+mn-lt"/>
              </a:rPr>
            </a:br>
            <a:r>
              <a:rPr lang="ja-JP" altLang="en-US" sz="1800">
                <a:latin typeface="游ゴシック Medium" panose="020B0500000000000000" pitchFamily="50" charset="-128"/>
                <a:ea typeface="游ゴシック Medium" panose="020B0500000000000000" pitchFamily="50" charset="-128"/>
                <a:cs typeface="+mn-lt"/>
              </a:rPr>
              <a:t>　なお、本資料に記載された内容の権利（著作権や肖像権等を含みますがこれらに限られません）は、各権利保有者に帰属します。許諾なき無断転載や販売等の行為は固く禁じております。</a:t>
            </a:r>
            <a:endParaRPr lang="ja-JP" altLang="en-US" sz="180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3879866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nd-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AE826783-008F-450E-A52E-68EAA6F3865B}"/>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800">
                <a:solidFill>
                  <a:srgbClr val="000000"/>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23969387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latin typeface="游ゴシック Medium" panose="020B0500000000000000" pitchFamily="50" charset="-128"/>
                <a:ea typeface="游ゴシック Medium" panose="020B0500000000000000" pitchFamily="50" charset="-128"/>
              </a:defRPr>
            </a:lvl1pPr>
          </a:lstStyle>
          <a:p>
            <a:endParaRPr kumimoji="1" lang="ja-JP" altLang="en-US"/>
          </a:p>
        </p:txBody>
      </p:sp>
      <p:sp>
        <p:nvSpPr>
          <p:cNvPr id="5" name="Footer Placeholder 4"/>
          <p:cNvSpPr>
            <a:spLocks noGrp="1"/>
          </p:cNvSpPr>
          <p:nvPr>
            <p:ph type="ftr" sz="quarter" idx="3"/>
          </p:nvPr>
        </p:nvSpPr>
        <p:spPr>
          <a:xfrm>
            <a:off x="4038600" y="6492875"/>
            <a:ext cx="2743200" cy="228601"/>
          </a:xfrm>
          <a:prstGeom prst="rect">
            <a:avLst/>
          </a:prstGeom>
        </p:spPr>
        <p:txBody>
          <a:bodyPr vert="horz" lIns="91440" tIns="45720" rIns="91440" bIns="45720" rtlCol="0" anchor="ctr"/>
          <a:lstStyle>
            <a:lvl1pPr algn="ctr">
              <a:defRPr sz="700">
                <a:solidFill>
                  <a:schemeClr val="tx1">
                    <a:tint val="75000"/>
                  </a:schemeClr>
                </a:solidFill>
                <a:latin typeface="Poppins Light" panose="00000400000000000000" pitchFamily="2" charset="0"/>
                <a:cs typeface="Poppins Light" panose="00000400000000000000" pitchFamily="2" charset="0"/>
              </a:defRPr>
            </a:lvl1p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33"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973913E5-2E4A-A040-A48D-3C2BFC0894BC}" type="slidenum">
              <a:rPr kumimoji="1" lang="ja-JP" altLang="en-US" smtClean="0"/>
              <a:pPr/>
              <a:t>‹#›</a:t>
            </a:fld>
            <a:endParaRPr kumimoji="1" lang="ja-JP" altLang="en-US"/>
          </a:p>
        </p:txBody>
      </p:sp>
    </p:spTree>
    <p:extLst>
      <p:ext uri="{BB962C8B-B14F-4D97-AF65-F5344CB8AC3E}">
        <p14:creationId xmlns:p14="http://schemas.microsoft.com/office/powerpoint/2010/main" val="11979607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Lst>
  <p:hf hdr="0" dt="0"/>
  <p:txStyles>
    <p:titleStyle>
      <a:lvl1pPr algn="l" defTabSz="914377" rtl="0" eaLnBrk="1" latinLnBrk="0" hangingPunct="1">
        <a:lnSpc>
          <a:spcPct val="90000"/>
        </a:lnSpc>
        <a:spcBef>
          <a:spcPct val="0"/>
        </a:spcBef>
        <a:buNone/>
        <a:defRPr kumimoji="1" sz="2933" b="0" i="0" kern="1200">
          <a:solidFill>
            <a:schemeClr val="tx1"/>
          </a:solidFill>
          <a:latin typeface="游ゴシック Medium" panose="020B0500000000000000" pitchFamily="50" charset="-128"/>
          <a:ea typeface="游ゴシック Medium" panose="020B0500000000000000" pitchFamily="50" charset="-128"/>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kumimoji="1" sz="2800" b="0" i="0" kern="1200">
          <a:solidFill>
            <a:schemeClr val="tx1"/>
          </a:solidFill>
          <a:latin typeface="游ゴシック Medium" panose="020B0500000000000000" pitchFamily="50" charset="-128"/>
          <a:ea typeface="游ゴシック Medium" panose="020B0500000000000000" pitchFamily="50" charset="-128"/>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游ゴシック Medium" panose="020B0500000000000000" pitchFamily="50" charset="-128"/>
          <a:ea typeface="游ゴシック Medium" panose="020B0500000000000000" pitchFamily="50"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游ゴシック Medium" panose="020B0500000000000000" pitchFamily="50" charset="-128"/>
          <a:ea typeface="游ゴシック Medium" panose="020B0500000000000000" pitchFamily="50"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www.developer.technotree.com/docs/xc-connect/%e6%a9%9f%e5%99%a8%e8%a8%ad%e5%ae%9a/%e9%a0%85%e7%9b%ae%e8%a8%ad%e5%ae%9a/" TargetMode="External"/><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developer.technotree.com/" TargetMode="External"/><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www.developer.technotree.com/" TargetMode="External"/><Relationship Id="rId7" Type="http://schemas.openxmlformats.org/officeDocument/2006/relationships/image" Target="../media/image5.png"/><Relationship Id="rId2" Type="http://schemas.openxmlformats.org/officeDocument/2006/relationships/hyperlink" Target="https://cs.wingarc.com/manual/mb/cloud/index.html?lang=ja" TargetMode="Externa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hyperlink" Target="https://www.developer.technotree.com/docs/xc-connect/%e8%bb%a2%e9%80%81%e8%a8%ad%e5%ae%9a/motionboard%e3%81%b8%e3%81%ae%e8%bb%a2%e9%80%81/" TargetMode="External"/><Relationship Id="rId4" Type="http://schemas.openxmlformats.org/officeDocument/2006/relationships/hyperlink" Target="https://www.developer.technotree.com/docs/xc-connect/%e6%a9%9f%e5%99%a8%e8%a8%ad%e5%ae%9a/xc-gatev3%e3%81%ae%e5%ae%9f%e7%b8%be%e3%83%87%e3%83%bc%e3%82%bf%e3%81%ae%e5%8f%96%e5%be%97/"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xml"/><Relationship Id="rId5" Type="http://schemas.openxmlformats.org/officeDocument/2006/relationships/image" Target="../media/image59.png"/><Relationship Id="rId4" Type="http://schemas.openxmlformats.org/officeDocument/2006/relationships/image" Target="../media/image58.png"/></Relationships>
</file>

<file path=ppt/slides/_rels/slide4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hyperlink" Target="https://cs.wingarc.com/manual/mb/cloud/ja/UUID-063faecd-6024-3aea-61de-07a04bb61c34.html" TargetMode="External"/><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4.png"/><Relationship Id="rId1" Type="http://schemas.openxmlformats.org/officeDocument/2006/relationships/slideLayout" Target="../slideLayouts/slideLayout4.xml"/><Relationship Id="rId5" Type="http://schemas.openxmlformats.org/officeDocument/2006/relationships/hyperlink" Target="https://cs.wingarc.com/manual/mb/cloud/ja/UUID-510db447-c0b9-3532-5174-0f8ea037cbc6.html" TargetMode="External"/><Relationship Id="rId4" Type="http://schemas.openxmlformats.org/officeDocument/2006/relationships/hyperlink" Target="https://cs.wingarc.com/manual/mb/cloud/ja/UUID-217185df-8d46-1138-4126-8ed89ed662fa.html" TargetMode="External"/></Relationships>
</file>

<file path=ppt/slides/_rels/slide5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www.developer.technotree.com/docs/xc-connect/%e6%a9%9f%e5%99%a8%e8%a8%ad%e5%ae%9a/xc-gatev3%e3%81%ae%e5%ae%9f%e7%b8%be%e3%83%87%e3%83%bc%e3%82%bf%e3%81%ae%e5%8f%96%e5%be%97/" TargetMode="External"/><Relationship Id="rId2" Type="http://schemas.openxmlformats.org/officeDocument/2006/relationships/hyperlink" Target="https://www.developer.technotree.com/" TargetMode="Externa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hyperlink" Target="https://www.developer.technotree.com/docs/xc-connect/%e8%bb%a2%e9%80%81%e8%a8%ad%e5%ae%9a/motionboard%e3%81%b8%e3%81%ae%e8%bb%a2%e9%80%8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2">
            <a:extLst>
              <a:ext uri="{FF2B5EF4-FFF2-40B4-BE49-F238E27FC236}">
                <a16:creationId xmlns:a16="http://schemas.microsoft.com/office/drawing/2014/main" id="{9362D3BF-CA04-4142-93A1-545BF975437F}"/>
              </a:ext>
            </a:extLst>
          </p:cNvPr>
          <p:cNvSpPr>
            <a:spLocks noGrp="1"/>
          </p:cNvSpPr>
          <p:nvPr>
            <p:ph type="body" sz="quarter" idx="22"/>
          </p:nvPr>
        </p:nvSpPr>
        <p:spPr>
          <a:xfrm>
            <a:off x="1190242" y="3082789"/>
            <a:ext cx="3930398" cy="558908"/>
          </a:xfrm>
        </p:spPr>
        <p:txBody>
          <a:bodyPr anchor="t">
            <a:noAutofit/>
          </a:bodyPr>
          <a:lstStyle/>
          <a:p>
            <a:pPr>
              <a:lnSpc>
                <a:spcPct val="120000"/>
              </a:lnSpc>
            </a:pPr>
            <a:r>
              <a:rPr lang="ja-JP" altLang="en-US" sz="1400"/>
              <a:t>ウイングアーク１</a:t>
            </a:r>
            <a:r>
              <a:rPr lang="ja-JP" altLang="en-US"/>
              <a:t>ｓｔ</a:t>
            </a:r>
            <a:r>
              <a:rPr lang="en-US" altLang="ja-JP" sz="1400"/>
              <a:t> </a:t>
            </a:r>
            <a:r>
              <a:rPr lang="ja-JP" altLang="en-US" sz="1400"/>
              <a:t>株式会社　</a:t>
            </a:r>
            <a:endParaRPr lang="en-US" altLang="ja-JP" sz="1400"/>
          </a:p>
          <a:p>
            <a:r>
              <a:rPr lang="en-US" altLang="ja-JP"/>
              <a:t>DE </a:t>
            </a:r>
            <a:r>
              <a:rPr lang="ja-JP" altLang="en-US"/>
              <a:t>プリセールス部</a:t>
            </a:r>
          </a:p>
        </p:txBody>
      </p:sp>
      <p:sp>
        <p:nvSpPr>
          <p:cNvPr id="14" name="テキスト プレースホルダー 6">
            <a:extLst>
              <a:ext uri="{FF2B5EF4-FFF2-40B4-BE49-F238E27FC236}">
                <a16:creationId xmlns:a16="http://schemas.microsoft.com/office/drawing/2014/main" id="{0E2F28E6-C144-4FC3-B716-680C493B13E5}"/>
              </a:ext>
            </a:extLst>
          </p:cNvPr>
          <p:cNvSpPr>
            <a:spLocks noGrp="1"/>
          </p:cNvSpPr>
          <p:nvPr>
            <p:ph type="body" sz="quarter" idx="32"/>
          </p:nvPr>
        </p:nvSpPr>
        <p:spPr/>
        <p:txBody>
          <a:bodyPr/>
          <a:lstStyle/>
          <a:p>
            <a:fld id="{E7465411-0A75-4B48-A844-AFD8B306D891}" type="datetime4">
              <a:rPr lang="en-US" altLang="ja-JP" smtClean="0"/>
              <a:t>December 11, 2023</a:t>
            </a:fld>
            <a:endParaRPr lang="ja-JP" altLang="en-US"/>
          </a:p>
        </p:txBody>
      </p:sp>
      <p:sp>
        <p:nvSpPr>
          <p:cNvPr id="2" name="タイトル 1">
            <a:extLst>
              <a:ext uri="{FF2B5EF4-FFF2-40B4-BE49-F238E27FC236}">
                <a16:creationId xmlns:a16="http://schemas.microsoft.com/office/drawing/2014/main" id="{9A581D09-F596-4DD3-AC85-2D0013B6757B}"/>
              </a:ext>
            </a:extLst>
          </p:cNvPr>
          <p:cNvSpPr>
            <a:spLocks noGrp="1"/>
          </p:cNvSpPr>
          <p:nvPr>
            <p:ph type="title"/>
          </p:nvPr>
        </p:nvSpPr>
        <p:spPr/>
        <p:txBody>
          <a:bodyPr>
            <a:normAutofit/>
          </a:bodyPr>
          <a:lstStyle/>
          <a:p>
            <a:r>
              <a:rPr lang="en-US" altLang="ja-JP" b="1" dirty="0">
                <a:latin typeface="游ゴシック Medium"/>
                <a:ea typeface="游ゴシック Medium"/>
              </a:rPr>
              <a:t>XC-Gate.V3</a:t>
            </a:r>
            <a:r>
              <a:rPr lang="ja-JP" altLang="en-US" b="1" dirty="0">
                <a:latin typeface="游ゴシック Medium"/>
                <a:ea typeface="游ゴシック Medium"/>
              </a:rPr>
              <a:t> </a:t>
            </a:r>
            <a:r>
              <a:rPr lang="en-US" altLang="ja-JP" b="1" dirty="0">
                <a:latin typeface="游ゴシック Medium"/>
                <a:ea typeface="游ゴシック Medium"/>
              </a:rPr>
              <a:t>×</a:t>
            </a:r>
            <a:r>
              <a:rPr lang="ja-JP" altLang="en-US" b="1" dirty="0">
                <a:latin typeface="游ゴシック Medium"/>
                <a:ea typeface="游ゴシック Medium"/>
              </a:rPr>
              <a:t> </a:t>
            </a:r>
            <a:r>
              <a:rPr lang="en-US" altLang="ja-JP" b="1" dirty="0">
                <a:latin typeface="游ゴシック Medium"/>
                <a:ea typeface="游ゴシック Medium"/>
              </a:rPr>
              <a:t>MotionBoard</a:t>
            </a:r>
            <a:r>
              <a:rPr lang="ja-JP" altLang="en-US" b="1" dirty="0">
                <a:latin typeface="游ゴシック Medium"/>
                <a:ea typeface="游ゴシック Medium"/>
              </a:rPr>
              <a:t> </a:t>
            </a:r>
            <a:r>
              <a:rPr lang="en-US" altLang="ja-JP" b="1" dirty="0">
                <a:latin typeface="游ゴシック Medium"/>
                <a:ea typeface="游ゴシック Medium"/>
              </a:rPr>
              <a:t>Cloud</a:t>
            </a:r>
            <a:r>
              <a:rPr lang="ja-JP" altLang="en-US" b="1" dirty="0">
                <a:latin typeface="游ゴシック Medium"/>
                <a:ea typeface="游ゴシック Medium"/>
              </a:rPr>
              <a:t> 動作確認・デモ環境構築の手順書</a:t>
            </a:r>
            <a:endParaRPr lang="ja-JP" altLang="en-US" b="1" dirty="0"/>
          </a:p>
        </p:txBody>
      </p:sp>
    </p:spTree>
    <p:extLst>
      <p:ext uri="{BB962C8B-B14F-4D97-AF65-F5344CB8AC3E}">
        <p14:creationId xmlns:p14="http://schemas.microsoft.com/office/powerpoint/2010/main" val="1982364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86CB4B4D-7CA3-9044-876B-883B54F8677D}" type="slidenum">
              <a:rPr kumimoji="0" lang="en-US" altLang="ja-JP" sz="800" b="0" i="0" u="none" strike="noStrike" kern="1200" cap="none" spc="0" normalizeH="0" baseline="0" noProof="0" smtClean="0">
                <a:ln>
                  <a:noFill/>
                </a:ln>
                <a:solidFill>
                  <a:srgbClr val="111111"/>
                </a:solidFill>
                <a:effectLst/>
                <a:uLnTx/>
                <a:uFillTx/>
                <a:latin typeface="游ゴシック Medium" panose="020B0500000000000000" pitchFamily="50" charset="-128"/>
                <a:ea typeface="游ゴシック Medium" panose="020B0500000000000000" pitchFamily="50" charset="-128"/>
                <a:cs typeface="Poppins" pitchFamily="2" charset="0"/>
              </a:rPr>
              <a:pPr marL="0" marR="0" lvl="0" indent="0" algn="l" defTabSz="609585" rtl="0" eaLnBrk="1" fontAlgn="auto" latinLnBrk="0" hangingPunct="1">
                <a:lnSpc>
                  <a:spcPct val="100000"/>
                </a:lnSpc>
                <a:spcBef>
                  <a:spcPts val="0"/>
                </a:spcBef>
                <a:spcAft>
                  <a:spcPts val="0"/>
                </a:spcAft>
                <a:buClrTx/>
                <a:buSzTx/>
                <a:buFontTx/>
                <a:buNone/>
                <a:tabLst/>
                <a:defRPr/>
              </a:pPr>
              <a:t>10</a:t>
            </a:fld>
            <a:endParaRPr kumimoji="0" lang="ja-JP" altLang="en-US" sz="800" b="0" i="0" u="none" strike="noStrike" kern="1200" cap="none" spc="0" normalizeH="0" baseline="0" noProof="0">
              <a:ln>
                <a:noFill/>
              </a:ln>
              <a:solidFill>
                <a:srgbClr val="111111"/>
              </a:solidFill>
              <a:effectLst/>
              <a:uLnTx/>
              <a:uFillTx/>
              <a:latin typeface="游ゴシック Medium" panose="020B0500000000000000" pitchFamily="50" charset="-128"/>
              <a:ea typeface="游ゴシック Medium" panose="020B0500000000000000" pitchFamily="50" charset="-128"/>
              <a:cs typeface="Poppins" pitchFamily="2" charset="0"/>
            </a:endParaRPr>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111111"/>
                </a:solidFill>
                <a:effectLst/>
                <a:uLnTx/>
                <a:uFillTx/>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z="800" b="0" i="0" u="none" strike="noStrike" kern="1200" cap="none" spc="0" normalizeH="0" baseline="0" noProof="0" smtClean="0">
                <a:ln>
                  <a:noFill/>
                </a:ln>
                <a:solidFill>
                  <a:srgbClr val="111111"/>
                </a:solidFill>
                <a:effectLst/>
                <a:uLnTx/>
                <a:uFillTx/>
                <a:latin typeface="游ゴシック Medium" panose="020B0500000000000000" pitchFamily="50" charset="-128"/>
                <a:ea typeface="游ゴシック Medium" panose="020B0500000000000000" pitchFamily="50" charset="-128"/>
                <a:cs typeface="Arial" panose="020B0604020202020204" pitchFamily="34" charset="0"/>
              </a:rPr>
              <a:pPr marL="0" marR="0" lvl="0" indent="0" algn="ctr" defTabSz="609585" rtl="0" eaLnBrk="1" fontAlgn="auto" latinLnBrk="0" hangingPunct="1">
                <a:lnSpc>
                  <a:spcPct val="100000"/>
                </a:lnSpc>
                <a:spcBef>
                  <a:spcPts val="0"/>
                </a:spcBef>
                <a:spcAft>
                  <a:spcPts val="0"/>
                </a:spcAft>
                <a:buClrTx/>
                <a:buSzTx/>
                <a:buFontTx/>
                <a:buNone/>
                <a:tabLst/>
                <a:defRPr/>
              </a:pPr>
              <a:t>2023</a:t>
            </a:fld>
            <a:r>
              <a:rPr kumimoji="1" lang="en-US" altLang="ja-JP" sz="800" b="0" i="0" u="none" strike="noStrike" kern="1200" cap="none" spc="0" normalizeH="0" baseline="0" noProof="0">
                <a:ln>
                  <a:noFill/>
                </a:ln>
                <a:solidFill>
                  <a:srgbClr val="111111"/>
                </a:solidFill>
                <a:effectLst/>
                <a:uLnTx/>
                <a:uFillTx/>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sz="800" b="0" i="0" u="none" strike="noStrike" kern="1200" cap="none" spc="0" normalizeH="0" baseline="0" noProof="0">
              <a:ln>
                <a:noFill/>
              </a:ln>
              <a:solidFill>
                <a:srgbClr val="111111"/>
              </a:solidFill>
              <a:effectLst/>
              <a:uLnTx/>
              <a:uFillTx/>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a:t>
            </a:r>
            <a:r>
              <a:rPr lang="ja-JP" altLang="en-US" sz="1200" b="1">
                <a:solidFill>
                  <a:srgbClr val="111111"/>
                </a:solidFill>
                <a:latin typeface="游ゴシック" panose="020B0400000000000000" pitchFamily="50" charset="-128"/>
                <a:ea typeface="游ゴシック" panose="020B0400000000000000" pitchFamily="50" charset="-128"/>
              </a:rPr>
              <a:t>参考</a:t>
            </a:r>
            <a:r>
              <a:rPr lang="en-US" altLang="ja-JP" sz="1200" b="1">
                <a:solidFill>
                  <a:srgbClr val="111111"/>
                </a:solidFill>
                <a:latin typeface="游ゴシック" panose="020B0400000000000000" pitchFamily="50" charset="-128"/>
                <a:ea typeface="游ゴシック" panose="020B0400000000000000" pitchFamily="50" charset="-128"/>
              </a:rPr>
              <a:t>】</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sym typeface="Noto Sans JP Medium"/>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sym typeface="Noto Sans JP Medium"/>
              </a:rPr>
              <a:t>とは</a:t>
            </a:r>
          </a:p>
        </p:txBody>
      </p:sp>
      <p:grpSp>
        <p:nvGrpSpPr>
          <p:cNvPr id="3" name="グループ化 2">
            <a:extLst>
              <a:ext uri="{FF2B5EF4-FFF2-40B4-BE49-F238E27FC236}">
                <a16:creationId xmlns:a16="http://schemas.microsoft.com/office/drawing/2014/main" id="{140D6F94-A0F9-4BAA-12C7-21FA68783D68}"/>
              </a:ext>
            </a:extLst>
          </p:cNvPr>
          <p:cNvGrpSpPr/>
          <p:nvPr/>
        </p:nvGrpSpPr>
        <p:grpSpPr>
          <a:xfrm>
            <a:off x="964595" y="2196041"/>
            <a:ext cx="10262807" cy="3600000"/>
            <a:chOff x="964595" y="818709"/>
            <a:chExt cx="10262807" cy="3600000"/>
          </a:xfrm>
        </p:grpSpPr>
        <p:pic>
          <p:nvPicPr>
            <p:cNvPr id="4" name="Picture 10">
              <a:extLst>
                <a:ext uri="{FF2B5EF4-FFF2-40B4-BE49-F238E27FC236}">
                  <a16:creationId xmlns:a16="http://schemas.microsoft.com/office/drawing/2014/main" id="{CA69C2B4-BE60-E54C-83AA-C14818B5DD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4595" y="818709"/>
              <a:ext cx="10262807" cy="36000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線矢印コネクタ 4">
              <a:extLst>
                <a:ext uri="{FF2B5EF4-FFF2-40B4-BE49-F238E27FC236}">
                  <a16:creationId xmlns:a16="http://schemas.microsoft.com/office/drawing/2014/main" id="{D9BEBBE1-6BFB-E412-86C3-C78E1E5FA350}"/>
                </a:ext>
              </a:extLst>
            </p:cNvPr>
            <p:cNvCxnSpPr/>
            <p:nvPr/>
          </p:nvCxnSpPr>
          <p:spPr>
            <a:xfrm flipH="1">
              <a:off x="7307943" y="1865085"/>
              <a:ext cx="1001486" cy="6749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直線矢印コネクタ 5">
              <a:extLst>
                <a:ext uri="{FF2B5EF4-FFF2-40B4-BE49-F238E27FC236}">
                  <a16:creationId xmlns:a16="http://schemas.microsoft.com/office/drawing/2014/main" id="{AC367E6D-8932-B8B7-0F9F-DE8D4C656BC7}"/>
                </a:ext>
              </a:extLst>
            </p:cNvPr>
            <p:cNvCxnSpPr>
              <a:cxnSpLocks/>
            </p:cNvCxnSpPr>
            <p:nvPr/>
          </p:nvCxnSpPr>
          <p:spPr>
            <a:xfrm>
              <a:off x="7307943" y="2892767"/>
              <a:ext cx="1052286" cy="7140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pic>
        <p:nvPicPr>
          <p:cNvPr id="7" name="図 6">
            <a:extLst>
              <a:ext uri="{FF2B5EF4-FFF2-40B4-BE49-F238E27FC236}">
                <a16:creationId xmlns:a16="http://schemas.microsoft.com/office/drawing/2014/main" id="{BD887C5A-E94A-9777-D11F-217E70BF8387}"/>
              </a:ext>
            </a:extLst>
          </p:cNvPr>
          <p:cNvPicPr>
            <a:picLocks noChangeAspect="1"/>
          </p:cNvPicPr>
          <p:nvPr/>
        </p:nvPicPr>
        <p:blipFill>
          <a:blip r:embed="rId3"/>
          <a:stretch>
            <a:fillRect/>
          </a:stretch>
        </p:blipFill>
        <p:spPr>
          <a:xfrm>
            <a:off x="2090057" y="1758987"/>
            <a:ext cx="1494971" cy="632121"/>
          </a:xfrm>
          <a:prstGeom prst="rect">
            <a:avLst/>
          </a:prstGeom>
        </p:spPr>
      </p:pic>
      <p:sp>
        <p:nvSpPr>
          <p:cNvPr id="8" name="テキスト ボックス 7">
            <a:extLst>
              <a:ext uri="{FF2B5EF4-FFF2-40B4-BE49-F238E27FC236}">
                <a16:creationId xmlns:a16="http://schemas.microsoft.com/office/drawing/2014/main" id="{99CC00AE-813F-5372-2A19-55DB6ADDA763}"/>
              </a:ext>
            </a:extLst>
          </p:cNvPr>
          <p:cNvSpPr txBox="1"/>
          <p:nvPr/>
        </p:nvSpPr>
        <p:spPr>
          <a:xfrm>
            <a:off x="8406973" y="5806420"/>
            <a:ext cx="2597665" cy="5847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kumimoji="1" lang="en-US" altLang="ja-JP" sz="1600" spc="0" dirty="0">
                <a:solidFill>
                  <a:schemeClr val="bg1"/>
                </a:solidFill>
                <a:latin typeface="UD デジタル 教科書体 NP-R" panose="02020400000000000000" pitchFamily="18" charset="-128"/>
                <a:ea typeface="UD デジタル 教科書体 NP-R" panose="02020400000000000000" pitchFamily="18" charset="-128"/>
              </a:rPr>
              <a:t>MotionBoard</a:t>
            </a:r>
          </a:p>
          <a:p>
            <a:pPr algn="ctr"/>
            <a:r>
              <a:rPr kumimoji="1" lang="en-US" altLang="ja-JP" sz="1600" dirty="0">
                <a:solidFill>
                  <a:schemeClr val="bg1"/>
                </a:solidFill>
                <a:latin typeface="UD デジタル 教科書体 NP-R" panose="02020400000000000000" pitchFamily="18" charset="-128"/>
                <a:ea typeface="UD デジタル 教科書体 NP-R" panose="02020400000000000000" pitchFamily="18" charset="-128"/>
              </a:rPr>
              <a:t>Cloud</a:t>
            </a:r>
            <a:endParaRPr kumimoji="1" lang="en-US" altLang="ja-JP" sz="1200" dirty="0">
              <a:solidFill>
                <a:schemeClr val="bg1"/>
              </a:solidFill>
              <a:latin typeface="UD デジタル 教科書体 NP-R" panose="02020400000000000000" pitchFamily="18" charset="-128"/>
              <a:ea typeface="UD デジタル 教科書体 NP-R" panose="02020400000000000000" pitchFamily="18" charset="-128"/>
            </a:endParaRPr>
          </a:p>
        </p:txBody>
      </p:sp>
      <p:cxnSp>
        <p:nvCxnSpPr>
          <p:cNvPr id="9" name="直線コネクタ 8">
            <a:extLst>
              <a:ext uri="{FF2B5EF4-FFF2-40B4-BE49-F238E27FC236}">
                <a16:creationId xmlns:a16="http://schemas.microsoft.com/office/drawing/2014/main" id="{F51494A1-934F-C63A-6783-32283F4D5F58}"/>
              </a:ext>
            </a:extLst>
          </p:cNvPr>
          <p:cNvCxnSpPr>
            <a:cxnSpLocks/>
            <a:endCxn id="8" idx="1"/>
          </p:cNvCxnSpPr>
          <p:nvPr/>
        </p:nvCxnSpPr>
        <p:spPr>
          <a:xfrm>
            <a:off x="6918960" y="5001860"/>
            <a:ext cx="1488013" cy="1096948"/>
          </a:xfrm>
          <a:prstGeom prst="line">
            <a:avLst/>
          </a:prstGeom>
          <a:ln w="44450">
            <a:headEnd type="oval" w="lg" len="lg"/>
            <a:tailEnd type="oval" w="lg" len="lg"/>
          </a:ln>
        </p:spPr>
        <p:style>
          <a:lnRef idx="1">
            <a:schemeClr val="accent5"/>
          </a:lnRef>
          <a:fillRef idx="0">
            <a:schemeClr val="accent5"/>
          </a:fillRef>
          <a:effectRef idx="0">
            <a:schemeClr val="accent5"/>
          </a:effectRef>
          <a:fontRef idx="minor">
            <a:schemeClr val="tx1"/>
          </a:fontRef>
        </p:style>
      </p:cxnSp>
      <p:sp>
        <p:nvSpPr>
          <p:cNvPr id="10" name="テキスト ボックス 9">
            <a:extLst>
              <a:ext uri="{FF2B5EF4-FFF2-40B4-BE49-F238E27FC236}">
                <a16:creationId xmlns:a16="http://schemas.microsoft.com/office/drawing/2014/main" id="{155569FF-5FF6-CE27-EE63-3656850353FB}"/>
              </a:ext>
            </a:extLst>
          </p:cNvPr>
          <p:cNvSpPr txBox="1"/>
          <p:nvPr/>
        </p:nvSpPr>
        <p:spPr>
          <a:xfrm>
            <a:off x="358138" y="941201"/>
            <a:ext cx="11475720" cy="553998"/>
          </a:xfrm>
          <a:prstGeom prst="rect">
            <a:avLst/>
          </a:prstGeom>
          <a:noFill/>
        </p:spPr>
        <p:txBody>
          <a:bodyPr wrap="square">
            <a:spAutoFit/>
          </a:bodyPr>
          <a:lstStyle/>
          <a:p>
            <a:r>
              <a:rPr lang="en-US" altLang="ja-JP" sz="1500">
                <a:latin typeface="游ゴシック" panose="020B0400000000000000" pitchFamily="50" charset="-128"/>
                <a:ea typeface="游ゴシック" panose="020B0400000000000000" pitchFamily="50" charset="-128"/>
              </a:rPr>
              <a:t>XC-Connect</a:t>
            </a:r>
            <a:r>
              <a:rPr lang="ja-JP" altLang="en-US" sz="1500">
                <a:latin typeface="游ゴシック" panose="020B0400000000000000" pitchFamily="50" charset="-128"/>
                <a:ea typeface="游ゴシック" panose="020B0400000000000000" pitchFamily="50" charset="-128"/>
              </a:rPr>
              <a:t>は、</a:t>
            </a:r>
            <a:r>
              <a:rPr lang="en-US" altLang="ja-JP" sz="1500">
                <a:latin typeface="游ゴシック" panose="020B0400000000000000" pitchFamily="50" charset="-128"/>
                <a:ea typeface="游ゴシック" panose="020B0400000000000000" pitchFamily="50" charset="-128"/>
              </a:rPr>
              <a:t>PC/</a:t>
            </a:r>
            <a:r>
              <a:rPr lang="ja-JP" altLang="en-US" sz="1500">
                <a:latin typeface="游ゴシック" panose="020B0400000000000000" pitchFamily="50" charset="-128"/>
                <a:ea typeface="游ゴシック" panose="020B0400000000000000" pitchFamily="50" charset="-128"/>
              </a:rPr>
              <a:t>サーバーにインストールいただくことで</a:t>
            </a:r>
            <a:r>
              <a:rPr lang="en-US" altLang="ja-JP" sz="1500">
                <a:latin typeface="游ゴシック" panose="020B0400000000000000" pitchFamily="50" charset="-128"/>
                <a:ea typeface="游ゴシック" panose="020B0400000000000000" pitchFamily="50" charset="-128"/>
              </a:rPr>
              <a:t>PLC</a:t>
            </a:r>
            <a:r>
              <a:rPr lang="ja-JP" altLang="en-US" sz="1500">
                <a:latin typeface="游ゴシック" panose="020B0400000000000000" pitchFamily="50" charset="-128"/>
                <a:ea typeface="游ゴシック" panose="020B0400000000000000" pitchFamily="50" charset="-128"/>
              </a:rPr>
              <a:t>や基幹システム</a:t>
            </a:r>
            <a:r>
              <a:rPr lang="en-US" altLang="ja-JP" sz="1500">
                <a:latin typeface="游ゴシック" panose="020B0400000000000000" pitchFamily="50" charset="-128"/>
                <a:ea typeface="游ゴシック" panose="020B0400000000000000" pitchFamily="50" charset="-128"/>
              </a:rPr>
              <a:t>-XC-Gate.V3</a:t>
            </a:r>
            <a:r>
              <a:rPr lang="ja-JP" altLang="en-US" sz="1500">
                <a:latin typeface="游ゴシック" panose="020B0400000000000000" pitchFamily="50" charset="-128"/>
                <a:ea typeface="游ゴシック" panose="020B0400000000000000" pitchFamily="50" charset="-128"/>
              </a:rPr>
              <a:t>間の連携を行うハブとなるソフトです。</a:t>
            </a:r>
            <a:r>
              <a:rPr lang="en-US" altLang="ja-JP" sz="1500">
                <a:latin typeface="游ゴシック" panose="020B0400000000000000" pitchFamily="50" charset="-128"/>
                <a:ea typeface="游ゴシック" panose="020B0400000000000000" pitchFamily="50" charset="-128"/>
              </a:rPr>
              <a:t>XC-Connect</a:t>
            </a:r>
            <a:r>
              <a:rPr lang="ja-JP" altLang="en-US" sz="1500">
                <a:latin typeface="游ゴシック" panose="020B0400000000000000" pitchFamily="50" charset="-128"/>
                <a:ea typeface="游ゴシック" panose="020B0400000000000000" pitchFamily="50" charset="-128"/>
              </a:rPr>
              <a:t>ひとつで、</a:t>
            </a:r>
            <a:r>
              <a:rPr lang="en-US" altLang="ja-JP" sz="1500">
                <a:latin typeface="游ゴシック" panose="020B0400000000000000" pitchFamily="50" charset="-128"/>
                <a:ea typeface="游ゴシック" panose="020B0400000000000000" pitchFamily="50" charset="-128"/>
              </a:rPr>
              <a:t>XC-Gate</a:t>
            </a:r>
            <a:r>
              <a:rPr lang="ja-JP" altLang="en-US" sz="1500">
                <a:latin typeface="游ゴシック" panose="020B0400000000000000" pitchFamily="50" charset="-128"/>
                <a:ea typeface="游ゴシック" panose="020B0400000000000000" pitchFamily="50" charset="-128"/>
              </a:rPr>
              <a:t>への外部データの取り込み、</a:t>
            </a:r>
            <a:r>
              <a:rPr lang="en-US" altLang="ja-JP" sz="1500">
                <a:latin typeface="游ゴシック" panose="020B0400000000000000" pitchFamily="50" charset="-128"/>
                <a:ea typeface="游ゴシック" panose="020B0400000000000000" pitchFamily="50" charset="-128"/>
              </a:rPr>
              <a:t>XC-Gate</a:t>
            </a:r>
            <a:r>
              <a:rPr lang="ja-JP" altLang="en-US" sz="1500">
                <a:latin typeface="游ゴシック" panose="020B0400000000000000" pitchFamily="50" charset="-128"/>
                <a:ea typeface="游ゴシック" panose="020B0400000000000000" pitchFamily="50" charset="-128"/>
              </a:rPr>
              <a:t>に保存された実績エクスポートの両方を行うことができます。</a:t>
            </a:r>
          </a:p>
        </p:txBody>
      </p:sp>
      <p:sp>
        <p:nvSpPr>
          <p:cNvPr id="13" name="テキスト ボックス 12">
            <a:extLst>
              <a:ext uri="{FF2B5EF4-FFF2-40B4-BE49-F238E27FC236}">
                <a16:creationId xmlns:a16="http://schemas.microsoft.com/office/drawing/2014/main" id="{B637808E-5844-B675-87E9-340A17F2BA0F}"/>
              </a:ext>
            </a:extLst>
          </p:cNvPr>
          <p:cNvSpPr txBox="1"/>
          <p:nvPr/>
        </p:nvSpPr>
        <p:spPr>
          <a:xfrm>
            <a:off x="5273041" y="5447051"/>
            <a:ext cx="2199813" cy="646331"/>
          </a:xfrm>
          <a:prstGeom prst="rect">
            <a:avLst/>
          </a:prstGeom>
          <a:noFill/>
        </p:spPr>
        <p:txBody>
          <a:bodyPr wrap="square" rtlCol="0">
            <a:spAutoFit/>
          </a:bodyPr>
          <a:lstStyle/>
          <a:p>
            <a:pPr algn="l"/>
            <a:r>
              <a:rPr kumimoji="1" lang="en-US" altLang="ja-JP" sz="1200" dirty="0">
                <a:solidFill>
                  <a:schemeClr val="accent1"/>
                </a:solidFill>
                <a:latin typeface="UD デジタル 教科書体 NP-R" panose="02020400000000000000" pitchFamily="18" charset="-128"/>
                <a:ea typeface="UD デジタル 教科書体 NP-R" panose="02020400000000000000" pitchFamily="18" charset="-128"/>
              </a:rPr>
              <a:t>XC-Gate</a:t>
            </a:r>
            <a:r>
              <a:rPr kumimoji="1" lang="ja-JP" altLang="en-US" sz="1200" dirty="0">
                <a:solidFill>
                  <a:schemeClr val="accent1"/>
                </a:solidFill>
                <a:latin typeface="UD デジタル 教科書体 NP-R" panose="02020400000000000000" pitchFamily="18" charset="-128"/>
                <a:ea typeface="UD デジタル 教科書体 NP-R" panose="02020400000000000000" pitchFamily="18" charset="-128"/>
              </a:rPr>
              <a:t>内の帳票データを、</a:t>
            </a:r>
            <a:endParaRPr kumimoji="1" lang="en-US" altLang="ja-JP" sz="1200" dirty="0">
              <a:solidFill>
                <a:schemeClr val="accent1"/>
              </a:solidFill>
              <a:latin typeface="UD デジタル 教科書体 NP-R" panose="02020400000000000000" pitchFamily="18" charset="-128"/>
              <a:ea typeface="UD デジタル 教科書体 NP-R" panose="02020400000000000000" pitchFamily="18" charset="-128"/>
            </a:endParaRPr>
          </a:p>
          <a:p>
            <a:pPr algn="l"/>
            <a:r>
              <a:rPr kumimoji="1" lang="en-US" altLang="ja-JP" sz="1200" dirty="0">
                <a:solidFill>
                  <a:schemeClr val="accent1"/>
                </a:solidFill>
                <a:latin typeface="UD デジタル 教科書体 NP-R" panose="02020400000000000000" pitchFamily="18" charset="-128"/>
                <a:ea typeface="UD デジタル 教科書体 NP-R" panose="02020400000000000000" pitchFamily="18" charset="-128"/>
              </a:rPr>
              <a:t>MBC</a:t>
            </a:r>
            <a:r>
              <a:rPr kumimoji="1" lang="ja-JP" altLang="en-US" sz="1200" dirty="0">
                <a:solidFill>
                  <a:schemeClr val="accent1"/>
                </a:solidFill>
                <a:latin typeface="UD デジタル 教科書体 NP-R" panose="02020400000000000000" pitchFamily="18" charset="-128"/>
                <a:ea typeface="UD デジタル 教科書体 NP-R" panose="02020400000000000000" pitchFamily="18" charset="-128"/>
              </a:rPr>
              <a:t>の</a:t>
            </a:r>
            <a:r>
              <a:rPr kumimoji="1" lang="en-US" altLang="ja-JP" sz="1200" dirty="0">
                <a:solidFill>
                  <a:schemeClr val="accent1"/>
                </a:solidFill>
                <a:latin typeface="UD デジタル 教科書体 NP-R" panose="02020400000000000000" pitchFamily="18" charset="-128"/>
                <a:ea typeface="UD デジタル 教科書体 NP-R" panose="02020400000000000000" pitchFamily="18" charset="-128"/>
              </a:rPr>
              <a:t>DataStorage</a:t>
            </a:r>
            <a:r>
              <a:rPr kumimoji="1" lang="ja-JP" altLang="en-US" sz="1200" dirty="0">
                <a:solidFill>
                  <a:schemeClr val="accent1"/>
                </a:solidFill>
                <a:latin typeface="UD デジタル 教科書体 NP-R" panose="02020400000000000000" pitchFamily="18" charset="-128"/>
                <a:ea typeface="UD デジタル 教科書体 NP-R" panose="02020400000000000000" pitchFamily="18" charset="-128"/>
              </a:rPr>
              <a:t>に</a:t>
            </a:r>
            <a:endParaRPr kumimoji="1" lang="en-US" altLang="ja-JP" sz="1200" dirty="0">
              <a:solidFill>
                <a:schemeClr val="accent1"/>
              </a:solidFill>
              <a:latin typeface="UD デジタル 教科書体 NP-R" panose="02020400000000000000" pitchFamily="18" charset="-128"/>
              <a:ea typeface="UD デジタル 教科書体 NP-R" panose="02020400000000000000" pitchFamily="18" charset="-128"/>
            </a:endParaRPr>
          </a:p>
          <a:p>
            <a:pPr algn="l"/>
            <a:r>
              <a:rPr kumimoji="1" lang="ja-JP" altLang="en-US" sz="1200" dirty="0">
                <a:solidFill>
                  <a:schemeClr val="accent1"/>
                </a:solidFill>
                <a:latin typeface="UD デジタル 教科書体 NP-R" panose="02020400000000000000" pitchFamily="18" charset="-128"/>
                <a:ea typeface="UD デジタル 教科書体 NP-R" panose="02020400000000000000" pitchFamily="18" charset="-128"/>
              </a:rPr>
              <a:t>自動的に同期することが可能</a:t>
            </a:r>
            <a:endParaRPr kumimoji="1" lang="ja-JP" altLang="en-US" sz="1200" spc="0" dirty="0">
              <a:solidFill>
                <a:schemeClr val="accent1"/>
              </a:solidFill>
              <a:latin typeface="UD デジタル 教科書体 NP-R" panose="02020400000000000000" pitchFamily="18" charset="-128"/>
              <a:ea typeface="UD デジタル 教科書体 NP-R" panose="02020400000000000000" pitchFamily="18" charset="-128"/>
            </a:endParaRPr>
          </a:p>
        </p:txBody>
      </p:sp>
    </p:spTree>
    <p:extLst>
      <p:ext uri="{BB962C8B-B14F-4D97-AF65-F5344CB8AC3E}">
        <p14:creationId xmlns:p14="http://schemas.microsoft.com/office/powerpoint/2010/main" val="3883135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fld id="{86CB4B4D-7CA3-9044-876B-883B54F8677D}" type="slidenum">
              <a:rPr kumimoji="0" lang="en-US" altLang="ja-JP" sz="800" b="0" i="0" u="none" strike="noStrike" kern="1200" cap="none" spc="0" normalizeH="0" baseline="0" noProof="0" smtClean="0">
                <a:ln>
                  <a:noFill/>
                </a:ln>
                <a:solidFill>
                  <a:srgbClr val="111111"/>
                </a:solidFill>
                <a:effectLst/>
                <a:uLnTx/>
                <a:uFillTx/>
                <a:latin typeface="游ゴシック Medium" panose="020B0500000000000000" pitchFamily="50" charset="-128"/>
                <a:ea typeface="游ゴシック Medium" panose="020B0500000000000000" pitchFamily="50" charset="-128"/>
                <a:cs typeface="Poppins" pitchFamily="2" charset="0"/>
              </a:rPr>
              <a:pPr marL="0" marR="0" lvl="0" indent="0" algn="l" defTabSz="609585" rtl="0" eaLnBrk="1" fontAlgn="auto" latinLnBrk="0" hangingPunct="1">
                <a:lnSpc>
                  <a:spcPct val="100000"/>
                </a:lnSpc>
                <a:spcBef>
                  <a:spcPts val="0"/>
                </a:spcBef>
                <a:spcAft>
                  <a:spcPts val="0"/>
                </a:spcAft>
                <a:buClrTx/>
                <a:buSzTx/>
                <a:buFontTx/>
                <a:buNone/>
                <a:tabLst/>
                <a:defRPr/>
              </a:pPr>
              <a:t>11</a:t>
            </a:fld>
            <a:endParaRPr kumimoji="0" lang="ja-JP" altLang="en-US" sz="800" b="0" i="0" u="none" strike="noStrike" kern="1200" cap="none" spc="0" normalizeH="0" baseline="0" noProof="0">
              <a:ln>
                <a:noFill/>
              </a:ln>
              <a:solidFill>
                <a:srgbClr val="111111"/>
              </a:solidFill>
              <a:effectLst/>
              <a:uLnTx/>
              <a:uFillTx/>
              <a:latin typeface="游ゴシック Medium" panose="020B0500000000000000" pitchFamily="50" charset="-128"/>
              <a:ea typeface="游ゴシック Medium" panose="020B0500000000000000" pitchFamily="50" charset="-128"/>
              <a:cs typeface="Poppins" pitchFamily="2" charset="0"/>
            </a:endParaRPr>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111111"/>
                </a:solidFill>
                <a:effectLst/>
                <a:uLnTx/>
                <a:uFillTx/>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z="800" b="0" i="0" u="none" strike="noStrike" kern="1200" cap="none" spc="0" normalizeH="0" baseline="0" noProof="0" smtClean="0">
                <a:ln>
                  <a:noFill/>
                </a:ln>
                <a:solidFill>
                  <a:srgbClr val="111111"/>
                </a:solidFill>
                <a:effectLst/>
                <a:uLnTx/>
                <a:uFillTx/>
                <a:latin typeface="游ゴシック Medium" panose="020B0500000000000000" pitchFamily="50" charset="-128"/>
                <a:ea typeface="游ゴシック Medium" panose="020B0500000000000000" pitchFamily="50" charset="-128"/>
                <a:cs typeface="Arial" panose="020B0604020202020204" pitchFamily="34" charset="0"/>
              </a:rPr>
              <a:pPr marL="0" marR="0" lvl="0" indent="0" algn="ctr" defTabSz="609585" rtl="0" eaLnBrk="1" fontAlgn="auto" latinLnBrk="0" hangingPunct="1">
                <a:lnSpc>
                  <a:spcPct val="100000"/>
                </a:lnSpc>
                <a:spcBef>
                  <a:spcPts val="0"/>
                </a:spcBef>
                <a:spcAft>
                  <a:spcPts val="0"/>
                </a:spcAft>
                <a:buClrTx/>
                <a:buSzTx/>
                <a:buFontTx/>
                <a:buNone/>
                <a:tabLst/>
                <a:defRPr/>
              </a:pPr>
              <a:t>2023</a:t>
            </a:fld>
            <a:r>
              <a:rPr kumimoji="1" lang="en-US" altLang="ja-JP" sz="800" b="0" i="0" u="none" strike="noStrike" kern="1200" cap="none" spc="0" normalizeH="0" baseline="0" noProof="0">
                <a:ln>
                  <a:noFill/>
                </a:ln>
                <a:solidFill>
                  <a:srgbClr val="111111"/>
                </a:solidFill>
                <a:effectLst/>
                <a:uLnTx/>
                <a:uFillTx/>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sz="800" b="0" i="0" u="none" strike="noStrike" kern="1200" cap="none" spc="0" normalizeH="0" baseline="0" noProof="0">
              <a:ln>
                <a:noFill/>
              </a:ln>
              <a:solidFill>
                <a:srgbClr val="111111"/>
              </a:solidFill>
              <a:effectLst/>
              <a:uLnTx/>
              <a:uFillTx/>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sym typeface="Noto Sans JP Medium"/>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sym typeface="Noto Sans JP Medium"/>
              </a:rPr>
              <a:t>の設定</a:t>
            </a:r>
          </a:p>
        </p:txBody>
      </p:sp>
      <p:sp>
        <p:nvSpPr>
          <p:cNvPr id="30" name="矢印: 右 29">
            <a:extLst>
              <a:ext uri="{FF2B5EF4-FFF2-40B4-BE49-F238E27FC236}">
                <a16:creationId xmlns:a16="http://schemas.microsoft.com/office/drawing/2014/main" id="{33337DFE-A4A2-B68F-7612-8FD1A1D6BC75}"/>
              </a:ext>
            </a:extLst>
          </p:cNvPr>
          <p:cNvSpPr/>
          <p:nvPr/>
        </p:nvSpPr>
        <p:spPr>
          <a:xfrm>
            <a:off x="899856" y="2974187"/>
            <a:ext cx="10392284" cy="460800"/>
          </a:xfrm>
          <a:prstGeom prst="rightArrow">
            <a:avLst>
              <a:gd name="adj1" fmla="val 50000"/>
              <a:gd name="adj2" fmla="val 115904"/>
            </a:avLst>
          </a:prstGeom>
          <a:solidFill>
            <a:srgbClr val="4472C4">
              <a:lumMod val="5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1" name="直角三角形 30">
            <a:extLst>
              <a:ext uri="{FF2B5EF4-FFF2-40B4-BE49-F238E27FC236}">
                <a16:creationId xmlns:a16="http://schemas.microsoft.com/office/drawing/2014/main" id="{6DD08735-7F0E-52FA-EC00-48C1953A66FE}"/>
              </a:ext>
            </a:extLst>
          </p:cNvPr>
          <p:cNvSpPr/>
          <p:nvPr/>
        </p:nvSpPr>
        <p:spPr>
          <a:xfrm rot="5400000">
            <a:off x="1726643" y="3332530"/>
            <a:ext cx="874553" cy="864066"/>
          </a:xfrm>
          <a:prstGeom prst="rtTriangle">
            <a:avLst/>
          </a:prstGeom>
          <a:solidFill>
            <a:srgbClr val="4472C4">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2" name="直角三角形 31">
            <a:extLst>
              <a:ext uri="{FF2B5EF4-FFF2-40B4-BE49-F238E27FC236}">
                <a16:creationId xmlns:a16="http://schemas.microsoft.com/office/drawing/2014/main" id="{DFC90D29-4B6D-22F3-A29F-1E4C6C5F5BE8}"/>
              </a:ext>
            </a:extLst>
          </p:cNvPr>
          <p:cNvSpPr/>
          <p:nvPr/>
        </p:nvSpPr>
        <p:spPr>
          <a:xfrm rot="16200000">
            <a:off x="2100303" y="2224346"/>
            <a:ext cx="874553" cy="864066"/>
          </a:xfrm>
          <a:prstGeom prst="rtTriangle">
            <a:avLst/>
          </a:prstGeom>
          <a:solidFill>
            <a:srgbClr val="4472C4">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3" name="平行四辺形 32">
            <a:extLst>
              <a:ext uri="{FF2B5EF4-FFF2-40B4-BE49-F238E27FC236}">
                <a16:creationId xmlns:a16="http://schemas.microsoft.com/office/drawing/2014/main" id="{17E09B6F-7537-3137-91E3-56BBA08EA445}"/>
              </a:ext>
            </a:extLst>
          </p:cNvPr>
          <p:cNvSpPr/>
          <p:nvPr/>
        </p:nvSpPr>
        <p:spPr>
          <a:xfrm>
            <a:off x="1731887" y="2211545"/>
            <a:ext cx="1237726" cy="1990294"/>
          </a:xfrm>
          <a:prstGeom prst="parallelogram">
            <a:avLst>
              <a:gd name="adj" fmla="val 53832"/>
            </a:avLst>
          </a:prstGeom>
          <a:solidFill>
            <a:srgbClr val="4472C4">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4" name="直角三角形 33">
            <a:extLst>
              <a:ext uri="{FF2B5EF4-FFF2-40B4-BE49-F238E27FC236}">
                <a16:creationId xmlns:a16="http://schemas.microsoft.com/office/drawing/2014/main" id="{E06674FE-9110-7AC8-7C90-27D4E85094C7}"/>
              </a:ext>
            </a:extLst>
          </p:cNvPr>
          <p:cNvSpPr/>
          <p:nvPr/>
        </p:nvSpPr>
        <p:spPr>
          <a:xfrm rot="5400000">
            <a:off x="4051858" y="3332529"/>
            <a:ext cx="874553" cy="864066"/>
          </a:xfrm>
          <a:prstGeom prst="rtTriangle">
            <a:avLst/>
          </a:prstGeom>
          <a:solidFill>
            <a:srgbClr val="4472C4">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5" name="直角三角形 34">
            <a:extLst>
              <a:ext uri="{FF2B5EF4-FFF2-40B4-BE49-F238E27FC236}">
                <a16:creationId xmlns:a16="http://schemas.microsoft.com/office/drawing/2014/main" id="{82C04932-8BE3-A321-4DE7-FDC4ADB1627A}"/>
              </a:ext>
            </a:extLst>
          </p:cNvPr>
          <p:cNvSpPr/>
          <p:nvPr/>
        </p:nvSpPr>
        <p:spPr>
          <a:xfrm rot="16200000">
            <a:off x="4425518" y="2224345"/>
            <a:ext cx="874553" cy="864066"/>
          </a:xfrm>
          <a:prstGeom prst="rtTriangle">
            <a:avLst/>
          </a:prstGeom>
          <a:solidFill>
            <a:srgbClr val="4472C4">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6" name="平行四辺形 35">
            <a:extLst>
              <a:ext uri="{FF2B5EF4-FFF2-40B4-BE49-F238E27FC236}">
                <a16:creationId xmlns:a16="http://schemas.microsoft.com/office/drawing/2014/main" id="{CCA82352-9D38-0B25-F576-90F2F9554AB0}"/>
              </a:ext>
            </a:extLst>
          </p:cNvPr>
          <p:cNvSpPr/>
          <p:nvPr/>
        </p:nvSpPr>
        <p:spPr>
          <a:xfrm>
            <a:off x="4057102" y="2211544"/>
            <a:ext cx="1237726" cy="1990294"/>
          </a:xfrm>
          <a:prstGeom prst="parallelogram">
            <a:avLst>
              <a:gd name="adj" fmla="val 53832"/>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7" name="直角三角形 36">
            <a:extLst>
              <a:ext uri="{FF2B5EF4-FFF2-40B4-BE49-F238E27FC236}">
                <a16:creationId xmlns:a16="http://schemas.microsoft.com/office/drawing/2014/main" id="{9470870C-DE2E-99B9-6BC9-7681286A5803}"/>
              </a:ext>
            </a:extLst>
          </p:cNvPr>
          <p:cNvSpPr/>
          <p:nvPr/>
        </p:nvSpPr>
        <p:spPr>
          <a:xfrm rot="5400000">
            <a:off x="6377073" y="3332528"/>
            <a:ext cx="874553" cy="864066"/>
          </a:xfrm>
          <a:prstGeom prst="rtTriangle">
            <a:avLst/>
          </a:prstGeom>
          <a:solidFill>
            <a:srgbClr val="4472C4">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8" name="直角三角形 37">
            <a:extLst>
              <a:ext uri="{FF2B5EF4-FFF2-40B4-BE49-F238E27FC236}">
                <a16:creationId xmlns:a16="http://schemas.microsoft.com/office/drawing/2014/main" id="{CD953A93-1CEF-22D6-3899-D3D7ABD63D41}"/>
              </a:ext>
            </a:extLst>
          </p:cNvPr>
          <p:cNvSpPr/>
          <p:nvPr/>
        </p:nvSpPr>
        <p:spPr>
          <a:xfrm rot="16200000">
            <a:off x="6750733" y="2224344"/>
            <a:ext cx="874553" cy="864066"/>
          </a:xfrm>
          <a:prstGeom prst="rtTriangle">
            <a:avLst/>
          </a:prstGeom>
          <a:solidFill>
            <a:srgbClr val="4472C4">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9" name="平行四辺形 38">
            <a:extLst>
              <a:ext uri="{FF2B5EF4-FFF2-40B4-BE49-F238E27FC236}">
                <a16:creationId xmlns:a16="http://schemas.microsoft.com/office/drawing/2014/main" id="{9BE517B1-7E24-4747-38B3-C7B530A61FDF}"/>
              </a:ext>
            </a:extLst>
          </p:cNvPr>
          <p:cNvSpPr/>
          <p:nvPr/>
        </p:nvSpPr>
        <p:spPr>
          <a:xfrm>
            <a:off x="6382317" y="2211543"/>
            <a:ext cx="1237726" cy="1990294"/>
          </a:xfrm>
          <a:prstGeom prst="parallelogram">
            <a:avLst>
              <a:gd name="adj" fmla="val 53832"/>
            </a:avLst>
          </a:prstGeom>
          <a:solidFill>
            <a:srgbClr val="4472C4">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0" name="直角三角形 39">
            <a:extLst>
              <a:ext uri="{FF2B5EF4-FFF2-40B4-BE49-F238E27FC236}">
                <a16:creationId xmlns:a16="http://schemas.microsoft.com/office/drawing/2014/main" id="{E9A8F87A-53C8-B710-721D-F2F41DEC50F7}"/>
              </a:ext>
            </a:extLst>
          </p:cNvPr>
          <p:cNvSpPr/>
          <p:nvPr/>
        </p:nvSpPr>
        <p:spPr>
          <a:xfrm rot="5400000">
            <a:off x="8702288" y="3332528"/>
            <a:ext cx="874553" cy="864066"/>
          </a:xfrm>
          <a:prstGeom prst="rtTriangle">
            <a:avLst/>
          </a:prstGeom>
          <a:solidFill>
            <a:srgbClr val="4472C4">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1" name="直角三角形 40">
            <a:extLst>
              <a:ext uri="{FF2B5EF4-FFF2-40B4-BE49-F238E27FC236}">
                <a16:creationId xmlns:a16="http://schemas.microsoft.com/office/drawing/2014/main" id="{D587F283-E911-2545-0A0D-5F8AC78F5A2B}"/>
              </a:ext>
            </a:extLst>
          </p:cNvPr>
          <p:cNvSpPr/>
          <p:nvPr/>
        </p:nvSpPr>
        <p:spPr>
          <a:xfrm rot="16200000">
            <a:off x="9075948" y="2224344"/>
            <a:ext cx="874553" cy="864066"/>
          </a:xfrm>
          <a:prstGeom prst="rtTriangle">
            <a:avLst/>
          </a:prstGeom>
          <a:solidFill>
            <a:srgbClr val="4472C4">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2" name="平行四辺形 41">
            <a:extLst>
              <a:ext uri="{FF2B5EF4-FFF2-40B4-BE49-F238E27FC236}">
                <a16:creationId xmlns:a16="http://schemas.microsoft.com/office/drawing/2014/main" id="{E100D2A9-D0D0-AAC5-931D-62BB93164F9D}"/>
              </a:ext>
            </a:extLst>
          </p:cNvPr>
          <p:cNvSpPr/>
          <p:nvPr/>
        </p:nvSpPr>
        <p:spPr>
          <a:xfrm>
            <a:off x="8707532" y="2211543"/>
            <a:ext cx="1237726" cy="1990294"/>
          </a:xfrm>
          <a:prstGeom prst="parallelogram">
            <a:avLst>
              <a:gd name="adj" fmla="val 53832"/>
            </a:avLst>
          </a:prstGeom>
          <a:solidFill>
            <a:srgbClr val="4472C4">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3" name="テキスト ボックス 42">
            <a:extLst>
              <a:ext uri="{FF2B5EF4-FFF2-40B4-BE49-F238E27FC236}">
                <a16:creationId xmlns:a16="http://schemas.microsoft.com/office/drawing/2014/main" id="{67349243-247E-FE9D-8C1F-1C151856CF4F}"/>
              </a:ext>
            </a:extLst>
          </p:cNvPr>
          <p:cNvSpPr txBox="1"/>
          <p:nvPr/>
        </p:nvSpPr>
        <p:spPr>
          <a:xfrm>
            <a:off x="2571243" y="987492"/>
            <a:ext cx="7049510" cy="369332"/>
          </a:xfrm>
          <a:prstGeom prst="rect">
            <a:avLst/>
          </a:prstGeom>
          <a:noFill/>
        </p:spPr>
        <p:txBody>
          <a:bodyPr wrap="square" rtlCol="0">
            <a:spAutoFit/>
          </a:bodyPr>
          <a:lstStyle/>
          <a:p>
            <a:pPr algn="ctr"/>
            <a:r>
              <a:rPr lang="ja-JP" altLang="en-US">
                <a:solidFill>
                  <a:prstClr val="black"/>
                </a:solidFill>
                <a:latin typeface="游ゴシック" panose="020F0502020204030204"/>
                <a:ea typeface="游ゴシック" panose="020B0400000000000000" pitchFamily="50" charset="-128"/>
              </a:rPr>
              <a:t>まずは</a:t>
            </a:r>
            <a:r>
              <a:rPr lang="en-US" altLang="ja-JP">
                <a:solidFill>
                  <a:prstClr val="black"/>
                </a:solidFill>
                <a:latin typeface="游ゴシック" panose="020F0502020204030204"/>
                <a:ea typeface="游ゴシック" panose="020B0400000000000000" pitchFamily="50" charset="-128"/>
              </a:rPr>
              <a:t>XC-Connect</a:t>
            </a:r>
            <a:r>
              <a:rPr lang="ja-JP" altLang="en-US">
                <a:solidFill>
                  <a:prstClr val="black"/>
                </a:solidFill>
                <a:latin typeface="游ゴシック" panose="020F0502020204030204"/>
                <a:ea typeface="游ゴシック" panose="020B0400000000000000" pitchFamily="50" charset="-128"/>
              </a:rPr>
              <a:t>側で、下記ステップに沿って設定を行います。</a:t>
            </a:r>
          </a:p>
        </p:txBody>
      </p:sp>
      <p:sp>
        <p:nvSpPr>
          <p:cNvPr id="44" name="テキスト ボックス 43">
            <a:extLst>
              <a:ext uri="{FF2B5EF4-FFF2-40B4-BE49-F238E27FC236}">
                <a16:creationId xmlns:a16="http://schemas.microsoft.com/office/drawing/2014/main" id="{382F8B2D-3B27-5A6B-812B-343D8804E950}"/>
              </a:ext>
            </a:extLst>
          </p:cNvPr>
          <p:cNvSpPr txBox="1"/>
          <p:nvPr/>
        </p:nvSpPr>
        <p:spPr>
          <a:xfrm>
            <a:off x="1871353" y="3771902"/>
            <a:ext cx="459419" cy="400110"/>
          </a:xfrm>
          <a:prstGeom prst="rect">
            <a:avLst/>
          </a:prstGeom>
          <a:noFill/>
        </p:spPr>
        <p:txBody>
          <a:bodyPr wrap="square" rtlCol="0">
            <a:spAutoFit/>
          </a:bodyPr>
          <a:lstStyle/>
          <a:p>
            <a:pPr algn="ctr"/>
            <a:r>
              <a:rPr lang="en-US" altLang="ja-JP" sz="2000" b="1">
                <a:solidFill>
                  <a:prstClr val="white"/>
                </a:solidFill>
                <a:latin typeface="游ゴシック" panose="020F0502020204030204"/>
                <a:ea typeface="游ゴシック" panose="020B0400000000000000" pitchFamily="50" charset="-128"/>
              </a:rPr>
              <a:t>1</a:t>
            </a:r>
            <a:endParaRPr lang="ja-JP" altLang="en-US" sz="2000" b="1">
              <a:solidFill>
                <a:prstClr val="white"/>
              </a:solidFill>
              <a:latin typeface="游ゴシック" panose="020F0502020204030204"/>
              <a:ea typeface="游ゴシック" panose="020B0400000000000000" pitchFamily="50" charset="-128"/>
            </a:endParaRPr>
          </a:p>
        </p:txBody>
      </p:sp>
      <p:sp>
        <p:nvSpPr>
          <p:cNvPr id="48" name="テキスト ボックス 47">
            <a:extLst>
              <a:ext uri="{FF2B5EF4-FFF2-40B4-BE49-F238E27FC236}">
                <a16:creationId xmlns:a16="http://schemas.microsoft.com/office/drawing/2014/main" id="{F3B87B24-EE0C-4A90-9E8B-D9C9806931E5}"/>
              </a:ext>
            </a:extLst>
          </p:cNvPr>
          <p:cNvSpPr txBox="1"/>
          <p:nvPr/>
        </p:nvSpPr>
        <p:spPr>
          <a:xfrm>
            <a:off x="3341709" y="4427471"/>
            <a:ext cx="2186906" cy="954107"/>
          </a:xfrm>
          <a:prstGeom prst="rect">
            <a:avLst/>
          </a:prstGeom>
          <a:noFill/>
        </p:spPr>
        <p:txBody>
          <a:bodyPr wrap="square" rtlCol="0">
            <a:spAutoFit/>
          </a:bodyPr>
          <a:lstStyle/>
          <a:p>
            <a:r>
              <a:rPr lang="en-US" altLang="ja-JP" sz="1400">
                <a:solidFill>
                  <a:prstClr val="black"/>
                </a:solidFill>
                <a:latin typeface="游ゴシック" panose="020B0400000000000000" pitchFamily="50" charset="-128"/>
                <a:ea typeface="游ゴシック" panose="020B0400000000000000" pitchFamily="50" charset="-128"/>
              </a:rPr>
              <a:t>XC-Connect</a:t>
            </a:r>
            <a:r>
              <a:rPr lang="ja-JP" altLang="en-US" sz="1400">
                <a:solidFill>
                  <a:prstClr val="black"/>
                </a:solidFill>
                <a:latin typeface="游ゴシック" panose="020B0400000000000000" pitchFamily="50" charset="-128"/>
                <a:ea typeface="游ゴシック" panose="020B0400000000000000" pitchFamily="50" charset="-128"/>
              </a:rPr>
              <a:t>の機器設定で</a:t>
            </a:r>
            <a:r>
              <a:rPr lang="en-US" altLang="ja-JP" sz="1400">
                <a:solidFill>
                  <a:prstClr val="black"/>
                </a:solidFill>
                <a:latin typeface="游ゴシック" panose="020B0400000000000000" pitchFamily="50" charset="-128"/>
                <a:ea typeface="游ゴシック" panose="020B0400000000000000" pitchFamily="50" charset="-128"/>
              </a:rPr>
              <a:t>XC-Gate.V3</a:t>
            </a:r>
            <a:r>
              <a:rPr lang="ja-JP" altLang="en-US" sz="1400">
                <a:solidFill>
                  <a:prstClr val="black"/>
                </a:solidFill>
                <a:latin typeface="游ゴシック" panose="020B0400000000000000" pitchFamily="50" charset="-128"/>
                <a:ea typeface="游ゴシック" panose="020B0400000000000000" pitchFamily="50" charset="-128"/>
              </a:rPr>
              <a:t>から指定の帳票の実績データを取得します。</a:t>
            </a:r>
          </a:p>
        </p:txBody>
      </p:sp>
      <p:sp>
        <p:nvSpPr>
          <p:cNvPr id="49" name="テキスト ボックス 48">
            <a:extLst>
              <a:ext uri="{FF2B5EF4-FFF2-40B4-BE49-F238E27FC236}">
                <a16:creationId xmlns:a16="http://schemas.microsoft.com/office/drawing/2014/main" id="{03E4F9CB-126D-7351-E17A-1969A82A48DC}"/>
              </a:ext>
            </a:extLst>
          </p:cNvPr>
          <p:cNvSpPr txBox="1"/>
          <p:nvPr/>
        </p:nvSpPr>
        <p:spPr>
          <a:xfrm>
            <a:off x="5893215" y="4426840"/>
            <a:ext cx="1831522" cy="954107"/>
          </a:xfrm>
          <a:prstGeom prst="rect">
            <a:avLst/>
          </a:prstGeom>
          <a:noFill/>
        </p:spPr>
        <p:txBody>
          <a:bodyPr wrap="square" lIns="91440" tIns="45720" rIns="91440" bIns="45720" rtlCol="0" anchor="t">
            <a:spAutoFit/>
          </a:bodyPr>
          <a:lstStyle/>
          <a:p>
            <a:r>
              <a:rPr lang="en-US" altLang="ja-JP" sz="1400" dirty="0">
                <a:solidFill>
                  <a:prstClr val="black"/>
                </a:solidFill>
                <a:latin typeface="游ゴシック"/>
                <a:ea typeface="游ゴシック"/>
              </a:rPr>
              <a:t>XC-Connect</a:t>
            </a:r>
            <a:r>
              <a:rPr lang="ja-JP" altLang="en-US" sz="1400" dirty="0">
                <a:solidFill>
                  <a:prstClr val="black"/>
                </a:solidFill>
                <a:latin typeface="游ゴシック"/>
                <a:ea typeface="游ゴシック"/>
              </a:rPr>
              <a:t>の転送設定で転送先の</a:t>
            </a:r>
            <a:r>
              <a:rPr lang="en-US" altLang="ja-JP" sz="1400" dirty="0">
                <a:solidFill>
                  <a:prstClr val="black"/>
                </a:solidFill>
                <a:latin typeface="游ゴシック"/>
                <a:ea typeface="游ゴシック"/>
              </a:rPr>
              <a:t>MotionBoard Cloud</a:t>
            </a:r>
            <a:r>
              <a:rPr lang="ja-JP" altLang="en-US" sz="1400" dirty="0">
                <a:solidFill>
                  <a:prstClr val="black"/>
                </a:solidFill>
                <a:latin typeface="游ゴシック"/>
                <a:ea typeface="游ゴシック"/>
              </a:rPr>
              <a:t>の設定を行います。</a:t>
            </a:r>
          </a:p>
        </p:txBody>
      </p:sp>
      <p:sp>
        <p:nvSpPr>
          <p:cNvPr id="50" name="テキスト ボックス 49">
            <a:extLst>
              <a:ext uri="{FF2B5EF4-FFF2-40B4-BE49-F238E27FC236}">
                <a16:creationId xmlns:a16="http://schemas.microsoft.com/office/drawing/2014/main" id="{54C470B7-D62B-7233-A2A2-E10ACBB68A48}"/>
              </a:ext>
            </a:extLst>
          </p:cNvPr>
          <p:cNvSpPr txBox="1"/>
          <p:nvPr/>
        </p:nvSpPr>
        <p:spPr>
          <a:xfrm>
            <a:off x="7987737" y="4426840"/>
            <a:ext cx="2186906" cy="954107"/>
          </a:xfrm>
          <a:prstGeom prst="rect">
            <a:avLst/>
          </a:prstGeom>
          <a:noFill/>
        </p:spPr>
        <p:txBody>
          <a:bodyPr wrap="square" rtlCol="0">
            <a:spAutoFit/>
          </a:bodyPr>
          <a:lstStyle/>
          <a:p>
            <a:r>
              <a:rPr lang="en-US" altLang="ja-JP" sz="1400">
                <a:solidFill>
                  <a:prstClr val="black"/>
                </a:solidFill>
                <a:latin typeface="游ゴシック" panose="020B0400000000000000" pitchFamily="50" charset="-128"/>
                <a:ea typeface="游ゴシック" panose="020B0400000000000000" pitchFamily="50" charset="-128"/>
              </a:rPr>
              <a:t>XC-Connect</a:t>
            </a:r>
            <a:r>
              <a:rPr lang="ja-JP" altLang="en-US" sz="1400">
                <a:solidFill>
                  <a:prstClr val="black"/>
                </a:solidFill>
                <a:latin typeface="游ゴシック" panose="020B0400000000000000" pitchFamily="50" charset="-128"/>
                <a:ea typeface="游ゴシック" panose="020B0400000000000000" pitchFamily="50" charset="-128"/>
              </a:rPr>
              <a:t>の転送設定で転送するデータを設定し、設定用の</a:t>
            </a:r>
            <a:r>
              <a:rPr lang="en-US" altLang="ja-JP" sz="1400">
                <a:solidFill>
                  <a:prstClr val="black"/>
                </a:solidFill>
                <a:latin typeface="游ゴシック" panose="020B0400000000000000" pitchFamily="50" charset="-128"/>
                <a:ea typeface="游ゴシック" panose="020B0400000000000000" pitchFamily="50" charset="-128"/>
              </a:rPr>
              <a:t>CSV</a:t>
            </a:r>
            <a:r>
              <a:rPr lang="ja-JP" altLang="en-US" sz="1400">
                <a:solidFill>
                  <a:prstClr val="black"/>
                </a:solidFill>
                <a:latin typeface="游ゴシック" panose="020B0400000000000000" pitchFamily="50" charset="-128"/>
                <a:ea typeface="游ゴシック" panose="020B0400000000000000" pitchFamily="50" charset="-128"/>
              </a:rPr>
              <a:t>を作成します。</a:t>
            </a:r>
          </a:p>
        </p:txBody>
      </p:sp>
      <p:sp>
        <p:nvSpPr>
          <p:cNvPr id="51" name="テキスト ボックス 50">
            <a:extLst>
              <a:ext uri="{FF2B5EF4-FFF2-40B4-BE49-F238E27FC236}">
                <a16:creationId xmlns:a16="http://schemas.microsoft.com/office/drawing/2014/main" id="{E82AEC68-B25E-E707-22D9-29AF5175C079}"/>
              </a:ext>
            </a:extLst>
          </p:cNvPr>
          <p:cNvSpPr txBox="1"/>
          <p:nvPr/>
        </p:nvSpPr>
        <p:spPr>
          <a:xfrm>
            <a:off x="1013256" y="4426840"/>
            <a:ext cx="2184580" cy="1169551"/>
          </a:xfrm>
          <a:prstGeom prst="rect">
            <a:avLst/>
          </a:prstGeom>
          <a:noFill/>
        </p:spPr>
        <p:txBody>
          <a:bodyPr wrap="square" rtlCol="0">
            <a:spAutoFit/>
          </a:bodyPr>
          <a:lstStyle/>
          <a:p>
            <a:r>
              <a:rPr lang="en-US" altLang="ja-JP" sz="1400">
                <a:solidFill>
                  <a:prstClr val="black"/>
                </a:solidFill>
                <a:latin typeface="游ゴシック" panose="020B0400000000000000" pitchFamily="50" charset="-128"/>
                <a:ea typeface="游ゴシック" panose="020B0400000000000000" pitchFamily="50" charset="-128"/>
              </a:rPr>
              <a:t>XC-Connect</a:t>
            </a:r>
            <a:r>
              <a:rPr lang="ja-JP" altLang="en-US" sz="1400">
                <a:solidFill>
                  <a:prstClr val="black"/>
                </a:solidFill>
                <a:latin typeface="游ゴシック" panose="020B0400000000000000" pitchFamily="50" charset="-128"/>
                <a:ea typeface="游ゴシック" panose="020B0400000000000000" pitchFamily="50" charset="-128"/>
              </a:rPr>
              <a:t>の機器設定で、データを取得する機器</a:t>
            </a:r>
            <a:r>
              <a:rPr lang="en-US" altLang="ja-JP" sz="1400">
                <a:solidFill>
                  <a:prstClr val="black"/>
                </a:solidFill>
                <a:latin typeface="游ゴシック" panose="020B0400000000000000" pitchFamily="50" charset="-128"/>
                <a:ea typeface="游ゴシック" panose="020B0400000000000000" pitchFamily="50" charset="-128"/>
              </a:rPr>
              <a:t>(XC-Gate.V3)</a:t>
            </a:r>
            <a:r>
              <a:rPr lang="ja-JP" altLang="en-US" sz="1400">
                <a:solidFill>
                  <a:prstClr val="black"/>
                </a:solidFill>
                <a:latin typeface="游ゴシック" panose="020B0400000000000000" pitchFamily="50" charset="-128"/>
                <a:ea typeface="游ゴシック" panose="020B0400000000000000" pitchFamily="50" charset="-128"/>
              </a:rPr>
              <a:t>に接続するための必要な情報を入力します。</a:t>
            </a:r>
          </a:p>
        </p:txBody>
      </p:sp>
      <p:sp>
        <p:nvSpPr>
          <p:cNvPr id="3" name="テキスト ボックス 2">
            <a:extLst>
              <a:ext uri="{FF2B5EF4-FFF2-40B4-BE49-F238E27FC236}">
                <a16:creationId xmlns:a16="http://schemas.microsoft.com/office/drawing/2014/main" id="{600C3BEB-A674-28E7-FDB6-F902F084C575}"/>
              </a:ext>
            </a:extLst>
          </p:cNvPr>
          <p:cNvSpPr txBox="1"/>
          <p:nvPr/>
        </p:nvSpPr>
        <p:spPr>
          <a:xfrm>
            <a:off x="4201051" y="3776636"/>
            <a:ext cx="459419" cy="400110"/>
          </a:xfrm>
          <a:prstGeom prst="rect">
            <a:avLst/>
          </a:prstGeom>
          <a:noFill/>
        </p:spPr>
        <p:txBody>
          <a:bodyPr wrap="square" rtlCol="0">
            <a:spAutoFit/>
          </a:bodyPr>
          <a:lstStyle/>
          <a:p>
            <a:pPr algn="ctr"/>
            <a:r>
              <a:rPr lang="en-US" altLang="ja-JP" sz="2000" b="1">
                <a:solidFill>
                  <a:prstClr val="white"/>
                </a:solidFill>
                <a:latin typeface="游ゴシック" panose="020F0502020204030204"/>
                <a:ea typeface="游ゴシック" panose="020B0400000000000000" pitchFamily="50" charset="-128"/>
              </a:rPr>
              <a:t>2</a:t>
            </a:r>
            <a:endParaRPr lang="ja-JP" altLang="en-US" sz="2000" b="1">
              <a:solidFill>
                <a:prstClr val="white"/>
              </a:solidFill>
              <a:latin typeface="游ゴシック" panose="020F0502020204030204"/>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2561A08A-B3FF-7BB2-99C5-DB63F9466957}"/>
              </a:ext>
            </a:extLst>
          </p:cNvPr>
          <p:cNvSpPr txBox="1"/>
          <p:nvPr/>
        </p:nvSpPr>
        <p:spPr>
          <a:xfrm>
            <a:off x="6524940" y="3776637"/>
            <a:ext cx="459419" cy="400110"/>
          </a:xfrm>
          <a:prstGeom prst="rect">
            <a:avLst/>
          </a:prstGeom>
          <a:noFill/>
        </p:spPr>
        <p:txBody>
          <a:bodyPr wrap="square" rtlCol="0">
            <a:spAutoFit/>
          </a:bodyPr>
          <a:lstStyle/>
          <a:p>
            <a:pPr algn="ctr"/>
            <a:r>
              <a:rPr lang="en-US" altLang="ja-JP" sz="2000" b="1">
                <a:solidFill>
                  <a:prstClr val="white"/>
                </a:solidFill>
                <a:latin typeface="游ゴシック" panose="020F0502020204030204"/>
                <a:ea typeface="游ゴシック" panose="020B0400000000000000" pitchFamily="50" charset="-128"/>
              </a:rPr>
              <a:t>3</a:t>
            </a:r>
            <a:endParaRPr lang="ja-JP" altLang="en-US" sz="2000" b="1">
              <a:solidFill>
                <a:prstClr val="white"/>
              </a:solidFill>
              <a:latin typeface="游ゴシック" panose="020F0502020204030204"/>
              <a:ea typeface="游ゴシック" panose="020B0400000000000000" pitchFamily="50" charset="-128"/>
            </a:endParaRPr>
          </a:p>
        </p:txBody>
      </p:sp>
      <p:sp>
        <p:nvSpPr>
          <p:cNvPr id="5" name="テキスト ボックス 4">
            <a:extLst>
              <a:ext uri="{FF2B5EF4-FFF2-40B4-BE49-F238E27FC236}">
                <a16:creationId xmlns:a16="http://schemas.microsoft.com/office/drawing/2014/main" id="{DD40695C-9EBB-1425-F14B-D5287FE8A2A5}"/>
              </a:ext>
            </a:extLst>
          </p:cNvPr>
          <p:cNvSpPr txBox="1"/>
          <p:nvPr/>
        </p:nvSpPr>
        <p:spPr>
          <a:xfrm>
            <a:off x="8851480" y="3771902"/>
            <a:ext cx="459419" cy="400110"/>
          </a:xfrm>
          <a:prstGeom prst="rect">
            <a:avLst/>
          </a:prstGeom>
          <a:noFill/>
        </p:spPr>
        <p:txBody>
          <a:bodyPr wrap="square" rtlCol="0">
            <a:spAutoFit/>
          </a:bodyPr>
          <a:lstStyle/>
          <a:p>
            <a:pPr algn="ctr"/>
            <a:r>
              <a:rPr lang="en-US" altLang="ja-JP" sz="2000" b="1">
                <a:solidFill>
                  <a:prstClr val="white"/>
                </a:solidFill>
                <a:latin typeface="游ゴシック" panose="020F0502020204030204"/>
                <a:ea typeface="游ゴシック" panose="020B0400000000000000" pitchFamily="50" charset="-128"/>
              </a:rPr>
              <a:t>4</a:t>
            </a:r>
            <a:endParaRPr lang="ja-JP" altLang="en-US" sz="2000" b="1">
              <a:solidFill>
                <a:prstClr val="white"/>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1893596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12</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4075160" y="2600754"/>
            <a:ext cx="4041678" cy="828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5000">
                <a:solidFill>
                  <a:schemeClr val="tx1"/>
                </a:solidFill>
                <a:latin typeface="游ゴシック" panose="020B0400000000000000" pitchFamily="50" charset="-128"/>
                <a:ea typeface="游ゴシック" panose="020B0400000000000000" pitchFamily="50" charset="-128"/>
              </a:rPr>
              <a:t>ー機器設定ー</a:t>
            </a: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192111"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機器設定</a:t>
            </a:r>
          </a:p>
        </p:txBody>
      </p:sp>
    </p:spTree>
    <p:extLst>
      <p:ext uri="{BB962C8B-B14F-4D97-AF65-F5344CB8AC3E}">
        <p14:creationId xmlns:p14="http://schemas.microsoft.com/office/powerpoint/2010/main" val="2230571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13</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8"/>
            <a:ext cx="11670444" cy="828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 Cloud</a:t>
            </a:r>
            <a:r>
              <a:rPr kumimoji="1" lang="ja-JP" altLang="en-US" sz="1800" dirty="0">
                <a:solidFill>
                  <a:schemeClr val="tx1"/>
                </a:solidFill>
                <a:latin typeface="游ゴシック" panose="020B0400000000000000" pitchFamily="50" charset="-128"/>
                <a:ea typeface="游ゴシック" panose="020B0400000000000000" pitchFamily="50" charset="-128"/>
              </a:rPr>
              <a:t>に転送を行う前に、準備として取得する</a:t>
            </a:r>
            <a:r>
              <a:rPr kumimoji="1" lang="ja-JP" altLang="en-US" sz="1800" b="1" dirty="0">
                <a:solidFill>
                  <a:schemeClr val="tx1"/>
                </a:solidFill>
                <a:latin typeface="游ゴシック" panose="020B0400000000000000" pitchFamily="50" charset="-128"/>
                <a:ea typeface="游ゴシック" panose="020B0400000000000000" pitchFamily="50" charset="-128"/>
              </a:rPr>
              <a:t>機器の設定</a:t>
            </a:r>
            <a:r>
              <a:rPr kumimoji="1" lang="ja-JP" altLang="en-US" sz="1800" dirty="0">
                <a:solidFill>
                  <a:schemeClr val="tx1"/>
                </a:solidFill>
                <a:latin typeface="游ゴシック" panose="020B0400000000000000" pitchFamily="50" charset="-128"/>
                <a:ea typeface="游ゴシック" panose="020B0400000000000000" pitchFamily="50" charset="-128"/>
              </a:rPr>
              <a:t>を</a:t>
            </a:r>
            <a:r>
              <a:rPr kumimoji="1" lang="en-US" altLang="ja-JP" sz="1800" dirty="0">
                <a:solidFill>
                  <a:schemeClr val="tx1"/>
                </a:solidFill>
                <a:latin typeface="游ゴシック" panose="020B0400000000000000" pitchFamily="50" charset="-128"/>
                <a:ea typeface="游ゴシック" panose="020B0400000000000000" pitchFamily="50" charset="-128"/>
              </a:rPr>
              <a:t>XC-Connect</a:t>
            </a:r>
            <a:r>
              <a:rPr kumimoji="1" lang="ja-JP" altLang="en-US" sz="1800" dirty="0">
                <a:solidFill>
                  <a:schemeClr val="tx1"/>
                </a:solidFill>
                <a:latin typeface="游ゴシック" panose="020B0400000000000000" pitchFamily="50" charset="-128"/>
                <a:ea typeface="游ゴシック" panose="020B0400000000000000" pitchFamily="50" charset="-128"/>
              </a:rPr>
              <a:t>上で行います。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機器設定はこちら</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より機器設定画面を開き、</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機器の追加</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をクリックし、プロトコルの選択を行います。</a:t>
            </a:r>
            <a:endParaRPr lang="en-US" altLang="ja-JP"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-1-</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機器設定</a:t>
            </a:r>
          </a:p>
        </p:txBody>
      </p:sp>
      <p:pic>
        <p:nvPicPr>
          <p:cNvPr id="5" name="図 4">
            <a:extLst>
              <a:ext uri="{FF2B5EF4-FFF2-40B4-BE49-F238E27FC236}">
                <a16:creationId xmlns:a16="http://schemas.microsoft.com/office/drawing/2014/main" id="{ED535163-0512-BB08-8897-F70263E53419}"/>
              </a:ext>
            </a:extLst>
          </p:cNvPr>
          <p:cNvPicPr>
            <a:picLocks noChangeAspect="1"/>
          </p:cNvPicPr>
          <p:nvPr/>
        </p:nvPicPr>
        <p:blipFill>
          <a:blip r:embed="rId2"/>
          <a:stretch>
            <a:fillRect/>
          </a:stretch>
        </p:blipFill>
        <p:spPr>
          <a:xfrm>
            <a:off x="272416" y="2179952"/>
            <a:ext cx="5610424" cy="3368971"/>
          </a:xfrm>
          <a:prstGeom prst="rect">
            <a:avLst/>
          </a:prstGeom>
        </p:spPr>
      </p:pic>
      <p:sp>
        <p:nvSpPr>
          <p:cNvPr id="6" name="正方形/長方形 5">
            <a:extLst>
              <a:ext uri="{FF2B5EF4-FFF2-40B4-BE49-F238E27FC236}">
                <a16:creationId xmlns:a16="http://schemas.microsoft.com/office/drawing/2014/main" id="{D80B036F-1784-3C61-31A0-6F72EEC80D63}"/>
              </a:ext>
            </a:extLst>
          </p:cNvPr>
          <p:cNvSpPr/>
          <p:nvPr/>
        </p:nvSpPr>
        <p:spPr>
          <a:xfrm>
            <a:off x="321625" y="2438894"/>
            <a:ext cx="2757637" cy="14453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D1674509-4D46-832F-FC55-62AEDB348FF0}"/>
              </a:ext>
            </a:extLst>
          </p:cNvPr>
          <p:cNvPicPr>
            <a:picLocks noChangeAspect="1"/>
          </p:cNvPicPr>
          <p:nvPr/>
        </p:nvPicPr>
        <p:blipFill>
          <a:blip r:embed="rId3"/>
          <a:stretch>
            <a:fillRect/>
          </a:stretch>
        </p:blipFill>
        <p:spPr>
          <a:xfrm>
            <a:off x="6430585" y="2454526"/>
            <a:ext cx="4825997" cy="2033465"/>
          </a:xfrm>
          <a:prstGeom prst="rect">
            <a:avLst/>
          </a:prstGeom>
        </p:spPr>
      </p:pic>
      <p:sp>
        <p:nvSpPr>
          <p:cNvPr id="14" name="正方形/長方形 13">
            <a:extLst>
              <a:ext uri="{FF2B5EF4-FFF2-40B4-BE49-F238E27FC236}">
                <a16:creationId xmlns:a16="http://schemas.microsoft.com/office/drawing/2014/main" id="{205B42AE-419D-B2D1-9620-5453B82C8DF7}"/>
              </a:ext>
            </a:extLst>
          </p:cNvPr>
          <p:cNvSpPr/>
          <p:nvPr/>
        </p:nvSpPr>
        <p:spPr>
          <a:xfrm>
            <a:off x="6309162" y="4633983"/>
            <a:ext cx="5313267" cy="14495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今回は</a:t>
            </a:r>
            <a:r>
              <a:rPr kumimoji="1" lang="en-US" altLang="ja-JP" sz="1800" dirty="0">
                <a:solidFill>
                  <a:schemeClr val="tx1"/>
                </a:solidFill>
                <a:latin typeface="游ゴシック" panose="020B0400000000000000" pitchFamily="50" charset="-128"/>
                <a:ea typeface="游ゴシック" panose="020B0400000000000000" pitchFamily="50" charset="-128"/>
              </a:rPr>
              <a:t>XC-Gate.V3</a:t>
            </a:r>
            <a:r>
              <a:rPr kumimoji="1" lang="ja-JP" altLang="en-US" sz="1800" dirty="0">
                <a:solidFill>
                  <a:schemeClr val="tx1"/>
                </a:solidFill>
                <a:latin typeface="游ゴシック" panose="020B0400000000000000" pitchFamily="50" charset="-128"/>
                <a:ea typeface="游ゴシック" panose="020B0400000000000000" pitchFamily="50" charset="-128"/>
              </a:rPr>
              <a:t>からデータを取得するため、</a:t>
            </a:r>
          </a:p>
          <a:p>
            <a:r>
              <a:rPr kumimoji="1" lang="ja-JP" altLang="en-US" sz="1800" dirty="0">
                <a:solidFill>
                  <a:schemeClr val="tx1"/>
                </a:solidFill>
                <a:latin typeface="游ゴシック" panose="020B0400000000000000" pitchFamily="50" charset="-128"/>
                <a:ea typeface="游ゴシック" panose="020B0400000000000000" pitchFamily="50" charset="-128"/>
              </a:rPr>
              <a:t>メーカー　　→　</a:t>
            </a:r>
            <a:r>
              <a:rPr kumimoji="1" lang="en-US" altLang="ja-JP" sz="1800" dirty="0">
                <a:solidFill>
                  <a:schemeClr val="tx1"/>
                </a:solidFill>
                <a:latin typeface="游ゴシック" panose="020B0400000000000000" pitchFamily="50" charset="-128"/>
                <a:ea typeface="游ゴシック" panose="020B0400000000000000" pitchFamily="50" charset="-128"/>
              </a:rPr>
              <a:t>Technotree</a:t>
            </a:r>
          </a:p>
          <a:p>
            <a:r>
              <a:rPr kumimoji="1" lang="ja-JP" altLang="en-US" sz="1800" dirty="0">
                <a:solidFill>
                  <a:schemeClr val="tx1"/>
                </a:solidFill>
                <a:latin typeface="游ゴシック" panose="020B0400000000000000" pitchFamily="50" charset="-128"/>
                <a:ea typeface="游ゴシック" panose="020B0400000000000000" pitchFamily="50" charset="-128"/>
              </a:rPr>
              <a:t>機種　　　　→　</a:t>
            </a:r>
            <a:r>
              <a:rPr kumimoji="1" lang="en-US" altLang="ja-JP" sz="1800" dirty="0">
                <a:solidFill>
                  <a:schemeClr val="tx1"/>
                </a:solidFill>
                <a:latin typeface="游ゴシック" panose="020B0400000000000000" pitchFamily="50" charset="-128"/>
                <a:ea typeface="游ゴシック" panose="020B0400000000000000" pitchFamily="50" charset="-128"/>
              </a:rPr>
              <a:t>XC-Gate.V3 </a:t>
            </a:r>
            <a:r>
              <a:rPr kumimoji="1" lang="ja-JP" altLang="en-US" sz="1800" dirty="0">
                <a:solidFill>
                  <a:schemeClr val="tx1"/>
                </a:solidFill>
                <a:latin typeface="游ゴシック" panose="020B0400000000000000" pitchFamily="50" charset="-128"/>
                <a:ea typeface="游ゴシック" panose="020B0400000000000000" pitchFamily="50" charset="-128"/>
              </a:rPr>
              <a:t>データ連携</a:t>
            </a:r>
          </a:p>
          <a:p>
            <a:r>
              <a:rPr kumimoji="1" lang="ja-JP" altLang="en-US" sz="1800" dirty="0">
                <a:solidFill>
                  <a:schemeClr val="tx1"/>
                </a:solidFill>
                <a:latin typeface="游ゴシック" panose="020B0400000000000000" pitchFamily="50" charset="-128"/>
                <a:ea typeface="游ゴシック" panose="020B0400000000000000" pitchFamily="50" charset="-128"/>
              </a:rPr>
              <a:t>プロトコル　→　</a:t>
            </a:r>
            <a:r>
              <a:rPr kumimoji="1" lang="en-US" altLang="ja-JP" sz="1800" dirty="0">
                <a:solidFill>
                  <a:schemeClr val="tx1"/>
                </a:solidFill>
                <a:latin typeface="游ゴシック" panose="020B0400000000000000" pitchFamily="50" charset="-128"/>
                <a:ea typeface="游ゴシック" panose="020B0400000000000000" pitchFamily="50" charset="-128"/>
              </a:rPr>
              <a:t>XC-Gate.V3 </a:t>
            </a:r>
            <a:r>
              <a:rPr kumimoji="1" lang="ja-JP" altLang="en-US" sz="1800" dirty="0">
                <a:solidFill>
                  <a:schemeClr val="tx1"/>
                </a:solidFill>
                <a:latin typeface="游ゴシック" panose="020B0400000000000000" pitchFamily="50" charset="-128"/>
                <a:ea typeface="游ゴシック" panose="020B0400000000000000" pitchFamily="50" charset="-128"/>
              </a:rPr>
              <a:t>実績データ 同期</a:t>
            </a:r>
          </a:p>
          <a:p>
            <a:r>
              <a:rPr kumimoji="1" lang="ja-JP" altLang="en-US" sz="1800" dirty="0">
                <a:solidFill>
                  <a:schemeClr val="tx1"/>
                </a:solidFill>
                <a:latin typeface="游ゴシック" panose="020B0400000000000000" pitchFamily="50" charset="-128"/>
                <a:ea typeface="游ゴシック" panose="020B0400000000000000" pitchFamily="50" charset="-128"/>
              </a:rPr>
              <a:t>これらを選択して「次へ」進みます。</a:t>
            </a:r>
            <a:endParaRPr lang="en-US" altLang="ja-JP"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93B4D791-D213-B206-F5F5-54509319C103}"/>
              </a:ext>
            </a:extLst>
          </p:cNvPr>
          <p:cNvSpPr/>
          <p:nvPr/>
        </p:nvSpPr>
        <p:spPr>
          <a:xfrm>
            <a:off x="8062763" y="3042638"/>
            <a:ext cx="2757637" cy="98228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79289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8"/>
            <a:ext cx="11670444" cy="498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データを取得する機器に接続するための必要なデータを入力していきます。</a:t>
            </a: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-1-</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機器設定</a:t>
            </a:r>
          </a:p>
        </p:txBody>
      </p:sp>
      <p:pic>
        <p:nvPicPr>
          <p:cNvPr id="8" name="図 7">
            <a:extLst>
              <a:ext uri="{FF2B5EF4-FFF2-40B4-BE49-F238E27FC236}">
                <a16:creationId xmlns:a16="http://schemas.microsoft.com/office/drawing/2014/main" id="{287FEEC0-364F-B642-7002-F5F654DA9B5E}"/>
              </a:ext>
            </a:extLst>
          </p:cNvPr>
          <p:cNvPicPr>
            <a:picLocks noChangeAspect="1"/>
          </p:cNvPicPr>
          <p:nvPr/>
        </p:nvPicPr>
        <p:blipFill>
          <a:blip r:embed="rId2"/>
          <a:stretch>
            <a:fillRect/>
          </a:stretch>
        </p:blipFill>
        <p:spPr>
          <a:xfrm>
            <a:off x="545488" y="1623279"/>
            <a:ext cx="4534511" cy="4282225"/>
          </a:xfrm>
          <a:prstGeom prst="rect">
            <a:avLst/>
          </a:prstGeom>
        </p:spPr>
      </p:pic>
      <p:sp>
        <p:nvSpPr>
          <p:cNvPr id="10" name="正方形/長方形 9">
            <a:extLst>
              <a:ext uri="{FF2B5EF4-FFF2-40B4-BE49-F238E27FC236}">
                <a16:creationId xmlns:a16="http://schemas.microsoft.com/office/drawing/2014/main" id="{17A7D7E1-28C2-7087-9EDE-C23B92FEF09E}"/>
              </a:ext>
            </a:extLst>
          </p:cNvPr>
          <p:cNvSpPr/>
          <p:nvPr/>
        </p:nvSpPr>
        <p:spPr>
          <a:xfrm>
            <a:off x="5172223" y="1701577"/>
            <a:ext cx="6770636" cy="121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注意が必要な設定項目</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ここで入力するサーバー</a:t>
            </a:r>
            <a:r>
              <a:rPr kumimoji="1" lang="en-US" altLang="ja-JP" sz="1800">
                <a:solidFill>
                  <a:schemeClr val="tx1"/>
                </a:solidFill>
                <a:latin typeface="游ゴシック" panose="020B0400000000000000" pitchFamily="50" charset="-128"/>
                <a:ea typeface="游ゴシック" panose="020B0400000000000000" pitchFamily="50" charset="-128"/>
              </a:rPr>
              <a:t>URL</a:t>
            </a:r>
            <a:r>
              <a:rPr kumimoji="1" lang="ja-JP" altLang="en-US" sz="1800">
                <a:solidFill>
                  <a:schemeClr val="tx1"/>
                </a:solidFill>
                <a:latin typeface="游ゴシック" panose="020B0400000000000000" pitchFamily="50" charset="-128"/>
                <a:ea typeface="游ゴシック" panose="020B0400000000000000" pitchFamily="50" charset="-128"/>
              </a:rPr>
              <a:t>は、</a:t>
            </a:r>
            <a:r>
              <a:rPr kumimoji="1" lang="en-US" altLang="ja-JP" sz="1800">
                <a:solidFill>
                  <a:schemeClr val="tx1"/>
                </a:solidFill>
                <a:latin typeface="游ゴシック" panose="020B0400000000000000" pitchFamily="50" charset="-128"/>
                <a:ea typeface="游ゴシック" panose="020B0400000000000000" pitchFamily="50" charset="-128"/>
              </a:rPr>
              <a:t>XC-Gate.V3</a:t>
            </a:r>
            <a:r>
              <a:rPr kumimoji="1" lang="ja-JP" altLang="en-US" sz="1800">
                <a:solidFill>
                  <a:schemeClr val="tx1"/>
                </a:solidFill>
                <a:latin typeface="游ゴシック" panose="020B0400000000000000" pitchFamily="50" charset="-128"/>
                <a:ea typeface="游ゴシック" panose="020B0400000000000000" pitchFamily="50" charset="-128"/>
              </a:rPr>
              <a:t>のサーバー</a:t>
            </a:r>
            <a:r>
              <a:rPr kumimoji="1" lang="en-US" altLang="ja-JP" sz="1800">
                <a:solidFill>
                  <a:schemeClr val="tx1"/>
                </a:solidFill>
                <a:latin typeface="游ゴシック" panose="020B0400000000000000" pitchFamily="50" charset="-128"/>
                <a:ea typeface="游ゴシック" panose="020B0400000000000000" pitchFamily="50" charset="-128"/>
              </a:rPr>
              <a:t>URL</a:t>
            </a:r>
            <a:r>
              <a:rPr kumimoji="1" lang="ja-JP" altLang="en-US" sz="1800">
                <a:solidFill>
                  <a:schemeClr val="tx1"/>
                </a:solidFill>
                <a:latin typeface="游ゴシック" panose="020B0400000000000000" pitchFamily="50" charset="-128"/>
                <a:ea typeface="游ゴシック" panose="020B0400000000000000" pitchFamily="50" charset="-128"/>
              </a:rPr>
              <a:t>の</a:t>
            </a:r>
          </a:p>
          <a:p>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https://sv00.xc-gate.com/</a:t>
            </a:r>
            <a:r>
              <a:rPr kumimoji="1" lang="en-US" altLang="ja-JP" sz="1800" err="1">
                <a:solidFill>
                  <a:schemeClr val="tx1"/>
                </a:solidFill>
                <a:latin typeface="游ゴシック" panose="020B0400000000000000" pitchFamily="50" charset="-128"/>
                <a:ea typeface="游ゴシック" panose="020B0400000000000000" pitchFamily="50" charset="-128"/>
              </a:rPr>
              <a:t>xcent</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までを入力してください。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rgbClr val="FF0000"/>
                </a:solidFill>
                <a:latin typeface="游ゴシック" panose="020B0400000000000000" pitchFamily="50" charset="-128"/>
                <a:ea typeface="游ゴシック" panose="020B0400000000000000" pitchFamily="50" charset="-128"/>
              </a:rPr>
              <a:t>「</a:t>
            </a:r>
            <a:r>
              <a:rPr kumimoji="1" lang="en-US" altLang="ja-JP" sz="1800">
                <a:solidFill>
                  <a:srgbClr val="FF0000"/>
                </a:solidFill>
                <a:latin typeface="游ゴシック" panose="020B0400000000000000" pitchFamily="50" charset="-128"/>
                <a:ea typeface="游ゴシック" panose="020B0400000000000000" pitchFamily="50" charset="-128"/>
              </a:rPr>
              <a:t>sv00</a:t>
            </a:r>
            <a:r>
              <a:rPr kumimoji="1" lang="ja-JP" altLang="en-US" sz="1800">
                <a:solidFill>
                  <a:srgbClr val="FF0000"/>
                </a:solidFill>
                <a:latin typeface="游ゴシック" panose="020B0400000000000000" pitchFamily="50" charset="-128"/>
                <a:ea typeface="游ゴシック" panose="020B0400000000000000" pitchFamily="50" charset="-128"/>
              </a:rPr>
              <a:t>」はご利用のサーバー番号に変更してください。</a:t>
            </a:r>
          </a:p>
        </p:txBody>
      </p:sp>
      <p:pic>
        <p:nvPicPr>
          <p:cNvPr id="2050" name="Picture 2" descr="サーバーURL">
            <a:extLst>
              <a:ext uri="{FF2B5EF4-FFF2-40B4-BE49-F238E27FC236}">
                <a16:creationId xmlns:a16="http://schemas.microsoft.com/office/drawing/2014/main" id="{B2079CEA-5301-DFF5-90F3-FF2B40FB16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5195" y="2920777"/>
            <a:ext cx="5484691" cy="1100377"/>
          </a:xfrm>
          <a:prstGeom prst="rect">
            <a:avLst/>
          </a:prstGeom>
          <a:noFill/>
          <a:extLst>
            <a:ext uri="{909E8E84-426E-40DD-AFC4-6F175D3DCCD1}">
              <a14:hiddenFill xmlns:a14="http://schemas.microsoft.com/office/drawing/2010/main">
                <a:solidFill>
                  <a:srgbClr val="FFFFFF"/>
                </a:solidFill>
              </a14:hiddenFill>
            </a:ext>
          </a:extLst>
        </p:spPr>
      </p:pic>
      <p:sp>
        <p:nvSpPr>
          <p:cNvPr id="16" name="正方形/長方形 15">
            <a:extLst>
              <a:ext uri="{FF2B5EF4-FFF2-40B4-BE49-F238E27FC236}">
                <a16:creationId xmlns:a16="http://schemas.microsoft.com/office/drawing/2014/main" id="{E8CFEDBF-3721-8A10-DC85-F43D09DB0BE3}"/>
              </a:ext>
            </a:extLst>
          </p:cNvPr>
          <p:cNvSpPr/>
          <p:nvPr/>
        </p:nvSpPr>
        <p:spPr>
          <a:xfrm>
            <a:off x="5294870" y="4461528"/>
            <a:ext cx="6537622" cy="121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XC-Gate.V3</a:t>
            </a:r>
            <a:r>
              <a:rPr kumimoji="1" lang="ja-JP" altLang="en-US" sz="1800">
                <a:solidFill>
                  <a:schemeClr val="tx1"/>
                </a:solidFill>
                <a:latin typeface="游ゴシック" panose="020B0400000000000000" pitchFamily="50" charset="-128"/>
                <a:ea typeface="游ゴシック" panose="020B0400000000000000" pitchFamily="50" charset="-128"/>
              </a:rPr>
              <a:t>にログインする際の会社コード、</a:t>
            </a:r>
            <a:r>
              <a:rPr kumimoji="1" lang="en-US" altLang="ja-JP" sz="1800">
                <a:solidFill>
                  <a:schemeClr val="tx1"/>
                </a:solidFill>
                <a:latin typeface="游ゴシック" panose="020B0400000000000000" pitchFamily="50" charset="-128"/>
                <a:ea typeface="游ゴシック" panose="020B0400000000000000" pitchFamily="50" charset="-128"/>
              </a:rPr>
              <a:t>ID</a:t>
            </a:r>
            <a:r>
              <a:rPr kumimoji="1" lang="ja-JP" altLang="en-US" sz="1800">
                <a:solidFill>
                  <a:schemeClr val="tx1"/>
                </a:solidFill>
                <a:latin typeface="游ゴシック" panose="020B0400000000000000" pitchFamily="50" charset="-128"/>
                <a:ea typeface="游ゴシック" panose="020B0400000000000000" pitchFamily="50" charset="-128"/>
              </a:rPr>
              <a:t>、パスワードまで入力出来たら、最後に必ず接続テストを行います。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接続テストが成功すればここまでの設定は完了です。</a:t>
            </a:r>
          </a:p>
        </p:txBody>
      </p:sp>
      <p:sp>
        <p:nvSpPr>
          <p:cNvPr id="17" name="正方形/長方形 16">
            <a:extLst>
              <a:ext uri="{FF2B5EF4-FFF2-40B4-BE49-F238E27FC236}">
                <a16:creationId xmlns:a16="http://schemas.microsoft.com/office/drawing/2014/main" id="{1E7373DE-C0EE-D159-4909-BC361EB8B81D}"/>
              </a:ext>
            </a:extLst>
          </p:cNvPr>
          <p:cNvSpPr/>
          <p:nvPr/>
        </p:nvSpPr>
        <p:spPr>
          <a:xfrm>
            <a:off x="2039617" y="5584541"/>
            <a:ext cx="1539829" cy="3444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E1006B9B-98BA-FE9C-5885-9726C502FC0B}"/>
              </a:ext>
            </a:extLst>
          </p:cNvPr>
          <p:cNvSpPr/>
          <p:nvPr/>
        </p:nvSpPr>
        <p:spPr>
          <a:xfrm>
            <a:off x="2039617" y="3126557"/>
            <a:ext cx="2712137" cy="145325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310795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8"/>
            <a:ext cx="11670444" cy="828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a:solidFill>
                  <a:schemeClr val="tx1"/>
                </a:solidFill>
                <a:latin typeface="游ゴシック" panose="020B0400000000000000" pitchFamily="50" charset="-128"/>
                <a:ea typeface="游ゴシック" panose="020B0400000000000000" pitchFamily="50" charset="-128"/>
              </a:rPr>
              <a:t>続いては、</a:t>
            </a:r>
            <a:r>
              <a:rPr kumimoji="1" lang="ja-JP" altLang="en-US" sz="1800">
                <a:solidFill>
                  <a:schemeClr val="tx1"/>
                </a:solidFill>
                <a:latin typeface="游ゴシック" panose="020B0400000000000000" pitchFamily="50" charset="-128"/>
                <a:ea typeface="游ゴシック" panose="020B0400000000000000" pitchFamily="50" charset="-128"/>
              </a:rPr>
              <a:t>先ほど接続した</a:t>
            </a:r>
            <a:r>
              <a:rPr kumimoji="1" lang="en-US" altLang="ja-JP" sz="1800">
                <a:solidFill>
                  <a:schemeClr val="tx1"/>
                </a:solidFill>
                <a:latin typeface="游ゴシック" panose="020B0400000000000000" pitchFamily="50" charset="-128"/>
                <a:ea typeface="游ゴシック" panose="020B0400000000000000" pitchFamily="50" charset="-128"/>
              </a:rPr>
              <a:t>XC-Gate.V3</a:t>
            </a:r>
            <a:r>
              <a:rPr kumimoji="1" lang="ja-JP" altLang="en-US" sz="1800">
                <a:solidFill>
                  <a:schemeClr val="tx1"/>
                </a:solidFill>
                <a:latin typeface="游ゴシック" panose="020B0400000000000000" pitchFamily="50" charset="-128"/>
                <a:ea typeface="游ゴシック" panose="020B0400000000000000" pitchFamily="50" charset="-128"/>
              </a:rPr>
              <a:t>からどの帳票を取得するのか</a:t>
            </a:r>
            <a:r>
              <a:rPr lang="ja-JP" altLang="en-US">
                <a:solidFill>
                  <a:schemeClr val="tx1"/>
                </a:solidFill>
                <a:latin typeface="游ゴシック" panose="020B0400000000000000" pitchFamily="50" charset="-128"/>
                <a:ea typeface="游ゴシック" panose="020B0400000000000000" pitchFamily="50" charset="-128"/>
              </a:rPr>
              <a:t>という</a:t>
            </a:r>
            <a:r>
              <a:rPr lang="ja-JP" altLang="en-US" b="1">
                <a:solidFill>
                  <a:schemeClr val="tx1"/>
                </a:solidFill>
                <a:latin typeface="游ゴシック" panose="020B0400000000000000" pitchFamily="50" charset="-128"/>
                <a:ea typeface="游ゴシック" panose="020B0400000000000000" pitchFamily="50" charset="-128"/>
              </a:rPr>
              <a:t>取得情報の設定</a:t>
            </a:r>
            <a:r>
              <a:rPr kumimoji="1" lang="ja-JP" altLang="en-US" sz="1800">
                <a:solidFill>
                  <a:schemeClr val="tx1"/>
                </a:solidFill>
                <a:latin typeface="游ゴシック" panose="020B0400000000000000" pitchFamily="50" charset="-128"/>
                <a:ea typeface="游ゴシック" panose="020B0400000000000000" pitchFamily="50" charset="-128"/>
              </a:rPr>
              <a:t>を行います。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lang="en-US" altLang="ja-JP">
                <a:solidFill>
                  <a:schemeClr val="tx1"/>
                </a:solidFill>
                <a:latin typeface="游ゴシック" panose="020B0400000000000000" pitchFamily="50" charset="-128"/>
                <a:ea typeface="游ゴシック" panose="020B0400000000000000" pitchFamily="50" charset="-128"/>
              </a:rPr>
              <a:t>[</a:t>
            </a:r>
            <a:r>
              <a:rPr lang="ja-JP" altLang="en-US">
                <a:solidFill>
                  <a:schemeClr val="tx1"/>
                </a:solidFill>
                <a:latin typeface="游ゴシック" panose="020B0400000000000000" pitchFamily="50" charset="-128"/>
                <a:ea typeface="游ゴシック" panose="020B0400000000000000" pitchFamily="50" charset="-128"/>
              </a:rPr>
              <a:t>取得データの追加</a:t>
            </a:r>
            <a:r>
              <a:rPr lang="en-US" altLang="ja-JP">
                <a:solidFill>
                  <a:schemeClr val="tx1"/>
                </a:solidFill>
                <a:latin typeface="游ゴシック" panose="020B0400000000000000" pitchFamily="50" charset="-128"/>
                <a:ea typeface="游ゴシック" panose="020B0400000000000000" pitchFamily="50" charset="-128"/>
              </a:rPr>
              <a:t>]</a:t>
            </a:r>
            <a:r>
              <a:rPr lang="ja-JP" altLang="en-US">
                <a:solidFill>
                  <a:schemeClr val="tx1"/>
                </a:solidFill>
                <a:latin typeface="游ゴシック" panose="020B0400000000000000" pitchFamily="50" charset="-128"/>
                <a:ea typeface="游ゴシック" panose="020B0400000000000000" pitchFamily="50" charset="-128"/>
              </a:rPr>
              <a:t>をクリックし、機器設定の詳細を入力します。</a:t>
            </a:r>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-2-</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機器設定</a:t>
            </a:r>
          </a:p>
        </p:txBody>
      </p:sp>
      <p:pic>
        <p:nvPicPr>
          <p:cNvPr id="4" name="図 3">
            <a:extLst>
              <a:ext uri="{FF2B5EF4-FFF2-40B4-BE49-F238E27FC236}">
                <a16:creationId xmlns:a16="http://schemas.microsoft.com/office/drawing/2014/main" id="{99F033C0-5DA5-3622-6CC5-AE2CBE5F5528}"/>
              </a:ext>
            </a:extLst>
          </p:cNvPr>
          <p:cNvPicPr>
            <a:picLocks noChangeAspect="1"/>
          </p:cNvPicPr>
          <p:nvPr/>
        </p:nvPicPr>
        <p:blipFill>
          <a:blip r:embed="rId2"/>
          <a:stretch>
            <a:fillRect/>
          </a:stretch>
        </p:blipFill>
        <p:spPr>
          <a:xfrm>
            <a:off x="337526" y="1761062"/>
            <a:ext cx="5609981" cy="3633365"/>
          </a:xfrm>
          <a:prstGeom prst="rect">
            <a:avLst/>
          </a:prstGeom>
        </p:spPr>
      </p:pic>
      <p:sp>
        <p:nvSpPr>
          <p:cNvPr id="5" name="正方形/長方形 4">
            <a:extLst>
              <a:ext uri="{FF2B5EF4-FFF2-40B4-BE49-F238E27FC236}">
                <a16:creationId xmlns:a16="http://schemas.microsoft.com/office/drawing/2014/main" id="{DD58A4D8-28A5-8BFC-3615-71BE5012EC55}"/>
              </a:ext>
            </a:extLst>
          </p:cNvPr>
          <p:cNvSpPr/>
          <p:nvPr/>
        </p:nvSpPr>
        <p:spPr>
          <a:xfrm>
            <a:off x="414017" y="2407253"/>
            <a:ext cx="5072383" cy="3444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A7E61FE0-141B-212E-D020-B751F2089B48}"/>
              </a:ext>
            </a:extLst>
          </p:cNvPr>
          <p:cNvSpPr/>
          <p:nvPr/>
        </p:nvSpPr>
        <p:spPr>
          <a:xfrm>
            <a:off x="6099822" y="1731651"/>
            <a:ext cx="5552916" cy="9255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帳票番号の確認方法について</a:t>
            </a:r>
            <a:endParaRPr lang="en-US" altLang="ja-JP">
              <a:solidFill>
                <a:schemeClr val="tx1"/>
              </a:solidFill>
              <a:latin typeface="游ゴシック" panose="020B0400000000000000" pitchFamily="50" charset="-128"/>
              <a:ea typeface="游ゴシック" panose="020B0400000000000000" pitchFamily="50" charset="-128"/>
            </a:endParaRPr>
          </a:p>
          <a:p>
            <a:r>
              <a:rPr lang="en-US" altLang="ja-JP">
                <a:solidFill>
                  <a:srgbClr val="FF0000"/>
                </a:solidFill>
                <a:latin typeface="游ゴシック" panose="020B0400000000000000" pitchFamily="50" charset="-128"/>
                <a:ea typeface="游ゴシック" panose="020B0400000000000000" pitchFamily="50" charset="-128"/>
              </a:rPr>
              <a:t>XC-Gate.V3</a:t>
            </a:r>
            <a:r>
              <a:rPr lang="ja-JP" altLang="en-US">
                <a:solidFill>
                  <a:srgbClr val="FF0000"/>
                </a:solidFill>
                <a:latin typeface="游ゴシック" panose="020B0400000000000000" pitchFamily="50" charset="-128"/>
                <a:ea typeface="游ゴシック" panose="020B0400000000000000" pitchFamily="50" charset="-128"/>
              </a:rPr>
              <a:t>の管理画面</a:t>
            </a:r>
            <a:r>
              <a:rPr lang="ja-JP" altLang="en-US">
                <a:solidFill>
                  <a:schemeClr val="tx1"/>
                </a:solidFill>
                <a:latin typeface="游ゴシック" panose="020B0400000000000000" pitchFamily="50" charset="-128"/>
                <a:ea typeface="游ゴシック" panose="020B0400000000000000" pitchFamily="50" charset="-128"/>
              </a:rPr>
              <a:t>からデータを取得する帳票の</a:t>
            </a:r>
          </a:p>
          <a:p>
            <a:r>
              <a:rPr lang="ja-JP" altLang="en-US">
                <a:solidFill>
                  <a:srgbClr val="FF0000"/>
                </a:solidFill>
                <a:latin typeface="游ゴシック" panose="020B0400000000000000" pitchFamily="50" charset="-128"/>
                <a:ea typeface="游ゴシック" panose="020B0400000000000000" pitchFamily="50" charset="-128"/>
              </a:rPr>
              <a:t>ファイル</a:t>
            </a:r>
            <a:r>
              <a:rPr lang="en-US" altLang="ja-JP">
                <a:solidFill>
                  <a:srgbClr val="FF0000"/>
                </a:solidFill>
                <a:latin typeface="游ゴシック" panose="020B0400000000000000" pitchFamily="50" charset="-128"/>
                <a:ea typeface="游ゴシック" panose="020B0400000000000000" pitchFamily="50" charset="-128"/>
              </a:rPr>
              <a:t>ID</a:t>
            </a:r>
            <a:r>
              <a:rPr lang="ja-JP" altLang="en-US">
                <a:solidFill>
                  <a:schemeClr val="tx1"/>
                </a:solidFill>
                <a:latin typeface="游ゴシック" panose="020B0400000000000000" pitchFamily="50" charset="-128"/>
                <a:ea typeface="游ゴシック" panose="020B0400000000000000" pitchFamily="50" charset="-128"/>
              </a:rPr>
              <a:t>が帳票番号ですので確認してください。</a:t>
            </a:r>
          </a:p>
        </p:txBody>
      </p:sp>
      <p:pic>
        <p:nvPicPr>
          <p:cNvPr id="13" name="図 12">
            <a:extLst>
              <a:ext uri="{FF2B5EF4-FFF2-40B4-BE49-F238E27FC236}">
                <a16:creationId xmlns:a16="http://schemas.microsoft.com/office/drawing/2014/main" id="{B43EABE5-1196-2479-8322-C024A8126C87}"/>
              </a:ext>
            </a:extLst>
          </p:cNvPr>
          <p:cNvPicPr>
            <a:picLocks noChangeAspect="1"/>
          </p:cNvPicPr>
          <p:nvPr/>
        </p:nvPicPr>
        <p:blipFill>
          <a:blip r:embed="rId3"/>
          <a:stretch>
            <a:fillRect/>
          </a:stretch>
        </p:blipFill>
        <p:spPr>
          <a:xfrm>
            <a:off x="6139200" y="2691905"/>
            <a:ext cx="5609981" cy="1090648"/>
          </a:xfrm>
          <a:prstGeom prst="rect">
            <a:avLst/>
          </a:prstGeom>
        </p:spPr>
      </p:pic>
      <p:sp>
        <p:nvSpPr>
          <p:cNvPr id="14" name="正方形/長方形 13">
            <a:extLst>
              <a:ext uri="{FF2B5EF4-FFF2-40B4-BE49-F238E27FC236}">
                <a16:creationId xmlns:a16="http://schemas.microsoft.com/office/drawing/2014/main" id="{C65309BA-8C63-6443-294C-F264B08A93DD}"/>
              </a:ext>
            </a:extLst>
          </p:cNvPr>
          <p:cNvSpPr/>
          <p:nvPr/>
        </p:nvSpPr>
        <p:spPr>
          <a:xfrm>
            <a:off x="9358080" y="3491901"/>
            <a:ext cx="633208" cy="26727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1CFF4C72-D053-A476-B12E-AB25A03C5316}"/>
              </a:ext>
            </a:extLst>
          </p:cNvPr>
          <p:cNvSpPr/>
          <p:nvPr/>
        </p:nvSpPr>
        <p:spPr>
          <a:xfrm>
            <a:off x="6095054" y="4754807"/>
            <a:ext cx="5886914" cy="12324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最後に必ず接続テストを行います。</a:t>
            </a:r>
          </a:p>
          <a:p>
            <a:r>
              <a:rPr kumimoji="1" lang="ja-JP" altLang="en-US" sz="1800">
                <a:solidFill>
                  <a:schemeClr val="tx1"/>
                </a:solidFill>
                <a:latin typeface="游ゴシック" panose="020B0400000000000000" pitchFamily="50" charset="-128"/>
                <a:ea typeface="游ゴシック" panose="020B0400000000000000" pitchFamily="50" charset="-128"/>
              </a:rPr>
              <a:t>接続テストが成功すれば機器設定は完了です。</a:t>
            </a:r>
          </a:p>
          <a:p>
            <a:r>
              <a:rPr kumimoji="1" lang="ja-JP" altLang="en-US" sz="1800">
                <a:solidFill>
                  <a:schemeClr val="tx1"/>
                </a:solidFill>
                <a:latin typeface="游ゴシック"/>
                <a:ea typeface="游ゴシック"/>
              </a:rPr>
              <a:t>接続テストが成功した場合、取得したテーブルの情報が表示されます。</a:t>
            </a:r>
            <a:endParaRPr lang="en-US" altLang="ja-JP" sz="1800">
              <a:solidFill>
                <a:schemeClr val="tx1"/>
              </a:solidFill>
              <a:latin typeface="游ゴシック" panose="020B0400000000000000" pitchFamily="50" charset="-128"/>
              <a:ea typeface="游ゴシック" panose="020B0400000000000000" pitchFamily="50" charset="-128"/>
            </a:endParaRPr>
          </a:p>
        </p:txBody>
      </p:sp>
      <p:sp>
        <p:nvSpPr>
          <p:cNvPr id="7" name="吹き出し: 折線 6">
            <a:extLst>
              <a:ext uri="{FF2B5EF4-FFF2-40B4-BE49-F238E27FC236}">
                <a16:creationId xmlns:a16="http://schemas.microsoft.com/office/drawing/2014/main" id="{EB351E05-3775-489B-4711-BD57DB8C6453}"/>
              </a:ext>
            </a:extLst>
          </p:cNvPr>
          <p:cNvSpPr/>
          <p:nvPr/>
        </p:nvSpPr>
        <p:spPr>
          <a:xfrm>
            <a:off x="6096000" y="3860773"/>
            <a:ext cx="3261412" cy="707147"/>
          </a:xfrm>
          <a:prstGeom prst="borderCallout2">
            <a:avLst>
              <a:gd name="adj1" fmla="val 41856"/>
              <a:gd name="adj2" fmla="val 99997"/>
              <a:gd name="adj3" fmla="val 42216"/>
              <a:gd name="adj4" fmla="val 109220"/>
              <a:gd name="adj5" fmla="val 4262"/>
              <a:gd name="adj6" fmla="val 112635"/>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a:solidFill>
                  <a:srgbClr val="323332"/>
                </a:solidFill>
                <a:latin typeface="游ゴシック" panose="020B0400000000000000" pitchFamily="50" charset="-128"/>
                <a:ea typeface="游ゴシック" panose="020B0400000000000000" pitchFamily="50" charset="-128"/>
              </a:rPr>
              <a:t>ファイル</a:t>
            </a:r>
            <a:r>
              <a:rPr kumimoji="1" lang="en-US" altLang="ja-JP" sz="1200" b="1">
                <a:solidFill>
                  <a:srgbClr val="323332"/>
                </a:solidFill>
                <a:latin typeface="游ゴシック" panose="020B0400000000000000" pitchFamily="50" charset="-128"/>
                <a:ea typeface="游ゴシック" panose="020B0400000000000000" pitchFamily="50" charset="-128"/>
              </a:rPr>
              <a:t>ID</a:t>
            </a:r>
            <a:r>
              <a:rPr kumimoji="1" lang="ja-JP" altLang="en-US" sz="1200" b="1">
                <a:solidFill>
                  <a:srgbClr val="323332"/>
                </a:solidFill>
                <a:latin typeface="游ゴシック" panose="020B0400000000000000" pitchFamily="50" charset="-128"/>
                <a:ea typeface="游ゴシック" panose="020B0400000000000000" pitchFamily="50" charset="-128"/>
              </a:rPr>
              <a:t>は利用環境によって異なります。</a:t>
            </a:r>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en-US" altLang="ja-JP" sz="1200" b="1">
                <a:solidFill>
                  <a:srgbClr val="323332"/>
                </a:solidFill>
                <a:latin typeface="游ゴシック" panose="020B0400000000000000" pitchFamily="50" charset="-128"/>
                <a:ea typeface="游ゴシック" panose="020B0400000000000000" pitchFamily="50" charset="-128"/>
              </a:rPr>
              <a:t>XC-Gate.V3</a:t>
            </a:r>
            <a:r>
              <a:rPr kumimoji="1" lang="ja-JP" altLang="en-US" sz="1200" b="1">
                <a:solidFill>
                  <a:srgbClr val="323332"/>
                </a:solidFill>
                <a:latin typeface="游ゴシック" panose="020B0400000000000000" pitchFamily="50" charset="-128"/>
                <a:ea typeface="游ゴシック" panose="020B0400000000000000" pitchFamily="50" charset="-128"/>
              </a:rPr>
              <a:t>側での定義シート登録時に設定したファイル</a:t>
            </a:r>
            <a:r>
              <a:rPr kumimoji="1" lang="en-US" altLang="ja-JP" sz="1200" b="1">
                <a:solidFill>
                  <a:srgbClr val="323332"/>
                </a:solidFill>
                <a:latin typeface="游ゴシック" panose="020B0400000000000000" pitchFamily="50" charset="-128"/>
                <a:ea typeface="游ゴシック" panose="020B0400000000000000" pitchFamily="50" charset="-128"/>
              </a:rPr>
              <a:t>ID</a:t>
            </a:r>
            <a:r>
              <a:rPr kumimoji="1" lang="ja-JP" altLang="en-US" sz="1200" b="1">
                <a:solidFill>
                  <a:srgbClr val="323332"/>
                </a:solidFill>
                <a:latin typeface="游ゴシック" panose="020B0400000000000000" pitchFamily="50" charset="-128"/>
                <a:ea typeface="游ゴシック" panose="020B0400000000000000" pitchFamily="50" charset="-128"/>
              </a:rPr>
              <a:t>に読み替えて作業ください。</a:t>
            </a:r>
          </a:p>
        </p:txBody>
      </p:sp>
      <p:sp>
        <p:nvSpPr>
          <p:cNvPr id="3" name="正方形/長方形 2">
            <a:extLst>
              <a:ext uri="{FF2B5EF4-FFF2-40B4-BE49-F238E27FC236}">
                <a16:creationId xmlns:a16="http://schemas.microsoft.com/office/drawing/2014/main" id="{F05C9B34-0FA4-7DD4-209F-DA32370F1B02}"/>
              </a:ext>
            </a:extLst>
          </p:cNvPr>
          <p:cNvSpPr/>
          <p:nvPr/>
        </p:nvSpPr>
        <p:spPr>
          <a:xfrm>
            <a:off x="2241256" y="5009777"/>
            <a:ext cx="1799521" cy="3444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20313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16</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775119"/>
            <a:ext cx="11670444" cy="9989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b="1">
                <a:solidFill>
                  <a:schemeClr val="tx1"/>
                </a:solidFill>
                <a:latin typeface="游ゴシック" panose="020B0400000000000000" pitchFamily="50" charset="-128"/>
                <a:ea typeface="游ゴシック" panose="020B0400000000000000" pitchFamily="50" charset="-128"/>
              </a:rPr>
              <a:t>&lt;</a:t>
            </a:r>
            <a:r>
              <a:rPr lang="ja-JP" altLang="en-US" b="1">
                <a:solidFill>
                  <a:schemeClr val="tx1"/>
                </a:solidFill>
                <a:latin typeface="游ゴシック" panose="020B0400000000000000" pitchFamily="50" charset="-128"/>
                <a:ea typeface="游ゴシック" panose="020B0400000000000000" pitchFamily="50" charset="-128"/>
              </a:rPr>
              <a:t>参考</a:t>
            </a:r>
            <a:r>
              <a:rPr kumimoji="1" lang="en-US" altLang="ja-JP" sz="1800" b="1">
                <a:solidFill>
                  <a:schemeClr val="tx1"/>
                </a:solidFill>
                <a:latin typeface="游ゴシック" panose="020B0400000000000000" pitchFamily="50" charset="-128"/>
                <a:ea typeface="游ゴシック" panose="020B0400000000000000" pitchFamily="50" charset="-128"/>
              </a:rPr>
              <a:t>&gt;</a:t>
            </a:r>
            <a:r>
              <a:rPr kumimoji="1" lang="ja-JP" altLang="en-US" sz="1800">
                <a:solidFill>
                  <a:schemeClr val="tx1"/>
                </a:solidFill>
                <a:latin typeface="游ゴシック" panose="020B0400000000000000" pitchFamily="50" charset="-128"/>
                <a:ea typeface="游ゴシック" panose="020B0400000000000000" pitchFamily="50" charset="-128"/>
              </a:rPr>
              <a:t>“取得情報の設定</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画面内の保存項目</a:t>
            </a:r>
            <a:r>
              <a:rPr kumimoji="1" lang="en-US" altLang="ja-JP" sz="1800">
                <a:solidFill>
                  <a:schemeClr val="tx1"/>
                </a:solidFill>
                <a:latin typeface="游ゴシック" panose="020B0400000000000000" pitchFamily="50" charset="-128"/>
                <a:ea typeface="游ゴシック" panose="020B0400000000000000" pitchFamily="50" charset="-128"/>
              </a:rPr>
              <a:t>&gt;[</a:t>
            </a:r>
            <a:r>
              <a:rPr kumimoji="1" lang="ja-JP" altLang="en-US" sz="1800">
                <a:solidFill>
                  <a:schemeClr val="tx1"/>
                </a:solidFill>
                <a:latin typeface="游ゴシック" panose="020B0400000000000000" pitchFamily="50" charset="-128"/>
                <a:ea typeface="游ゴシック" panose="020B0400000000000000" pitchFamily="50" charset="-128"/>
              </a:rPr>
              <a:t>項目設定</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について</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ここでは、取得データから得られる複数の項目を１項目にまとめて表示することが可能です。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項目設定</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をクリックすると「項目分割」画面が表示され、項目の詳細を設定できます。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-2</a:t>
            </a:r>
            <a:r>
              <a:rPr lang="en-US" altLang="ja-JP" sz="1200" b="1">
                <a:solidFill>
                  <a:srgbClr val="111111"/>
                </a:solidFill>
                <a:latin typeface="游ゴシック" panose="020B0400000000000000" pitchFamily="50" charset="-128"/>
                <a:ea typeface="游ゴシック" panose="020B0400000000000000" pitchFamily="50" charset="-128"/>
              </a:rPr>
              <a: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機器設定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補足</a:t>
            </a:r>
          </a:p>
        </p:txBody>
      </p:sp>
      <p:pic>
        <p:nvPicPr>
          <p:cNvPr id="4" name="図 3">
            <a:extLst>
              <a:ext uri="{FF2B5EF4-FFF2-40B4-BE49-F238E27FC236}">
                <a16:creationId xmlns:a16="http://schemas.microsoft.com/office/drawing/2014/main" id="{31AA39FA-7954-8521-DFD7-26E818BD2DEE}"/>
              </a:ext>
            </a:extLst>
          </p:cNvPr>
          <p:cNvPicPr>
            <a:picLocks noChangeAspect="1"/>
          </p:cNvPicPr>
          <p:nvPr/>
        </p:nvPicPr>
        <p:blipFill>
          <a:blip r:embed="rId2"/>
          <a:stretch>
            <a:fillRect/>
          </a:stretch>
        </p:blipFill>
        <p:spPr>
          <a:xfrm>
            <a:off x="525487" y="1878689"/>
            <a:ext cx="4567599" cy="4633191"/>
          </a:xfrm>
          <a:prstGeom prst="rect">
            <a:avLst/>
          </a:prstGeom>
        </p:spPr>
      </p:pic>
      <p:sp>
        <p:nvSpPr>
          <p:cNvPr id="5" name="正方形/長方形 4">
            <a:extLst>
              <a:ext uri="{FF2B5EF4-FFF2-40B4-BE49-F238E27FC236}">
                <a16:creationId xmlns:a16="http://schemas.microsoft.com/office/drawing/2014/main" id="{B9D9CAF0-727F-25AE-DAD0-445E9B6727CB}"/>
              </a:ext>
            </a:extLst>
          </p:cNvPr>
          <p:cNvSpPr/>
          <p:nvPr/>
        </p:nvSpPr>
        <p:spPr>
          <a:xfrm>
            <a:off x="5347099" y="2104566"/>
            <a:ext cx="6235301" cy="18404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横並びのデータを縦並びにする等の変換処理が可能なため必要に応じて項目設定してください。</a:t>
            </a:r>
          </a:p>
          <a:p>
            <a:r>
              <a:rPr kumimoji="1" lang="ja-JP" altLang="en-US" sz="1800" dirty="0">
                <a:solidFill>
                  <a:schemeClr val="tx1"/>
                </a:solidFill>
                <a:latin typeface="游ゴシック" panose="020B0400000000000000" pitchFamily="50" charset="-128"/>
                <a:ea typeface="游ゴシック" panose="020B0400000000000000" pitchFamily="50" charset="-128"/>
              </a:rPr>
              <a:t>詳しくは、下記マニュアルをご参照ください。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lang="ja-JP" altLang="en-US" dirty="0">
                <a:solidFill>
                  <a:schemeClr val="tx1"/>
                </a:solidFill>
                <a:latin typeface="游ゴシック" panose="020B0400000000000000" pitchFamily="50" charset="-128"/>
                <a:ea typeface="游ゴシック" panose="020B0400000000000000" pitchFamily="50" charset="-128"/>
              </a:rPr>
              <a:t>■項目設定について</a:t>
            </a:r>
            <a:endParaRPr lang="en-US" altLang="ja-JP" dirty="0">
              <a:solidFill>
                <a:schemeClr val="tx1"/>
              </a:solidFill>
              <a:latin typeface="游ゴシック" panose="020B0400000000000000" pitchFamily="50" charset="-128"/>
              <a:ea typeface="游ゴシック" panose="020B0400000000000000" pitchFamily="50" charset="-128"/>
            </a:endParaRPr>
          </a:p>
          <a:p>
            <a:r>
              <a:rPr kumimoji="1" lang="en-US" altLang="ja-JP" sz="1500" dirty="0">
                <a:solidFill>
                  <a:schemeClr val="tx1"/>
                </a:solidFill>
                <a:latin typeface="游ゴシック" panose="020B0400000000000000" pitchFamily="50" charset="-128"/>
                <a:ea typeface="游ゴシック" panose="020B0400000000000000" pitchFamily="50" charset="-128"/>
                <a:hlinkClick r:id="rId3"/>
              </a:rPr>
              <a:t>https://www.developer.technotree.com/docs/xc-connect/%e6%a9%9f%e5%99%a8%e8%a8%ad%e5%ae%9a/%e9%a0%85%e7%9b%ae%e8%a8%ad%e5%ae%9a/</a:t>
            </a:r>
            <a:endParaRPr lang="en-US" altLang="ja-JP" sz="1500" dirty="0">
              <a:solidFill>
                <a:schemeClr val="tx1"/>
              </a:solidFill>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784417E4-2ABE-8BC8-715C-6D650B29AA3C}"/>
              </a:ext>
            </a:extLst>
          </p:cNvPr>
          <p:cNvPicPr>
            <a:picLocks noChangeAspect="1"/>
          </p:cNvPicPr>
          <p:nvPr/>
        </p:nvPicPr>
        <p:blipFill>
          <a:blip r:embed="rId4"/>
          <a:stretch>
            <a:fillRect/>
          </a:stretch>
        </p:blipFill>
        <p:spPr>
          <a:xfrm>
            <a:off x="9823916" y="4323111"/>
            <a:ext cx="1434910" cy="1698623"/>
          </a:xfrm>
          <a:prstGeom prst="rect">
            <a:avLst/>
          </a:prstGeom>
        </p:spPr>
      </p:pic>
      <p:sp>
        <p:nvSpPr>
          <p:cNvPr id="8" name="正方形/長方形 7">
            <a:extLst>
              <a:ext uri="{FF2B5EF4-FFF2-40B4-BE49-F238E27FC236}">
                <a16:creationId xmlns:a16="http://schemas.microsoft.com/office/drawing/2014/main" id="{E4ED7CA3-300C-0AE5-3862-34DF1C24F567}"/>
              </a:ext>
            </a:extLst>
          </p:cNvPr>
          <p:cNvSpPr/>
          <p:nvPr/>
        </p:nvSpPr>
        <p:spPr>
          <a:xfrm>
            <a:off x="5347099" y="4323111"/>
            <a:ext cx="4423918" cy="12766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lang="en-US" altLang="ja-JP" sz="1500" dirty="0">
                <a:solidFill>
                  <a:schemeClr val="tx1"/>
                </a:solidFill>
                <a:latin typeface="游ゴシック"/>
                <a:ea typeface="游ゴシック"/>
              </a:rPr>
              <a:t>※</a:t>
            </a:r>
            <a:r>
              <a:rPr lang="ja-JP" altLang="en-US" sz="1500" b="1" dirty="0">
                <a:solidFill>
                  <a:schemeClr val="tx1"/>
                </a:solidFill>
                <a:latin typeface="游ゴシック"/>
                <a:ea typeface="游ゴシック"/>
              </a:rPr>
              <a:t>実際に連携する場合</a:t>
            </a:r>
            <a:r>
              <a:rPr lang="ja-JP" altLang="en-US" sz="1500" dirty="0">
                <a:solidFill>
                  <a:schemeClr val="tx1"/>
                </a:solidFill>
                <a:latin typeface="游ゴシック"/>
                <a:ea typeface="游ゴシック"/>
              </a:rPr>
              <a:t>は</a:t>
            </a:r>
            <a:r>
              <a:rPr lang="en-US" altLang="ja-JP" sz="1500" dirty="0">
                <a:solidFill>
                  <a:schemeClr val="tx1"/>
                </a:solidFill>
                <a:latin typeface="游ゴシック"/>
                <a:ea typeface="游ゴシック"/>
              </a:rPr>
              <a:t>MotionBoard Cloud</a:t>
            </a:r>
            <a:r>
              <a:rPr lang="ja-JP" altLang="en-US" sz="1500" dirty="0">
                <a:solidFill>
                  <a:schemeClr val="tx1"/>
                </a:solidFill>
                <a:latin typeface="游ゴシック"/>
                <a:ea typeface="游ゴシック"/>
              </a:rPr>
              <a:t>側の設定で“更新キー設定”にてキー項目を指定する際、追加で</a:t>
            </a:r>
            <a:r>
              <a:rPr lang="ja-JP" altLang="en-US" sz="1500" dirty="0">
                <a:solidFill>
                  <a:srgbClr val="FF0000"/>
                </a:solidFill>
                <a:latin typeface="游ゴシック"/>
                <a:ea typeface="游ゴシック"/>
              </a:rPr>
              <a:t>行番号</a:t>
            </a:r>
            <a:r>
              <a:rPr lang="ja-JP" altLang="en-US" sz="1500" dirty="0">
                <a:solidFill>
                  <a:schemeClr val="tx1"/>
                </a:solidFill>
                <a:latin typeface="游ゴシック"/>
                <a:ea typeface="游ゴシック"/>
              </a:rPr>
              <a:t>が必要になりますので、項目分割画面の</a:t>
            </a:r>
            <a:r>
              <a:rPr lang="en-US" altLang="ja-JP" sz="1500" dirty="0">
                <a:solidFill>
                  <a:schemeClr val="tx1"/>
                </a:solidFill>
                <a:latin typeface="游ゴシック"/>
                <a:ea typeface="游ゴシック"/>
              </a:rPr>
              <a:t>[</a:t>
            </a:r>
            <a:r>
              <a:rPr lang="ja-JP" altLang="en-US" sz="1500" dirty="0">
                <a:solidFill>
                  <a:schemeClr val="tx1"/>
                </a:solidFill>
                <a:latin typeface="游ゴシック"/>
                <a:ea typeface="游ゴシック"/>
              </a:rPr>
              <a:t>列の追加</a:t>
            </a:r>
            <a:r>
              <a:rPr lang="en-US" altLang="ja-JP" sz="1500" dirty="0">
                <a:solidFill>
                  <a:schemeClr val="tx1"/>
                </a:solidFill>
                <a:latin typeface="游ゴシック"/>
                <a:ea typeface="游ゴシック"/>
              </a:rPr>
              <a:t>]</a:t>
            </a:r>
            <a:r>
              <a:rPr lang="ja-JP" altLang="en-US" sz="1500" dirty="0">
                <a:solidFill>
                  <a:schemeClr val="tx1"/>
                </a:solidFill>
                <a:latin typeface="游ゴシック"/>
                <a:ea typeface="游ゴシック"/>
              </a:rPr>
              <a:t>より「行番号」という項目を作成してください。</a:t>
            </a:r>
          </a:p>
          <a:p>
            <a:endParaRPr lang="en-US" altLang="ja-JP" sz="1500" dirty="0">
              <a:solidFill>
                <a:schemeClr val="tx1"/>
              </a:solidFill>
              <a:highlight>
                <a:srgbClr val="FFFF00"/>
              </a:highlight>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2306515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17</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7"/>
            <a:ext cx="11670444" cy="14600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機器設定の起動方法については、作成した機器設定の右上にある「起動する」をクリックします。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ステータスが「実行（接続）」となっている場合、正常に設定が完了しています。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b="1">
                <a:solidFill>
                  <a:srgbClr val="FF0000"/>
                </a:solidFill>
                <a:latin typeface="游ゴシック" panose="020B0400000000000000" pitchFamily="50" charset="-128"/>
                <a:ea typeface="游ゴシック" panose="020B0400000000000000" pitchFamily="50" charset="-128"/>
              </a:rPr>
              <a:t>なお、機器設定の起動は</a:t>
            </a:r>
            <a:r>
              <a:rPr kumimoji="1" lang="ja-JP" altLang="en-US" sz="1800" b="1" u="sng">
                <a:solidFill>
                  <a:srgbClr val="FF0000"/>
                </a:solidFill>
                <a:latin typeface="游ゴシック" panose="020B0400000000000000" pitchFamily="50" charset="-128"/>
                <a:ea typeface="游ゴシック" panose="020B0400000000000000" pitchFamily="50" charset="-128"/>
              </a:rPr>
              <a:t>転送設定終了後</a:t>
            </a:r>
            <a:r>
              <a:rPr kumimoji="1" lang="ja-JP" altLang="en-US" sz="1800" b="1">
                <a:solidFill>
                  <a:srgbClr val="FF0000"/>
                </a:solidFill>
                <a:latin typeface="游ゴシック" panose="020B0400000000000000" pitchFamily="50" charset="-128"/>
                <a:ea typeface="游ゴシック" panose="020B0400000000000000" pitchFamily="50" charset="-128"/>
              </a:rPr>
              <a:t>に行ってください。</a:t>
            </a:r>
            <a:endParaRPr kumimoji="1" lang="en-US" altLang="ja-JP" sz="1800" b="1">
              <a:solidFill>
                <a:srgbClr val="FF0000"/>
              </a:solidFill>
              <a:latin typeface="游ゴシック" panose="020B0400000000000000" pitchFamily="50" charset="-128"/>
              <a:ea typeface="游ゴシック" panose="020B0400000000000000" pitchFamily="50" charset="-128"/>
            </a:endParaRPr>
          </a:p>
          <a:p>
            <a:endParaRPr lang="en-US" altLang="ja-JP">
              <a:solidFill>
                <a:schemeClr val="tx1"/>
              </a:solidFill>
              <a:latin typeface="游ゴシック" panose="020B0400000000000000" pitchFamily="50" charset="-128"/>
              <a:ea typeface="游ゴシック" panose="020B0400000000000000" pitchFamily="50" charset="-128"/>
            </a:endParaRPr>
          </a:p>
          <a:p>
            <a:r>
              <a:rPr kumimoji="1" lang="en-US" altLang="ja-JP" sz="1800" b="1">
                <a:solidFill>
                  <a:schemeClr val="tx1"/>
                </a:solidFill>
                <a:latin typeface="游ゴシック"/>
                <a:ea typeface="游ゴシック"/>
              </a:rPr>
              <a:t>&lt;</a:t>
            </a:r>
            <a:r>
              <a:rPr kumimoji="1" lang="ja-JP" altLang="en-US" sz="1800" b="1">
                <a:solidFill>
                  <a:schemeClr val="tx1"/>
                </a:solidFill>
                <a:latin typeface="游ゴシック"/>
                <a:ea typeface="游ゴシック"/>
              </a:rPr>
              <a:t>参考</a:t>
            </a:r>
            <a:r>
              <a:rPr kumimoji="1" lang="en-US" altLang="ja-JP" sz="1800" b="1">
                <a:solidFill>
                  <a:schemeClr val="tx1"/>
                </a:solidFill>
                <a:latin typeface="游ゴシック"/>
                <a:ea typeface="游ゴシック"/>
              </a:rPr>
              <a:t>&gt;</a:t>
            </a:r>
            <a:r>
              <a:rPr kumimoji="1" lang="ja-JP" altLang="en-US" sz="1800">
                <a:solidFill>
                  <a:schemeClr val="tx1"/>
                </a:solidFill>
                <a:latin typeface="游ゴシック"/>
                <a:ea typeface="游ゴシック"/>
              </a:rPr>
              <a:t>起動後の動作確認方法について説明します。</a:t>
            </a:r>
            <a:endParaRPr lang="ja-JP" altLang="en-US" sz="1800">
              <a:solidFill>
                <a:schemeClr val="tx1"/>
              </a:solidFill>
              <a:latin typeface="游ゴシック"/>
              <a:ea typeface="游ゴシック"/>
            </a:endParaRPr>
          </a:p>
          <a:p>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92407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機器設定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動作確認</a:t>
            </a:r>
          </a:p>
        </p:txBody>
      </p:sp>
      <p:pic>
        <p:nvPicPr>
          <p:cNvPr id="4098" name="Picture 2" descr="正常">
            <a:extLst>
              <a:ext uri="{FF2B5EF4-FFF2-40B4-BE49-F238E27FC236}">
                <a16:creationId xmlns:a16="http://schemas.microsoft.com/office/drawing/2014/main" id="{BB5E76CE-7181-D6F4-6D54-B905AC9D64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492" y="3998794"/>
            <a:ext cx="5627077" cy="201343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異常">
            <a:extLst>
              <a:ext uri="{FF2B5EF4-FFF2-40B4-BE49-F238E27FC236}">
                <a16:creationId xmlns:a16="http://schemas.microsoft.com/office/drawing/2014/main" id="{46B1B1D9-351B-114F-F979-75726B253D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1969" y="4004859"/>
            <a:ext cx="5505937" cy="2007373"/>
          </a:xfrm>
          <a:prstGeom prst="rect">
            <a:avLst/>
          </a:prstGeom>
          <a:noFill/>
          <a:extLst>
            <a:ext uri="{909E8E84-426E-40DD-AFC4-6F175D3DCCD1}">
              <a14:hiddenFill xmlns:a14="http://schemas.microsoft.com/office/drawing/2010/main">
                <a:solidFill>
                  <a:srgbClr val="FFFFFF"/>
                </a:solidFill>
              </a14:hiddenFill>
            </a:ext>
          </a:extLst>
        </p:spPr>
      </p:pic>
      <p:sp>
        <p:nvSpPr>
          <p:cNvPr id="3" name="正方形/長方形 2">
            <a:extLst>
              <a:ext uri="{FF2B5EF4-FFF2-40B4-BE49-F238E27FC236}">
                <a16:creationId xmlns:a16="http://schemas.microsoft.com/office/drawing/2014/main" id="{86CB4196-F687-61DB-9860-4B8E140C5578}"/>
              </a:ext>
            </a:extLst>
          </p:cNvPr>
          <p:cNvSpPr/>
          <p:nvPr/>
        </p:nvSpPr>
        <p:spPr>
          <a:xfrm>
            <a:off x="272415" y="2523282"/>
            <a:ext cx="5503154" cy="828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600">
                <a:solidFill>
                  <a:schemeClr val="tx1"/>
                </a:solidFill>
                <a:latin typeface="游ゴシック" panose="020B0400000000000000" pitchFamily="50" charset="-128"/>
                <a:ea typeface="游ゴシック" panose="020B0400000000000000" pitchFamily="50" charset="-128"/>
              </a:rPr>
              <a:t>◆正常時</a:t>
            </a:r>
            <a:endParaRPr kumimoji="1" lang="en-US" altLang="ja-JP" sz="1600">
              <a:solidFill>
                <a:schemeClr val="tx1"/>
              </a:solidFill>
              <a:latin typeface="游ゴシック" panose="020B0400000000000000" pitchFamily="50" charset="-128"/>
              <a:ea typeface="游ゴシック" panose="020B0400000000000000" pitchFamily="50" charset="-128"/>
            </a:endParaRPr>
          </a:p>
          <a:p>
            <a:r>
              <a:rPr kumimoji="1" lang="ja-JP" altLang="en-US" sz="1600">
                <a:solidFill>
                  <a:schemeClr val="tx1"/>
                </a:solidFill>
                <a:latin typeface="游ゴシック" panose="020B0400000000000000" pitchFamily="50" charset="-128"/>
                <a:ea typeface="游ゴシック" panose="020B0400000000000000" pitchFamily="50" charset="-128"/>
              </a:rPr>
              <a:t>正常時は赤枠部分が</a:t>
            </a:r>
            <a:r>
              <a:rPr kumimoji="1" lang="en-US" altLang="ja-JP" sz="1600">
                <a:solidFill>
                  <a:schemeClr val="tx1"/>
                </a:solidFill>
                <a:latin typeface="游ゴシック" panose="020B0400000000000000" pitchFamily="50" charset="-128"/>
                <a:ea typeface="游ゴシック" panose="020B0400000000000000" pitchFamily="50" charset="-128"/>
              </a:rPr>
              <a:t>【</a:t>
            </a:r>
            <a:r>
              <a:rPr kumimoji="1" lang="ja-JP" altLang="en-US" sz="1600">
                <a:solidFill>
                  <a:schemeClr val="tx1"/>
                </a:solidFill>
                <a:latin typeface="游ゴシック" panose="020B0400000000000000" pitchFamily="50" charset="-128"/>
                <a:ea typeface="游ゴシック" panose="020B0400000000000000" pitchFamily="50" charset="-128"/>
              </a:rPr>
              <a:t>実行</a:t>
            </a:r>
            <a:r>
              <a:rPr kumimoji="1" lang="en-US" altLang="ja-JP" sz="1600">
                <a:solidFill>
                  <a:schemeClr val="tx1"/>
                </a:solidFill>
                <a:latin typeface="游ゴシック" panose="020B0400000000000000" pitchFamily="50" charset="-128"/>
                <a:ea typeface="游ゴシック" panose="020B0400000000000000" pitchFamily="50" charset="-128"/>
              </a:rPr>
              <a:t>】【</a:t>
            </a:r>
            <a:r>
              <a:rPr kumimoji="1" lang="ja-JP" altLang="en-US" sz="1600">
                <a:solidFill>
                  <a:schemeClr val="tx1"/>
                </a:solidFill>
                <a:latin typeface="游ゴシック" panose="020B0400000000000000" pitchFamily="50" charset="-128"/>
                <a:ea typeface="游ゴシック" panose="020B0400000000000000" pitchFamily="50" charset="-128"/>
              </a:rPr>
              <a:t>正常</a:t>
            </a:r>
            <a:r>
              <a:rPr kumimoji="1" lang="en-US" altLang="ja-JP" sz="1600">
                <a:solidFill>
                  <a:schemeClr val="tx1"/>
                </a:solidFill>
                <a:latin typeface="游ゴシック" panose="020B0400000000000000" pitchFamily="50" charset="-128"/>
                <a:ea typeface="游ゴシック" panose="020B0400000000000000" pitchFamily="50" charset="-128"/>
              </a:rPr>
              <a:t>】</a:t>
            </a:r>
            <a:r>
              <a:rPr kumimoji="1" lang="ja-JP" altLang="en-US" sz="1600">
                <a:solidFill>
                  <a:schemeClr val="tx1"/>
                </a:solidFill>
                <a:latin typeface="游ゴシック" panose="020B0400000000000000" pitchFamily="50" charset="-128"/>
                <a:ea typeface="游ゴシック" panose="020B0400000000000000" pitchFamily="50" charset="-128"/>
              </a:rPr>
              <a:t>と表示されます。</a:t>
            </a:r>
          </a:p>
        </p:txBody>
      </p:sp>
      <p:sp>
        <p:nvSpPr>
          <p:cNvPr id="4" name="正方形/長方形 3">
            <a:extLst>
              <a:ext uri="{FF2B5EF4-FFF2-40B4-BE49-F238E27FC236}">
                <a16:creationId xmlns:a16="http://schemas.microsoft.com/office/drawing/2014/main" id="{916C839A-463F-F25E-028D-118AEC8D1D28}"/>
              </a:ext>
            </a:extLst>
          </p:cNvPr>
          <p:cNvSpPr/>
          <p:nvPr/>
        </p:nvSpPr>
        <p:spPr>
          <a:xfrm>
            <a:off x="6181969" y="2523282"/>
            <a:ext cx="5503154" cy="12906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600">
                <a:solidFill>
                  <a:schemeClr val="tx1"/>
                </a:solidFill>
                <a:latin typeface="游ゴシック" panose="020B0400000000000000" pitchFamily="50" charset="-128"/>
                <a:ea typeface="游ゴシック" panose="020B0400000000000000" pitchFamily="50" charset="-128"/>
              </a:rPr>
              <a:t>◆異常時</a:t>
            </a:r>
            <a:endParaRPr kumimoji="1" lang="en-US" altLang="ja-JP" sz="1600">
              <a:solidFill>
                <a:schemeClr val="tx1"/>
              </a:solidFill>
              <a:latin typeface="游ゴシック" panose="020B0400000000000000" pitchFamily="50" charset="-128"/>
              <a:ea typeface="游ゴシック" panose="020B0400000000000000" pitchFamily="50" charset="-128"/>
            </a:endParaRPr>
          </a:p>
          <a:p>
            <a:r>
              <a:rPr kumimoji="1" lang="ja-JP" altLang="en-US" sz="1600">
                <a:solidFill>
                  <a:schemeClr val="tx1"/>
                </a:solidFill>
                <a:latin typeface="游ゴシック" panose="020B0400000000000000" pitchFamily="50" charset="-128"/>
                <a:ea typeface="游ゴシック" panose="020B0400000000000000" pitchFamily="50" charset="-128"/>
              </a:rPr>
              <a:t>データ取得時にエラーといった異常発生時は赤枠部分が</a:t>
            </a:r>
            <a:r>
              <a:rPr kumimoji="1" lang="en-US" altLang="ja-JP" sz="1600">
                <a:solidFill>
                  <a:schemeClr val="tx1"/>
                </a:solidFill>
                <a:latin typeface="游ゴシック" panose="020B0400000000000000" pitchFamily="50" charset="-128"/>
                <a:ea typeface="游ゴシック" panose="020B0400000000000000" pitchFamily="50" charset="-128"/>
              </a:rPr>
              <a:t>【</a:t>
            </a:r>
            <a:r>
              <a:rPr kumimoji="1" lang="ja-JP" altLang="en-US" sz="1600">
                <a:solidFill>
                  <a:schemeClr val="tx1"/>
                </a:solidFill>
                <a:latin typeface="游ゴシック" panose="020B0400000000000000" pitchFamily="50" charset="-128"/>
                <a:ea typeface="游ゴシック" panose="020B0400000000000000" pitchFamily="50" charset="-128"/>
              </a:rPr>
              <a:t>異常</a:t>
            </a:r>
            <a:r>
              <a:rPr kumimoji="1" lang="en-US" altLang="ja-JP" sz="1600">
                <a:solidFill>
                  <a:schemeClr val="tx1"/>
                </a:solidFill>
                <a:latin typeface="游ゴシック" panose="020B0400000000000000" pitchFamily="50" charset="-128"/>
                <a:ea typeface="游ゴシック" panose="020B0400000000000000" pitchFamily="50" charset="-128"/>
              </a:rPr>
              <a:t>】【</a:t>
            </a:r>
            <a:r>
              <a:rPr kumimoji="1" lang="ja-JP" altLang="en-US" sz="1600">
                <a:solidFill>
                  <a:schemeClr val="tx1"/>
                </a:solidFill>
                <a:latin typeface="游ゴシック" panose="020B0400000000000000" pitchFamily="50" charset="-128"/>
                <a:ea typeface="游ゴシック" panose="020B0400000000000000" pitchFamily="50" charset="-128"/>
              </a:rPr>
              <a:t>データ異常</a:t>
            </a:r>
            <a:r>
              <a:rPr kumimoji="1" lang="en-US" altLang="ja-JP" sz="1600">
                <a:solidFill>
                  <a:schemeClr val="tx1"/>
                </a:solidFill>
                <a:latin typeface="游ゴシック" panose="020B0400000000000000" pitchFamily="50" charset="-128"/>
                <a:ea typeface="游ゴシック" panose="020B0400000000000000" pitchFamily="50" charset="-128"/>
              </a:rPr>
              <a:t>】</a:t>
            </a:r>
            <a:r>
              <a:rPr kumimoji="1" lang="ja-JP" altLang="en-US" sz="1600">
                <a:solidFill>
                  <a:schemeClr val="tx1"/>
                </a:solidFill>
                <a:latin typeface="游ゴシック" panose="020B0400000000000000" pitchFamily="50" charset="-128"/>
                <a:ea typeface="游ゴシック" panose="020B0400000000000000" pitchFamily="50" charset="-128"/>
              </a:rPr>
              <a:t>と表示されます。</a:t>
            </a:r>
          </a:p>
          <a:p>
            <a:r>
              <a:rPr kumimoji="1" lang="ja-JP" altLang="en-US" sz="1600">
                <a:solidFill>
                  <a:schemeClr val="tx1"/>
                </a:solidFill>
                <a:latin typeface="游ゴシック" panose="020B0400000000000000" pitchFamily="50" charset="-128"/>
                <a:ea typeface="游ゴシック" panose="020B0400000000000000" pitchFamily="50" charset="-128"/>
              </a:rPr>
              <a:t>その際、ステータスにエラー内容が表示されますので設定の見直しや機器の状態を確認してください。</a:t>
            </a:r>
          </a:p>
        </p:txBody>
      </p:sp>
    </p:spTree>
    <p:extLst>
      <p:ext uri="{BB962C8B-B14F-4D97-AF65-F5344CB8AC3E}">
        <p14:creationId xmlns:p14="http://schemas.microsoft.com/office/powerpoint/2010/main" val="4190317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18</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4075160" y="2600754"/>
            <a:ext cx="4041678" cy="828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5000">
                <a:solidFill>
                  <a:schemeClr val="tx1"/>
                </a:solidFill>
                <a:latin typeface="游ゴシック" panose="020B0400000000000000" pitchFamily="50" charset="-128"/>
                <a:ea typeface="游ゴシック" panose="020B0400000000000000" pitchFamily="50" charset="-128"/>
              </a:rPr>
              <a:t>ー転送設定ー</a:t>
            </a: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転送設定</a:t>
            </a:r>
          </a:p>
        </p:txBody>
      </p:sp>
    </p:spTree>
    <p:extLst>
      <p:ext uri="{BB962C8B-B14F-4D97-AF65-F5344CB8AC3E}">
        <p14:creationId xmlns:p14="http://schemas.microsoft.com/office/powerpoint/2010/main" val="605300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19</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8"/>
            <a:ext cx="11020816" cy="20149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lang="en-US" altLang="ja-JP" dirty="0">
                <a:solidFill>
                  <a:schemeClr val="tx1"/>
                </a:solidFill>
                <a:latin typeface="游ゴシック" panose="020B0400000000000000" pitchFamily="50" charset="-128"/>
                <a:ea typeface="游ゴシック" panose="020B0400000000000000" pitchFamily="50" charset="-128"/>
              </a:rPr>
              <a:t>&lt;</a:t>
            </a:r>
            <a:r>
              <a:rPr lang="ja-JP" altLang="en-US" dirty="0">
                <a:solidFill>
                  <a:schemeClr val="tx1"/>
                </a:solidFill>
                <a:latin typeface="游ゴシック" panose="020B0400000000000000" pitchFamily="50" charset="-128"/>
                <a:ea typeface="游ゴシック" panose="020B0400000000000000" pitchFamily="50" charset="-128"/>
              </a:rPr>
              <a:t>注意</a:t>
            </a:r>
            <a:r>
              <a:rPr lang="en-US" altLang="ja-JP" dirty="0">
                <a:solidFill>
                  <a:schemeClr val="tx1"/>
                </a:solidFill>
                <a:latin typeface="游ゴシック" panose="020B0400000000000000" pitchFamily="50" charset="-128"/>
                <a:ea typeface="游ゴシック" panose="020B0400000000000000" pitchFamily="50" charset="-128"/>
              </a:rPr>
              <a:t>&gt;</a:t>
            </a:r>
          </a:p>
          <a:p>
            <a:r>
              <a:rPr kumimoji="1" lang="ja-JP" altLang="en-US" sz="1800" dirty="0">
                <a:solidFill>
                  <a:schemeClr val="tx1"/>
                </a:solidFill>
                <a:latin typeface="游ゴシック"/>
                <a:ea typeface="游ゴシック"/>
              </a:rPr>
              <a:t>今回使用する</a:t>
            </a:r>
            <a:r>
              <a:rPr kumimoji="1" lang="en-US" altLang="ja-JP" sz="1800" dirty="0">
                <a:solidFill>
                  <a:schemeClr val="tx1"/>
                </a:solidFill>
                <a:latin typeface="游ゴシック"/>
                <a:ea typeface="游ゴシック"/>
              </a:rPr>
              <a:t>MotionBoard</a:t>
            </a:r>
            <a:r>
              <a:rPr lang="en-US" altLang="ja-JP" dirty="0">
                <a:solidFill>
                  <a:schemeClr val="tx1"/>
                </a:solidFill>
                <a:latin typeface="游ゴシック"/>
                <a:ea typeface="游ゴシック"/>
              </a:rPr>
              <a:t> Cloud</a:t>
            </a:r>
            <a:r>
              <a:rPr kumimoji="1" lang="ja-JP" altLang="en-US" sz="1800" dirty="0">
                <a:solidFill>
                  <a:schemeClr val="tx1"/>
                </a:solidFill>
                <a:latin typeface="游ゴシック"/>
                <a:ea typeface="游ゴシック"/>
              </a:rPr>
              <a:t>はプラグインで追加する必要があります。</a:t>
            </a:r>
            <a:endParaRPr kumimoji="1" lang="en-US" altLang="ja-JP" sz="1800" dirty="0">
              <a:solidFill>
                <a:schemeClr val="tx1"/>
              </a:solidFill>
              <a:latin typeface="游ゴシック"/>
              <a:ea typeface="游ゴシック"/>
            </a:endParaRPr>
          </a:p>
          <a:p>
            <a:r>
              <a:rPr kumimoji="1" lang="ja-JP" altLang="en-US" sz="1800" dirty="0">
                <a:solidFill>
                  <a:schemeClr val="tx1"/>
                </a:solidFill>
                <a:latin typeface="游ゴシック" panose="020B0400000000000000" pitchFamily="50" charset="-128"/>
                <a:ea typeface="游ゴシック" panose="020B0400000000000000" pitchFamily="50" charset="-128"/>
                <a:hlinkClick r:id="rId2"/>
              </a:rPr>
              <a:t>デベロッパーサイト</a:t>
            </a:r>
            <a:r>
              <a:rPr kumimoji="1" lang="ja-JP" altLang="en-US" sz="1800" dirty="0">
                <a:solidFill>
                  <a:schemeClr val="tx1"/>
                </a:solidFill>
                <a:latin typeface="游ゴシック" panose="020B0400000000000000" pitchFamily="50" charset="-128"/>
                <a:ea typeface="游ゴシック" panose="020B0400000000000000" pitchFamily="50" charset="-128"/>
              </a:rPr>
              <a:t>の右上にある</a:t>
            </a:r>
            <a:r>
              <a:rPr kumimoji="1" lang="en-US" altLang="ja-JP" sz="1800" dirty="0">
                <a:solidFill>
                  <a:schemeClr val="tx1"/>
                </a:solidFill>
                <a:latin typeface="游ゴシック" panose="020B0400000000000000" pitchFamily="50" charset="-128"/>
                <a:ea typeface="游ゴシック" panose="020B0400000000000000" pitchFamily="50" charset="-128"/>
              </a:rPr>
              <a:t>【XC-Connect】</a:t>
            </a:r>
            <a:r>
              <a:rPr kumimoji="1" lang="ja-JP" altLang="en-US" sz="1800" dirty="0">
                <a:solidFill>
                  <a:schemeClr val="tx1"/>
                </a:solidFill>
                <a:latin typeface="游ゴシック" panose="020B0400000000000000" pitchFamily="50" charset="-128"/>
                <a:ea typeface="游ゴシック" panose="020B0400000000000000" pitchFamily="50" charset="-128"/>
              </a:rPr>
              <a:t>からプラグインダウンロードを選択し、</a:t>
            </a:r>
          </a:p>
          <a:p>
            <a:r>
              <a:rPr kumimoji="1" lang="en-US" altLang="ja-JP" sz="1800" dirty="0">
                <a:solidFill>
                  <a:schemeClr val="tx1"/>
                </a:solidFill>
                <a:latin typeface="游ゴシック"/>
                <a:ea typeface="游ゴシック"/>
              </a:rPr>
              <a:t>MotionBoard</a:t>
            </a:r>
            <a:r>
              <a:rPr lang="en-US" altLang="ja-JP" dirty="0">
                <a:solidFill>
                  <a:schemeClr val="tx1"/>
                </a:solidFill>
                <a:latin typeface="游ゴシック"/>
                <a:ea typeface="游ゴシック"/>
              </a:rPr>
              <a:t> Cloud</a:t>
            </a:r>
            <a:r>
              <a:rPr kumimoji="1" lang="ja-JP" altLang="en-US" sz="1800" dirty="0">
                <a:solidFill>
                  <a:schemeClr val="tx1"/>
                </a:solidFill>
                <a:latin typeface="游ゴシック"/>
                <a:ea typeface="游ゴシック"/>
              </a:rPr>
              <a:t>に関する</a:t>
            </a:r>
            <a:r>
              <a:rPr kumimoji="1" lang="en-US" altLang="ja-JP" sz="1800" dirty="0">
                <a:solidFill>
                  <a:schemeClr val="tx1"/>
                </a:solidFill>
                <a:latin typeface="游ゴシック"/>
                <a:ea typeface="游ゴシック"/>
              </a:rPr>
              <a:t>zip</a:t>
            </a:r>
            <a:r>
              <a:rPr kumimoji="1" lang="ja-JP" altLang="en-US" sz="1800" dirty="0">
                <a:solidFill>
                  <a:schemeClr val="tx1"/>
                </a:solidFill>
                <a:latin typeface="游ゴシック"/>
                <a:ea typeface="游ゴシック"/>
              </a:rPr>
              <a:t>ファイルのダウンロード、展開を行います。</a:t>
            </a:r>
            <a:endParaRPr kumimoji="1" lang="en-US" altLang="ja-JP" sz="1800" dirty="0">
              <a:solidFill>
                <a:schemeClr val="tx1"/>
              </a:solidFill>
              <a:latin typeface="游ゴシック"/>
              <a:ea typeface="游ゴシック"/>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XC-Connect</a:t>
            </a:r>
            <a:r>
              <a:rPr kumimoji="1" lang="ja-JP" altLang="en-US" sz="1800" dirty="0">
                <a:solidFill>
                  <a:schemeClr val="tx1"/>
                </a:solidFill>
                <a:latin typeface="游ゴシック" panose="020B0400000000000000" pitchFamily="50" charset="-128"/>
                <a:ea typeface="游ゴシック" panose="020B0400000000000000" pitchFamily="50" charset="-128"/>
              </a:rPr>
              <a:t>のシステム設定から</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プラグイン設定</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を選択し、先ほどダウンロードした</a:t>
            </a:r>
            <a:r>
              <a:rPr kumimoji="1" lang="en-US" altLang="ja-JP" sz="1800" dirty="0">
                <a:solidFill>
                  <a:schemeClr val="tx1"/>
                </a:solidFill>
                <a:latin typeface="游ゴシック" panose="020B0400000000000000" pitchFamily="50" charset="-128"/>
                <a:ea typeface="游ゴシック" panose="020B0400000000000000" pitchFamily="50" charset="-128"/>
              </a:rPr>
              <a:t>zip</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ファイル内の</a:t>
            </a:r>
          </a:p>
          <a:p>
            <a:r>
              <a:rPr kumimoji="1" lang="en-US" altLang="ja-JP" sz="1800" dirty="0">
                <a:solidFill>
                  <a:schemeClr val="tx1"/>
                </a:solidFill>
                <a:latin typeface="游ゴシック" panose="020B0400000000000000" pitchFamily="50" charset="-128"/>
                <a:ea typeface="游ゴシック" panose="020B0400000000000000" pitchFamily="50" charset="-128"/>
              </a:rPr>
              <a:t>.jar</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ファイルを登録することでプラグイン追加が完了します。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.jar</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ファイル登録後はシステム設定の再起動ボタンを押下して</a:t>
            </a:r>
            <a:r>
              <a:rPr kumimoji="1" lang="en-US" altLang="ja-JP" sz="1800" dirty="0">
                <a:solidFill>
                  <a:schemeClr val="tx1"/>
                </a:solidFill>
                <a:latin typeface="游ゴシック" panose="020B0400000000000000" pitchFamily="50" charset="-128"/>
                <a:ea typeface="游ゴシック" panose="020B0400000000000000" pitchFamily="50" charset="-128"/>
              </a:rPr>
              <a:t>XC-Connect</a:t>
            </a:r>
            <a:r>
              <a:rPr kumimoji="1" lang="ja-JP" altLang="en-US" sz="1800" dirty="0">
                <a:solidFill>
                  <a:schemeClr val="tx1"/>
                </a:solidFill>
                <a:latin typeface="游ゴシック" panose="020B0400000000000000" pitchFamily="50" charset="-128"/>
                <a:ea typeface="游ゴシック" panose="020B0400000000000000" pitchFamily="50" charset="-128"/>
              </a:rPr>
              <a:t>の再起動を行ってください。</a:t>
            </a: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470785"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-3-</a:t>
            </a:r>
            <a:r>
              <a:rPr lang="ja-JP" altLang="en-US" sz="1200" b="1">
                <a:solidFill>
                  <a:srgbClr val="111111"/>
                </a:solidFill>
                <a:latin typeface="游ゴシック" panose="020B0400000000000000" pitchFamily="50" charset="-128"/>
                <a:ea typeface="游ゴシック" panose="020B0400000000000000" pitchFamily="50" charset="-128"/>
              </a:rPr>
              <a:t>転送</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設定</a:t>
            </a:r>
          </a:p>
        </p:txBody>
      </p:sp>
      <p:pic>
        <p:nvPicPr>
          <p:cNvPr id="1026" name="Picture 2" descr="デベロッパーサイト">
            <a:extLst>
              <a:ext uri="{FF2B5EF4-FFF2-40B4-BE49-F238E27FC236}">
                <a16:creationId xmlns:a16="http://schemas.microsoft.com/office/drawing/2014/main" id="{43637A7D-38B0-D28C-A35C-DD9316992D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50" y="3325588"/>
            <a:ext cx="4686300" cy="2333625"/>
          </a:xfrm>
          <a:prstGeom prst="rect">
            <a:avLst/>
          </a:prstGeom>
          <a:noFill/>
          <a:extLst>
            <a:ext uri="{909E8E84-426E-40DD-AFC4-6F175D3DCCD1}">
              <a14:hiddenFill xmlns:a14="http://schemas.microsoft.com/office/drawing/2010/main">
                <a:solidFill>
                  <a:srgbClr val="FFFFFF"/>
                </a:solidFill>
              </a14:hiddenFill>
            </a:ext>
          </a:extLst>
        </p:spPr>
      </p:pic>
      <p:pic>
        <p:nvPicPr>
          <p:cNvPr id="4" name="図 3">
            <a:extLst>
              <a:ext uri="{FF2B5EF4-FFF2-40B4-BE49-F238E27FC236}">
                <a16:creationId xmlns:a16="http://schemas.microsoft.com/office/drawing/2014/main" id="{2743C224-234F-F1C8-3C4D-C9222B4E387E}"/>
              </a:ext>
            </a:extLst>
          </p:cNvPr>
          <p:cNvPicPr>
            <a:picLocks noChangeAspect="1"/>
          </p:cNvPicPr>
          <p:nvPr/>
        </p:nvPicPr>
        <p:blipFill>
          <a:blip r:embed="rId4"/>
          <a:stretch>
            <a:fillRect/>
          </a:stretch>
        </p:blipFill>
        <p:spPr>
          <a:xfrm>
            <a:off x="6170784" y="3326657"/>
            <a:ext cx="3790950" cy="1047750"/>
          </a:xfrm>
          <a:prstGeom prst="rect">
            <a:avLst/>
          </a:prstGeom>
        </p:spPr>
      </p:pic>
      <p:pic>
        <p:nvPicPr>
          <p:cNvPr id="1028" name="Picture 4" descr="再起動">
            <a:extLst>
              <a:ext uri="{FF2B5EF4-FFF2-40B4-BE49-F238E27FC236}">
                <a16:creationId xmlns:a16="http://schemas.microsoft.com/office/drawing/2014/main" id="{7A91BB24-DFCF-F26A-DFFB-F26A738162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0784" y="4939088"/>
            <a:ext cx="4419062" cy="1090662"/>
          </a:xfrm>
          <a:prstGeom prst="rect">
            <a:avLst/>
          </a:prstGeom>
          <a:noFill/>
          <a:extLst>
            <a:ext uri="{909E8E84-426E-40DD-AFC4-6F175D3DCCD1}">
              <a14:hiddenFill xmlns:a14="http://schemas.microsoft.com/office/drawing/2010/main">
                <a:solidFill>
                  <a:srgbClr val="FFFFFF"/>
                </a:solidFill>
              </a14:hiddenFill>
            </a:ext>
          </a:extLst>
        </p:spPr>
      </p:pic>
      <p:sp>
        <p:nvSpPr>
          <p:cNvPr id="5" name="正方形/長方形 4">
            <a:extLst>
              <a:ext uri="{FF2B5EF4-FFF2-40B4-BE49-F238E27FC236}">
                <a16:creationId xmlns:a16="http://schemas.microsoft.com/office/drawing/2014/main" id="{27CC2930-882D-E8F9-BAF4-AA64DEE35F25}"/>
              </a:ext>
            </a:extLst>
          </p:cNvPr>
          <p:cNvSpPr/>
          <p:nvPr/>
        </p:nvSpPr>
        <p:spPr>
          <a:xfrm>
            <a:off x="327683" y="2960295"/>
            <a:ext cx="3025117" cy="3468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500" b="1">
                <a:solidFill>
                  <a:schemeClr val="tx1"/>
                </a:solidFill>
                <a:latin typeface="游ゴシック" panose="020B0400000000000000" pitchFamily="50" charset="-128"/>
                <a:ea typeface="游ゴシック" panose="020B0400000000000000" pitchFamily="50" charset="-128"/>
              </a:rPr>
              <a:t>◆プラグインダウンロード画面</a:t>
            </a:r>
            <a:endParaRPr lang="en-US" altLang="ja-JP" sz="1500" b="1">
              <a:solidFill>
                <a:schemeClr val="tx1"/>
              </a:solidFill>
              <a:latin typeface="游ゴシック" panose="020B0400000000000000" pitchFamily="50" charset="-128"/>
              <a:ea typeface="游ゴシック" panose="020B0400000000000000" pitchFamily="50" charset="-128"/>
            </a:endParaRPr>
          </a:p>
        </p:txBody>
      </p:sp>
      <p:sp>
        <p:nvSpPr>
          <p:cNvPr id="6" name="正方形/長方形 5">
            <a:extLst>
              <a:ext uri="{FF2B5EF4-FFF2-40B4-BE49-F238E27FC236}">
                <a16:creationId xmlns:a16="http://schemas.microsoft.com/office/drawing/2014/main" id="{B93A4A3E-DB11-6FDE-42F6-E2B5AEECA66A}"/>
              </a:ext>
            </a:extLst>
          </p:cNvPr>
          <p:cNvSpPr/>
          <p:nvPr/>
        </p:nvSpPr>
        <p:spPr>
          <a:xfrm>
            <a:off x="6095999" y="2960294"/>
            <a:ext cx="4791103" cy="3468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500" b="1">
                <a:solidFill>
                  <a:schemeClr val="tx1"/>
                </a:solidFill>
                <a:latin typeface="游ゴシック" panose="020B0400000000000000" pitchFamily="50" charset="-128"/>
                <a:ea typeface="游ゴシック" panose="020B0400000000000000" pitchFamily="50" charset="-128"/>
              </a:rPr>
              <a:t>◆プラグイン設定画面内の“ファイルを選択”より登録</a:t>
            </a:r>
            <a:endParaRPr lang="en-US" altLang="ja-JP" sz="1500" b="1">
              <a:solidFill>
                <a:schemeClr val="tx1"/>
              </a:solidFill>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D0980DFB-40FC-7D57-9814-5EAB6B997E54}"/>
              </a:ext>
            </a:extLst>
          </p:cNvPr>
          <p:cNvSpPr/>
          <p:nvPr/>
        </p:nvSpPr>
        <p:spPr>
          <a:xfrm>
            <a:off x="6095999" y="4523663"/>
            <a:ext cx="3092139" cy="3468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500" b="1">
                <a:solidFill>
                  <a:srgbClr val="FF0000"/>
                </a:solidFill>
                <a:latin typeface="游ゴシック" panose="020B0400000000000000" pitchFamily="50" charset="-128"/>
                <a:ea typeface="游ゴシック" panose="020B0400000000000000" pitchFamily="50" charset="-128"/>
              </a:rPr>
              <a:t>◆登録が完了したら、必ず再起動</a:t>
            </a:r>
            <a:endParaRPr lang="en-US" altLang="ja-JP" sz="1500" b="1">
              <a:solidFill>
                <a:srgbClr val="FF0000"/>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740740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CE373C49-2154-46CD-A27D-C89FFC8F566B}"/>
              </a:ext>
            </a:extLst>
          </p:cNvPr>
          <p:cNvSpPr>
            <a:spLocks noGrp="1"/>
          </p:cNvSpPr>
          <p:nvPr>
            <p:ph type="sldNum" sz="quarter" idx="2"/>
          </p:nvPr>
        </p:nvSpPr>
        <p:spPr/>
        <p:txBody>
          <a:bodyPr/>
          <a:lstStyle/>
          <a:p>
            <a:fld id="{86CB4B4D-7CA3-9044-876B-883B54F8677D}" type="slidenum">
              <a:rPr lang="en-US" altLang="ja-JP" smtClean="0"/>
              <a:pPr/>
              <a:t>2</a:t>
            </a:fld>
            <a:endParaRPr lang="ja-JP" altLang="en-US"/>
          </a:p>
        </p:txBody>
      </p:sp>
      <p:sp>
        <p:nvSpPr>
          <p:cNvPr id="2" name="フッター プレースホルダー 1">
            <a:extLst>
              <a:ext uri="{FF2B5EF4-FFF2-40B4-BE49-F238E27FC236}">
                <a16:creationId xmlns:a16="http://schemas.microsoft.com/office/drawing/2014/main" id="{EDA4F99E-6AA2-42CB-8C0A-854CD75174FA}"/>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6" name="01">
            <a:extLst>
              <a:ext uri="{FF2B5EF4-FFF2-40B4-BE49-F238E27FC236}">
                <a16:creationId xmlns:a16="http://schemas.microsoft.com/office/drawing/2014/main" id="{096B4956-C569-4F38-BE7A-DB99CD69FDE9}"/>
              </a:ext>
            </a:extLst>
          </p:cNvPr>
          <p:cNvSpPr txBox="1">
            <a:spLocks/>
          </p:cNvSpPr>
          <p:nvPr/>
        </p:nvSpPr>
        <p:spPr>
          <a:xfrm>
            <a:off x="626074" y="1076760"/>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01</a:t>
            </a:r>
          </a:p>
        </p:txBody>
      </p:sp>
      <p:sp>
        <p:nvSpPr>
          <p:cNvPr id="17" name="データに価値を、企業にイノベーションを。">
            <a:extLst>
              <a:ext uri="{FF2B5EF4-FFF2-40B4-BE49-F238E27FC236}">
                <a16:creationId xmlns:a16="http://schemas.microsoft.com/office/drawing/2014/main" id="{8B859228-5860-4318-B900-4B73FD32E512}"/>
              </a:ext>
            </a:extLst>
          </p:cNvPr>
          <p:cNvSpPr txBox="1">
            <a:spLocks/>
          </p:cNvSpPr>
          <p:nvPr/>
        </p:nvSpPr>
        <p:spPr>
          <a:xfrm>
            <a:off x="1393337" y="1103094"/>
            <a:ext cx="2342308"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a:latin typeface="游ゴシック Medium" panose="020B0500000000000000" pitchFamily="50" charset="-128"/>
                <a:ea typeface="游ゴシック Medium" panose="020B0500000000000000" pitchFamily="50" charset="-128"/>
              </a:rPr>
              <a:t>XC-Gate.V3</a:t>
            </a:r>
            <a:r>
              <a:rPr lang="ja-JP" altLang="en-US">
                <a:latin typeface="游ゴシック Medium" panose="020B0500000000000000" pitchFamily="50" charset="-128"/>
                <a:ea typeface="游ゴシック Medium" panose="020B0500000000000000" pitchFamily="50" charset="-128"/>
              </a:rPr>
              <a:t>の設定</a:t>
            </a:r>
          </a:p>
        </p:txBody>
      </p:sp>
      <p:sp>
        <p:nvSpPr>
          <p:cNvPr id="18" name="02">
            <a:extLst>
              <a:ext uri="{FF2B5EF4-FFF2-40B4-BE49-F238E27FC236}">
                <a16:creationId xmlns:a16="http://schemas.microsoft.com/office/drawing/2014/main" id="{3E0C7048-4813-43B8-9B2D-07781F7C35F2}"/>
              </a:ext>
            </a:extLst>
          </p:cNvPr>
          <p:cNvSpPr txBox="1">
            <a:spLocks/>
          </p:cNvSpPr>
          <p:nvPr/>
        </p:nvSpPr>
        <p:spPr>
          <a:xfrm>
            <a:off x="614397" y="1776536"/>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02</a:t>
            </a:r>
          </a:p>
        </p:txBody>
      </p:sp>
      <p:sp>
        <p:nvSpPr>
          <p:cNvPr id="19" name="データに価値を、企業にイノベーションを。">
            <a:extLst>
              <a:ext uri="{FF2B5EF4-FFF2-40B4-BE49-F238E27FC236}">
                <a16:creationId xmlns:a16="http://schemas.microsoft.com/office/drawing/2014/main" id="{C4A1A3CE-636B-45CD-A966-55B209896F89}"/>
              </a:ext>
            </a:extLst>
          </p:cNvPr>
          <p:cNvSpPr txBox="1">
            <a:spLocks/>
          </p:cNvSpPr>
          <p:nvPr/>
        </p:nvSpPr>
        <p:spPr>
          <a:xfrm>
            <a:off x="1393337" y="1802870"/>
            <a:ext cx="3239990" cy="278731"/>
          </a:xfrm>
          <a:prstGeom prst="rect">
            <a:avLst/>
          </a:prstGeom>
        </p:spPr>
        <p:txBody>
          <a:bodyPr wrap="non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dirty="0">
                <a:latin typeface="游ゴシック Medium" panose="020B0500000000000000" pitchFamily="50" charset="-128"/>
                <a:ea typeface="游ゴシック Medium" panose="020B0500000000000000" pitchFamily="50" charset="-128"/>
              </a:rPr>
              <a:t>MotionBoard Cloud</a:t>
            </a:r>
            <a:r>
              <a:rPr lang="ja-JP" altLang="en-US" dirty="0">
                <a:latin typeface="游ゴシック Medium" panose="020B0500000000000000" pitchFamily="50" charset="-128"/>
                <a:ea typeface="游ゴシック Medium" panose="020B0500000000000000" pitchFamily="50" charset="-128"/>
              </a:rPr>
              <a:t>の設定</a:t>
            </a:r>
          </a:p>
        </p:txBody>
      </p:sp>
      <p:sp>
        <p:nvSpPr>
          <p:cNvPr id="20" name="03">
            <a:extLst>
              <a:ext uri="{FF2B5EF4-FFF2-40B4-BE49-F238E27FC236}">
                <a16:creationId xmlns:a16="http://schemas.microsoft.com/office/drawing/2014/main" id="{895D58AE-F3DF-4454-82FF-789E23F1FB6B}"/>
              </a:ext>
            </a:extLst>
          </p:cNvPr>
          <p:cNvSpPr txBox="1">
            <a:spLocks/>
          </p:cNvSpPr>
          <p:nvPr/>
        </p:nvSpPr>
        <p:spPr>
          <a:xfrm>
            <a:off x="614398" y="2476312"/>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03</a:t>
            </a:r>
          </a:p>
        </p:txBody>
      </p:sp>
      <p:sp>
        <p:nvSpPr>
          <p:cNvPr id="21" name="データに価値を、企業にイノベーションを。">
            <a:extLst>
              <a:ext uri="{FF2B5EF4-FFF2-40B4-BE49-F238E27FC236}">
                <a16:creationId xmlns:a16="http://schemas.microsoft.com/office/drawing/2014/main" id="{646651E7-8244-4A9F-919E-0DF1B2EE904D}"/>
              </a:ext>
            </a:extLst>
          </p:cNvPr>
          <p:cNvSpPr txBox="1">
            <a:spLocks/>
          </p:cNvSpPr>
          <p:nvPr/>
        </p:nvSpPr>
        <p:spPr>
          <a:xfrm>
            <a:off x="1393337" y="2507767"/>
            <a:ext cx="8100000" cy="278731"/>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a:latin typeface="游ゴシック Medium" panose="020B0500000000000000" pitchFamily="50" charset="-128"/>
                <a:ea typeface="游ゴシック Medium" panose="020B0500000000000000" pitchFamily="50" charset="-128"/>
              </a:rPr>
              <a:t>【APPENDIX】</a:t>
            </a:r>
            <a:r>
              <a:rPr lang="ja-JP" altLang="en-US">
                <a:latin typeface="游ゴシック Medium" panose="020B0500000000000000" pitchFamily="50" charset="-128"/>
                <a:ea typeface="游ゴシック Medium" panose="020B0500000000000000" pitchFamily="50" charset="-128"/>
              </a:rPr>
              <a:t>日付・日時のデータについて</a:t>
            </a:r>
          </a:p>
        </p:txBody>
      </p:sp>
      <p:sp>
        <p:nvSpPr>
          <p:cNvPr id="22" name="04">
            <a:extLst>
              <a:ext uri="{FF2B5EF4-FFF2-40B4-BE49-F238E27FC236}">
                <a16:creationId xmlns:a16="http://schemas.microsoft.com/office/drawing/2014/main" id="{CA8F726A-5B36-457F-B5CB-7D9CA9F5AC24}"/>
              </a:ext>
            </a:extLst>
          </p:cNvPr>
          <p:cNvSpPr txBox="1">
            <a:spLocks/>
          </p:cNvSpPr>
          <p:nvPr/>
        </p:nvSpPr>
        <p:spPr>
          <a:xfrm>
            <a:off x="614396" y="3176088"/>
            <a:ext cx="412332"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a:latin typeface="游ゴシック Medium" panose="020B0500000000000000" pitchFamily="50" charset="-128"/>
                <a:ea typeface="游ゴシック Medium" panose="020B0500000000000000" pitchFamily="50" charset="-128"/>
              </a:rPr>
              <a:t>04</a:t>
            </a:r>
          </a:p>
        </p:txBody>
      </p:sp>
      <p:sp>
        <p:nvSpPr>
          <p:cNvPr id="23" name="データに価値を、企業にイノベーションを。">
            <a:extLst>
              <a:ext uri="{FF2B5EF4-FFF2-40B4-BE49-F238E27FC236}">
                <a16:creationId xmlns:a16="http://schemas.microsoft.com/office/drawing/2014/main" id="{28C5688F-A860-457F-948C-20CE1637B3A8}"/>
              </a:ext>
            </a:extLst>
          </p:cNvPr>
          <p:cNvSpPr txBox="1">
            <a:spLocks/>
          </p:cNvSpPr>
          <p:nvPr/>
        </p:nvSpPr>
        <p:spPr>
          <a:xfrm>
            <a:off x="1393337" y="3202080"/>
            <a:ext cx="8100000" cy="278731"/>
          </a:xfrm>
          <a:prstGeom prst="rect">
            <a:avLst/>
          </a:prstGeom>
        </p:spPr>
        <p:txBody>
          <a:bodyPr wrap="square" t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l"/>
            <a:r>
              <a:rPr lang="en-US" altLang="ja-JP">
                <a:latin typeface="游ゴシック Medium" panose="020B0500000000000000" pitchFamily="50" charset="-128"/>
                <a:ea typeface="游ゴシック Medium" panose="020B0500000000000000" pitchFamily="50" charset="-128"/>
              </a:rPr>
              <a:t>【APPENDIX】</a:t>
            </a:r>
            <a:r>
              <a:rPr lang="ja-JP" altLang="en-US">
                <a:latin typeface="游ゴシック Medium" panose="020B0500000000000000" pitchFamily="50" charset="-128"/>
                <a:ea typeface="游ゴシック Medium" panose="020B0500000000000000" pitchFamily="50" charset="-128"/>
              </a:rPr>
              <a:t>データストレージのテーブル名・項目名について</a:t>
            </a:r>
          </a:p>
        </p:txBody>
      </p:sp>
      <p:sp>
        <p:nvSpPr>
          <p:cNvPr id="24" name="Color">
            <a:extLst>
              <a:ext uri="{FF2B5EF4-FFF2-40B4-BE49-F238E27FC236}">
                <a16:creationId xmlns:a16="http://schemas.microsoft.com/office/drawing/2014/main" id="{DD10F930-CA24-4689-8DEE-B2403FFEB991}"/>
              </a:ext>
            </a:extLst>
          </p:cNvPr>
          <p:cNvSpPr txBox="1"/>
          <p:nvPr/>
        </p:nvSpPr>
        <p:spPr>
          <a:xfrm>
            <a:off x="273595" y="185341"/>
            <a:ext cx="678071" cy="2975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spAutoFit/>
          </a:bodyPr>
          <a:lstStyle>
            <a:lvl1pPr>
              <a:defRPr sz="3200" spc="0">
                <a:latin typeface="Poppins Medium"/>
                <a:ea typeface="Poppins Medium"/>
                <a:cs typeface="Poppins Medium"/>
                <a:sym typeface="Poppins Medium"/>
              </a:defRPr>
            </a:lvl1pPr>
          </a:lstStyle>
          <a:p>
            <a:r>
              <a:rPr kumimoji="0" lang="en-US" altLang="ja-JP" sz="1600" b="0" i="0" u="none" strike="noStrike" cap="none" spc="0" normalizeH="0" baseline="0">
                <a:ln>
                  <a:noFill/>
                </a:ln>
                <a:effectLst/>
                <a:uFillTx/>
                <a:latin typeface="游ゴシック Medium" panose="020B0500000000000000" pitchFamily="50" charset="-128"/>
                <a:ea typeface="游ゴシック Medium" panose="020B0500000000000000" pitchFamily="50" charset="-128"/>
                <a:sym typeface="Poppins Medium"/>
              </a:rPr>
              <a:t>INDEX</a:t>
            </a:r>
            <a:endParaRPr kumimoji="0" lang="en" altLang="ja-JP" sz="1600" b="0" i="0" u="none" strike="noStrike" cap="none" spc="0" normalizeH="0" baseline="0">
              <a:ln>
                <a:noFill/>
              </a:ln>
              <a:effectLst/>
              <a:uFillTx/>
              <a:latin typeface="游ゴシック Medium" panose="020B0500000000000000" pitchFamily="50" charset="-128"/>
              <a:ea typeface="游ゴシック Medium" panose="020B0500000000000000" pitchFamily="50" charset="-128"/>
              <a:sym typeface="Poppins Medium"/>
            </a:endParaRPr>
          </a:p>
        </p:txBody>
      </p:sp>
    </p:spTree>
    <p:extLst>
      <p:ext uri="{BB962C8B-B14F-4D97-AF65-F5344CB8AC3E}">
        <p14:creationId xmlns:p14="http://schemas.microsoft.com/office/powerpoint/2010/main" val="2917748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9A5DD051-753F-014D-E10E-90949DC90367}"/>
              </a:ext>
            </a:extLst>
          </p:cNvPr>
          <p:cNvPicPr>
            <a:picLocks noChangeAspect="1"/>
          </p:cNvPicPr>
          <p:nvPr/>
        </p:nvPicPr>
        <p:blipFill>
          <a:blip r:embed="rId2"/>
          <a:stretch>
            <a:fillRect/>
          </a:stretch>
        </p:blipFill>
        <p:spPr>
          <a:xfrm>
            <a:off x="6577765" y="2264232"/>
            <a:ext cx="4902811" cy="1677851"/>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20</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8"/>
            <a:ext cx="11650124" cy="7179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dirty="0">
                <a:solidFill>
                  <a:schemeClr val="tx1"/>
                </a:solidFill>
                <a:latin typeface="游ゴシック"/>
                <a:ea typeface="游ゴシック"/>
              </a:rPr>
              <a:t>ここからは、</a:t>
            </a:r>
            <a:r>
              <a:rPr lang="en-US" altLang="ja-JP" dirty="0">
                <a:solidFill>
                  <a:schemeClr val="tx1"/>
                </a:solidFill>
                <a:latin typeface="游ゴシック"/>
                <a:ea typeface="游ゴシック"/>
              </a:rPr>
              <a:t>XC-Gate.V3</a:t>
            </a:r>
            <a:r>
              <a:rPr lang="ja-JP" altLang="en-US" dirty="0">
                <a:solidFill>
                  <a:schemeClr val="tx1"/>
                </a:solidFill>
                <a:latin typeface="游ゴシック"/>
                <a:ea typeface="游ゴシック"/>
              </a:rPr>
              <a:t>から</a:t>
            </a:r>
            <a:r>
              <a:rPr kumimoji="1" lang="ja-JP" altLang="en-US" sz="1800" dirty="0">
                <a:solidFill>
                  <a:schemeClr val="tx1"/>
                </a:solidFill>
                <a:latin typeface="游ゴシック"/>
                <a:ea typeface="游ゴシック"/>
              </a:rPr>
              <a:t>取得したデータを</a:t>
            </a:r>
            <a:r>
              <a:rPr kumimoji="1" lang="en-US" altLang="ja-JP" sz="1800" dirty="0">
                <a:solidFill>
                  <a:schemeClr val="tx1"/>
                </a:solidFill>
                <a:latin typeface="游ゴシック"/>
                <a:ea typeface="游ゴシック"/>
              </a:rPr>
              <a:t>MotionBoard Cloud</a:t>
            </a:r>
            <a:r>
              <a:rPr kumimoji="1" lang="ja-JP" altLang="en-US" sz="1800" dirty="0">
                <a:solidFill>
                  <a:schemeClr val="tx1"/>
                </a:solidFill>
                <a:latin typeface="游ゴシック"/>
                <a:ea typeface="游ゴシック"/>
              </a:rPr>
              <a:t>へ転送するための</a:t>
            </a:r>
            <a:r>
              <a:rPr kumimoji="1" lang="ja-JP" altLang="en-US" sz="1800" b="1" dirty="0">
                <a:solidFill>
                  <a:schemeClr val="tx1"/>
                </a:solidFill>
                <a:latin typeface="游ゴシック"/>
                <a:ea typeface="游ゴシック"/>
              </a:rPr>
              <a:t>転送設定</a:t>
            </a:r>
            <a:r>
              <a:rPr kumimoji="1" lang="ja-JP" altLang="en-US" sz="1800" dirty="0">
                <a:solidFill>
                  <a:schemeClr val="tx1"/>
                </a:solidFill>
                <a:latin typeface="游ゴシック"/>
                <a:ea typeface="游ゴシック"/>
              </a:rPr>
              <a:t>を行います。</a:t>
            </a:r>
            <a:endParaRPr lang="en-US" altLang="ja-JP" sz="1800" dirty="0">
              <a:solidFill>
                <a:schemeClr val="tx1"/>
              </a:solidFill>
              <a:latin typeface="游ゴシック" panose="020B0400000000000000" pitchFamily="50" charset="-128"/>
              <a:ea typeface="游ゴシック" panose="020B0400000000000000" pitchFamily="50" charset="-128"/>
            </a:endParaRPr>
          </a:p>
          <a:p>
            <a:r>
              <a:rPr lang="en-US" altLang="ja-JP" dirty="0">
                <a:solidFill>
                  <a:schemeClr val="tx1"/>
                </a:solidFill>
                <a:latin typeface="游ゴシック"/>
                <a:ea typeface="游ゴシック"/>
              </a:rPr>
              <a:t>[</a:t>
            </a:r>
            <a:r>
              <a:rPr lang="ja-JP" altLang="en-US" dirty="0">
                <a:solidFill>
                  <a:schemeClr val="tx1"/>
                </a:solidFill>
                <a:latin typeface="游ゴシック"/>
                <a:ea typeface="游ゴシック"/>
              </a:rPr>
              <a:t>転送設定はこちら</a:t>
            </a:r>
            <a:r>
              <a:rPr lang="en-US" altLang="ja-JP" dirty="0">
                <a:solidFill>
                  <a:schemeClr val="tx1"/>
                </a:solidFill>
                <a:latin typeface="游ゴシック"/>
                <a:ea typeface="游ゴシック"/>
              </a:rPr>
              <a:t>]</a:t>
            </a:r>
            <a:r>
              <a:rPr lang="ja-JP" altLang="en-US" dirty="0">
                <a:solidFill>
                  <a:schemeClr val="tx1"/>
                </a:solidFill>
                <a:latin typeface="游ゴシック"/>
                <a:ea typeface="游ゴシック"/>
              </a:rPr>
              <a:t>より転送設定画面を開き、</a:t>
            </a:r>
            <a:r>
              <a:rPr lang="en-US" altLang="ja-JP" dirty="0">
                <a:solidFill>
                  <a:schemeClr val="tx1"/>
                </a:solidFill>
                <a:latin typeface="游ゴシック"/>
                <a:ea typeface="游ゴシック"/>
              </a:rPr>
              <a:t>[</a:t>
            </a:r>
            <a:r>
              <a:rPr lang="ja-JP" altLang="en-US" dirty="0">
                <a:solidFill>
                  <a:schemeClr val="tx1"/>
                </a:solidFill>
                <a:latin typeface="游ゴシック"/>
                <a:ea typeface="游ゴシック"/>
              </a:rPr>
              <a:t>転送の追加</a:t>
            </a:r>
            <a:r>
              <a:rPr lang="en-US" altLang="ja-JP" dirty="0">
                <a:solidFill>
                  <a:schemeClr val="tx1"/>
                </a:solidFill>
                <a:latin typeface="游ゴシック"/>
                <a:ea typeface="游ゴシック"/>
              </a:rPr>
              <a:t>]</a:t>
            </a:r>
            <a:r>
              <a:rPr lang="ja-JP" altLang="en-US" dirty="0">
                <a:solidFill>
                  <a:schemeClr val="tx1"/>
                </a:solidFill>
                <a:latin typeface="游ゴシック"/>
                <a:ea typeface="游ゴシック"/>
              </a:rPr>
              <a:t>をクリックし、プロトコルの選択を行います。</a:t>
            </a:r>
            <a:endParaRPr lang="en-US" altLang="ja-JP" dirty="0">
              <a:solidFill>
                <a:schemeClr val="tx1"/>
              </a:solidFill>
              <a:latin typeface="游ゴシック" panose="020B0400000000000000" pitchFamily="50" charset="-128"/>
              <a:ea typeface="游ゴシック" panose="020B0400000000000000" pitchFamily="50" charset="-128"/>
            </a:endParaRPr>
          </a:p>
          <a:p>
            <a:endParaRPr lang="ja-JP" altLang="en-US"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470785"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-3-</a:t>
            </a:r>
            <a:r>
              <a:rPr lang="ja-JP" altLang="en-US" sz="1200" b="1">
                <a:solidFill>
                  <a:srgbClr val="111111"/>
                </a:solidFill>
                <a:latin typeface="游ゴシック" panose="020B0400000000000000" pitchFamily="50" charset="-128"/>
                <a:ea typeface="游ゴシック" panose="020B0400000000000000" pitchFamily="50" charset="-128"/>
              </a:rPr>
              <a:t>転送</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設定</a:t>
            </a:r>
          </a:p>
        </p:txBody>
      </p:sp>
      <p:pic>
        <p:nvPicPr>
          <p:cNvPr id="3" name="図 2">
            <a:extLst>
              <a:ext uri="{FF2B5EF4-FFF2-40B4-BE49-F238E27FC236}">
                <a16:creationId xmlns:a16="http://schemas.microsoft.com/office/drawing/2014/main" id="{919D59ED-D566-F98B-FF3D-BA9572E77FDD}"/>
              </a:ext>
            </a:extLst>
          </p:cNvPr>
          <p:cNvPicPr>
            <a:picLocks noChangeAspect="1"/>
          </p:cNvPicPr>
          <p:nvPr/>
        </p:nvPicPr>
        <p:blipFill>
          <a:blip r:embed="rId3"/>
          <a:stretch>
            <a:fillRect/>
          </a:stretch>
        </p:blipFill>
        <p:spPr>
          <a:xfrm>
            <a:off x="272416" y="1986912"/>
            <a:ext cx="5610424" cy="3368971"/>
          </a:xfrm>
          <a:prstGeom prst="rect">
            <a:avLst/>
          </a:prstGeom>
        </p:spPr>
      </p:pic>
      <p:sp>
        <p:nvSpPr>
          <p:cNvPr id="4" name="正方形/長方形 3">
            <a:extLst>
              <a:ext uri="{FF2B5EF4-FFF2-40B4-BE49-F238E27FC236}">
                <a16:creationId xmlns:a16="http://schemas.microsoft.com/office/drawing/2014/main" id="{69AD87CA-4069-96AA-7187-1B1783BA4578}"/>
              </a:ext>
            </a:extLst>
          </p:cNvPr>
          <p:cNvSpPr/>
          <p:nvPr/>
        </p:nvSpPr>
        <p:spPr>
          <a:xfrm>
            <a:off x="321625" y="3902712"/>
            <a:ext cx="2757637" cy="14453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F604C62E-879A-F6D1-44E9-95E985547853}"/>
              </a:ext>
            </a:extLst>
          </p:cNvPr>
          <p:cNvSpPr/>
          <p:nvPr/>
        </p:nvSpPr>
        <p:spPr>
          <a:xfrm>
            <a:off x="6309162" y="4440943"/>
            <a:ext cx="5663539" cy="1439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dirty="0">
                <a:solidFill>
                  <a:schemeClr val="tx1"/>
                </a:solidFill>
                <a:latin typeface="游ゴシック" panose="020B0400000000000000" pitchFamily="50" charset="-128"/>
                <a:ea typeface="游ゴシック" panose="020B0400000000000000" pitchFamily="50" charset="-128"/>
              </a:rPr>
              <a:t>今回は</a:t>
            </a:r>
            <a:r>
              <a:rPr lang="en-US" altLang="ja-JP" dirty="0">
                <a:solidFill>
                  <a:schemeClr val="tx1"/>
                </a:solidFill>
                <a:latin typeface="游ゴシック" panose="020B0400000000000000" pitchFamily="50" charset="-128"/>
                <a:ea typeface="游ゴシック" panose="020B0400000000000000" pitchFamily="50" charset="-128"/>
              </a:rPr>
              <a:t>MotionBoard Cloud</a:t>
            </a:r>
            <a:r>
              <a:rPr lang="ja-JP" altLang="en-US" dirty="0">
                <a:solidFill>
                  <a:schemeClr val="tx1"/>
                </a:solidFill>
                <a:latin typeface="游ゴシック" panose="020B0400000000000000" pitchFamily="50" charset="-128"/>
                <a:ea typeface="游ゴシック" panose="020B0400000000000000" pitchFamily="50" charset="-128"/>
              </a:rPr>
              <a:t>へデータを転送するため、</a:t>
            </a:r>
          </a:p>
          <a:p>
            <a:r>
              <a:rPr lang="ja-JP" altLang="en-US" dirty="0">
                <a:solidFill>
                  <a:schemeClr val="tx1"/>
                </a:solidFill>
                <a:latin typeface="游ゴシック" panose="020B0400000000000000" pitchFamily="50" charset="-128"/>
                <a:ea typeface="游ゴシック" panose="020B0400000000000000" pitchFamily="50" charset="-128"/>
              </a:rPr>
              <a:t>メーカー　　→　ウイングアーク</a:t>
            </a:r>
            <a:r>
              <a:rPr lang="en-US" altLang="ja-JP" dirty="0">
                <a:solidFill>
                  <a:schemeClr val="tx1"/>
                </a:solidFill>
                <a:latin typeface="游ゴシック" panose="020B0400000000000000" pitchFamily="50" charset="-128"/>
                <a:ea typeface="游ゴシック" panose="020B0400000000000000" pitchFamily="50" charset="-128"/>
              </a:rPr>
              <a:t>1st</a:t>
            </a:r>
          </a:p>
          <a:p>
            <a:r>
              <a:rPr lang="ja-JP" altLang="en-US" dirty="0">
                <a:solidFill>
                  <a:schemeClr val="tx1"/>
                </a:solidFill>
                <a:latin typeface="游ゴシック" panose="020B0400000000000000" pitchFamily="50" charset="-128"/>
                <a:ea typeface="游ゴシック" panose="020B0400000000000000" pitchFamily="50" charset="-128"/>
              </a:rPr>
              <a:t>プロトコル　→　</a:t>
            </a:r>
            <a:r>
              <a:rPr lang="en-US" altLang="ja-JP" dirty="0">
                <a:solidFill>
                  <a:schemeClr val="tx1"/>
                </a:solidFill>
                <a:latin typeface="游ゴシック" panose="020B0400000000000000" pitchFamily="50" charset="-128"/>
                <a:ea typeface="游ゴシック" panose="020B0400000000000000" pitchFamily="50" charset="-128"/>
              </a:rPr>
              <a:t>MotionBoard Cloud Web API</a:t>
            </a:r>
          </a:p>
          <a:p>
            <a:r>
              <a:rPr lang="ja-JP" altLang="en-US" dirty="0">
                <a:solidFill>
                  <a:schemeClr val="tx1"/>
                </a:solidFill>
                <a:latin typeface="游ゴシック" panose="020B0400000000000000" pitchFamily="50" charset="-128"/>
                <a:ea typeface="游ゴシック" panose="020B0400000000000000" pitchFamily="50" charset="-128"/>
              </a:rPr>
              <a:t>これらを選択して「次へ」進みます。</a:t>
            </a:r>
            <a:endParaRPr lang="en-US" altLang="ja-JP"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075F145E-9A8A-115E-3D1D-FF247E35EC9F}"/>
              </a:ext>
            </a:extLst>
          </p:cNvPr>
          <p:cNvSpPr/>
          <p:nvPr/>
        </p:nvSpPr>
        <p:spPr>
          <a:xfrm>
            <a:off x="8226886" y="2847393"/>
            <a:ext cx="2910037" cy="67187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677838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21</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8"/>
            <a:ext cx="11670444" cy="453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データを転送する機器に接続するための必要なデータを入力していきます。</a:t>
            </a: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541123"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-3-</a:t>
            </a:r>
            <a:r>
              <a:rPr lang="ja-JP" altLang="en-US" sz="1200" b="1">
                <a:solidFill>
                  <a:srgbClr val="111111"/>
                </a:solidFill>
                <a:latin typeface="游ゴシック" panose="020B0400000000000000" pitchFamily="50" charset="-128"/>
                <a:ea typeface="游ゴシック" panose="020B0400000000000000" pitchFamily="50" charset="-128"/>
              </a:rPr>
              <a:t>転送</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設定</a:t>
            </a:r>
          </a:p>
        </p:txBody>
      </p:sp>
      <p:sp>
        <p:nvSpPr>
          <p:cNvPr id="5" name="正方形/長方形 4">
            <a:extLst>
              <a:ext uri="{FF2B5EF4-FFF2-40B4-BE49-F238E27FC236}">
                <a16:creationId xmlns:a16="http://schemas.microsoft.com/office/drawing/2014/main" id="{C2A596C2-E6ED-1CC1-83AF-C78AB713040A}"/>
              </a:ext>
            </a:extLst>
          </p:cNvPr>
          <p:cNvSpPr/>
          <p:nvPr/>
        </p:nvSpPr>
        <p:spPr>
          <a:xfrm>
            <a:off x="5717852" y="1474931"/>
            <a:ext cx="6357814" cy="39426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注意が必要な設定項目</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lang="ja-JP" altLang="en-US" dirty="0">
                <a:solidFill>
                  <a:schemeClr val="tx1"/>
                </a:solidFill>
                <a:latin typeface="游ゴシック" panose="020B0400000000000000" pitchFamily="50" charset="-128"/>
                <a:ea typeface="游ゴシック" panose="020B0400000000000000" pitchFamily="50" charset="-128"/>
              </a:rPr>
              <a:t>・“機器データ”では、転送する機器設定を選択します。</a:t>
            </a:r>
            <a:endParaRPr lang="en-US" altLang="ja-JP"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　この時、機器設定で設定したデータを選択してください。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lang="ja-JP" altLang="en-US" dirty="0">
                <a:solidFill>
                  <a:schemeClr val="tx1"/>
                </a:solidFill>
                <a:latin typeface="游ゴシック" panose="020B0400000000000000" pitchFamily="50" charset="-128"/>
                <a:ea typeface="游ゴシック" panose="020B0400000000000000" pitchFamily="50" charset="-128"/>
              </a:rPr>
              <a:t>　</a:t>
            </a:r>
            <a:r>
              <a:rPr lang="ja-JP" altLang="en-US" dirty="0">
                <a:solidFill>
                  <a:srgbClr val="FF0000"/>
                </a:solidFill>
                <a:latin typeface="游ゴシック" panose="020B0400000000000000" pitchFamily="50" charset="-128"/>
                <a:ea typeface="游ゴシック" panose="020B0400000000000000" pitchFamily="50" charset="-128"/>
              </a:rPr>
              <a:t>登録後の変更は出来ません。</a:t>
            </a:r>
            <a:endParaRPr lang="en-US" altLang="ja-JP" dirty="0">
              <a:solidFill>
                <a:srgbClr val="FF0000"/>
              </a:solidFill>
              <a:latin typeface="游ゴシック" panose="020B0400000000000000" pitchFamily="50" charset="-128"/>
              <a:ea typeface="游ゴシック" panose="020B0400000000000000" pitchFamily="50" charset="-128"/>
            </a:endParaRPr>
          </a:p>
          <a:p>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lang="ja-JP" altLang="en-US" dirty="0">
                <a:solidFill>
                  <a:schemeClr val="tx1"/>
                </a:solidFill>
                <a:latin typeface="游ゴシック" panose="020B0400000000000000" pitchFamily="50" charset="-128"/>
                <a:ea typeface="游ゴシック" panose="020B0400000000000000" pitchFamily="50" charset="-128"/>
              </a:rPr>
              <a:t>・“リクエスト</a:t>
            </a:r>
            <a:r>
              <a:rPr lang="en-US" altLang="ja-JP" dirty="0">
                <a:solidFill>
                  <a:schemeClr val="tx1"/>
                </a:solidFill>
                <a:latin typeface="游ゴシック" panose="020B0400000000000000" pitchFamily="50" charset="-128"/>
                <a:ea typeface="游ゴシック" panose="020B0400000000000000" pitchFamily="50" charset="-128"/>
              </a:rPr>
              <a:t>URL</a:t>
            </a:r>
            <a:r>
              <a:rPr lang="ja-JP" altLang="en-US" dirty="0">
                <a:solidFill>
                  <a:schemeClr val="tx1"/>
                </a:solidFill>
                <a:latin typeface="游ゴシック" panose="020B0400000000000000" pitchFamily="50" charset="-128"/>
                <a:ea typeface="游ゴシック" panose="020B0400000000000000" pitchFamily="50" charset="-128"/>
              </a:rPr>
              <a:t>”については、</a:t>
            </a:r>
            <a:r>
              <a:rPr lang="en-US" altLang="ja-JP" dirty="0">
                <a:solidFill>
                  <a:schemeClr val="tx1"/>
                </a:solidFill>
                <a:latin typeface="游ゴシック" panose="020B0400000000000000" pitchFamily="50" charset="-128"/>
                <a:ea typeface="游ゴシック" panose="020B0400000000000000" pitchFamily="50" charset="-128"/>
              </a:rPr>
              <a:t>MotionBoard</a:t>
            </a:r>
            <a:r>
              <a:rPr lang="ja-JP" altLang="en-US" dirty="0">
                <a:solidFill>
                  <a:schemeClr val="tx1"/>
                </a:solidFill>
                <a:latin typeface="游ゴシック" panose="020B0400000000000000" pitchFamily="50" charset="-128"/>
                <a:ea typeface="游ゴシック" panose="020B0400000000000000" pitchFamily="50" charset="-128"/>
              </a:rPr>
              <a:t>サーバーへの</a:t>
            </a:r>
            <a:endParaRPr lang="en-US" altLang="ja-JP" dirty="0">
              <a:solidFill>
                <a:schemeClr val="tx1"/>
              </a:solidFill>
              <a:latin typeface="游ゴシック" panose="020B0400000000000000" pitchFamily="50" charset="-128"/>
              <a:ea typeface="游ゴシック" panose="020B0400000000000000" pitchFamily="50" charset="-128"/>
            </a:endParaRPr>
          </a:p>
          <a:p>
            <a:r>
              <a:rPr lang="ja-JP" altLang="en-US" dirty="0">
                <a:solidFill>
                  <a:schemeClr val="tx1"/>
                </a:solidFill>
                <a:latin typeface="游ゴシック" panose="020B0400000000000000" pitchFamily="50" charset="-128"/>
                <a:ea typeface="游ゴシック" panose="020B0400000000000000" pitchFamily="50" charset="-128"/>
              </a:rPr>
              <a:t>　</a:t>
            </a:r>
            <a:r>
              <a:rPr lang="en-US" altLang="ja-JP" dirty="0">
                <a:solidFill>
                  <a:schemeClr val="tx1"/>
                </a:solidFill>
                <a:latin typeface="游ゴシック" panose="020B0400000000000000" pitchFamily="50" charset="-128"/>
                <a:ea typeface="游ゴシック" panose="020B0400000000000000" pitchFamily="50" charset="-128"/>
              </a:rPr>
              <a:t>URL</a:t>
            </a:r>
            <a:r>
              <a:rPr lang="ja-JP" altLang="en-US" dirty="0">
                <a:solidFill>
                  <a:schemeClr val="tx1"/>
                </a:solidFill>
                <a:latin typeface="游ゴシック" panose="020B0400000000000000" pitchFamily="50" charset="-128"/>
                <a:ea typeface="游ゴシック" panose="020B0400000000000000" pitchFamily="50" charset="-128"/>
              </a:rPr>
              <a:t>をプルダウンから選択出来ます。</a:t>
            </a:r>
            <a:endParaRPr lang="en-US" altLang="ja-JP" dirty="0">
              <a:solidFill>
                <a:schemeClr val="tx1"/>
              </a:solidFill>
              <a:latin typeface="游ゴシック" panose="020B0400000000000000" pitchFamily="50" charset="-128"/>
              <a:ea typeface="游ゴシック" panose="020B0400000000000000" pitchFamily="50" charset="-128"/>
            </a:endParaRPr>
          </a:p>
          <a:p>
            <a:r>
              <a:rPr lang="ja-JP" altLang="en-US" dirty="0">
                <a:solidFill>
                  <a:schemeClr val="tx1"/>
                </a:solidFill>
                <a:latin typeface="游ゴシック" panose="020B0400000000000000" pitchFamily="50" charset="-128"/>
                <a:ea typeface="游ゴシック" panose="020B0400000000000000" pitchFamily="50" charset="-128"/>
              </a:rPr>
              <a:t>　今回は</a:t>
            </a:r>
            <a:r>
              <a:rPr lang="en-US" altLang="ja-JP" dirty="0">
                <a:solidFill>
                  <a:srgbClr val="FF0000"/>
                </a:solidFill>
                <a:latin typeface="游ゴシック" panose="020B0400000000000000" pitchFamily="50" charset="-128"/>
                <a:ea typeface="游ゴシック" panose="020B0400000000000000" pitchFamily="50" charset="-128"/>
              </a:rPr>
              <a:t>https://cloud-up.motionboard.jp/motionboard</a:t>
            </a:r>
            <a:r>
              <a:rPr lang="ja-JP" altLang="en-US" dirty="0">
                <a:solidFill>
                  <a:schemeClr val="tx1"/>
                </a:solidFill>
                <a:latin typeface="游ゴシック" panose="020B0400000000000000" pitchFamily="50" charset="-128"/>
                <a:ea typeface="游ゴシック" panose="020B0400000000000000" pitchFamily="50" charset="-128"/>
              </a:rPr>
              <a:t>を</a:t>
            </a:r>
            <a:endParaRPr lang="en-US" altLang="ja-JP" dirty="0">
              <a:solidFill>
                <a:schemeClr val="tx1"/>
              </a:solidFill>
              <a:latin typeface="游ゴシック" panose="020B0400000000000000" pitchFamily="50" charset="-128"/>
              <a:ea typeface="游ゴシック" panose="020B0400000000000000" pitchFamily="50" charset="-128"/>
            </a:endParaRPr>
          </a:p>
          <a:p>
            <a:r>
              <a:rPr lang="ja-JP" altLang="en-US" dirty="0">
                <a:solidFill>
                  <a:schemeClr val="tx1"/>
                </a:solidFill>
                <a:latin typeface="游ゴシック" panose="020B0400000000000000" pitchFamily="50" charset="-128"/>
                <a:ea typeface="游ゴシック" panose="020B0400000000000000" pitchFamily="50" charset="-128"/>
              </a:rPr>
              <a:t>　選択します。</a:t>
            </a:r>
            <a:endParaRPr lang="en-US" altLang="ja-JP" dirty="0">
              <a:solidFill>
                <a:schemeClr val="tx1"/>
              </a:solidFill>
              <a:latin typeface="游ゴシック" panose="020B0400000000000000" pitchFamily="50" charset="-128"/>
              <a:ea typeface="游ゴシック" panose="020B0400000000000000" pitchFamily="50" charset="-128"/>
            </a:endParaRPr>
          </a:p>
          <a:p>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lang="en-US" altLang="ja-JP" dirty="0">
                <a:solidFill>
                  <a:schemeClr val="tx1"/>
                </a:solidFill>
                <a:latin typeface="游ゴシック" panose="020B0400000000000000" pitchFamily="50" charset="-128"/>
                <a:ea typeface="游ゴシック" panose="020B0400000000000000" pitchFamily="50" charset="-128"/>
              </a:rPr>
              <a:t>MotionBoard Cloud</a:t>
            </a:r>
            <a:r>
              <a:rPr lang="ja-JP" altLang="en-US" dirty="0">
                <a:solidFill>
                  <a:schemeClr val="tx1"/>
                </a:solidFill>
                <a:latin typeface="游ゴシック" panose="020B0400000000000000" pitchFamily="50" charset="-128"/>
                <a:ea typeface="游ゴシック" panose="020B0400000000000000" pitchFamily="50" charset="-128"/>
              </a:rPr>
              <a:t>への接続に必要なテナント</a:t>
            </a:r>
            <a:r>
              <a:rPr lang="en-US" altLang="ja-JP" dirty="0">
                <a:solidFill>
                  <a:schemeClr val="tx1"/>
                </a:solidFill>
                <a:latin typeface="游ゴシック" panose="020B0400000000000000" pitchFamily="50" charset="-128"/>
                <a:ea typeface="游ゴシック" panose="020B0400000000000000" pitchFamily="50" charset="-128"/>
              </a:rPr>
              <a:t>ID</a:t>
            </a:r>
            <a:r>
              <a:rPr lang="ja-JP" altLang="en-US" dirty="0">
                <a:solidFill>
                  <a:schemeClr val="tx1"/>
                </a:solidFill>
                <a:latin typeface="游ゴシック" panose="020B0400000000000000" pitchFamily="50" charset="-128"/>
                <a:ea typeface="游ゴシック" panose="020B0400000000000000" pitchFamily="50" charset="-128"/>
              </a:rPr>
              <a:t>・ユーザー</a:t>
            </a:r>
            <a:r>
              <a:rPr lang="en-US" altLang="ja-JP" dirty="0">
                <a:solidFill>
                  <a:schemeClr val="tx1"/>
                </a:solidFill>
                <a:latin typeface="游ゴシック" panose="020B0400000000000000" pitchFamily="50" charset="-128"/>
                <a:ea typeface="游ゴシック" panose="020B0400000000000000" pitchFamily="50" charset="-128"/>
              </a:rPr>
              <a:t>ID/</a:t>
            </a:r>
            <a:r>
              <a:rPr lang="ja-JP" altLang="en-US" dirty="0">
                <a:solidFill>
                  <a:schemeClr val="tx1"/>
                </a:solidFill>
                <a:latin typeface="游ゴシック" panose="020B0400000000000000" pitchFamily="50" charset="-128"/>
                <a:ea typeface="游ゴシック" panose="020B0400000000000000" pitchFamily="50" charset="-128"/>
              </a:rPr>
              <a:t>パスワードが入力出来たら、最後に必ず接続テストを行います。</a:t>
            </a:r>
            <a:endParaRPr lang="en-US" altLang="ja-JP" dirty="0">
              <a:solidFill>
                <a:schemeClr val="tx1"/>
              </a:solidFill>
              <a:latin typeface="游ゴシック" panose="020B0400000000000000" pitchFamily="50" charset="-128"/>
              <a:ea typeface="游ゴシック" panose="020B0400000000000000" pitchFamily="50" charset="-128"/>
            </a:endParaRPr>
          </a:p>
          <a:p>
            <a:r>
              <a:rPr lang="ja-JP" altLang="en-US" dirty="0">
                <a:solidFill>
                  <a:schemeClr val="tx1"/>
                </a:solidFill>
                <a:latin typeface="游ゴシック" panose="020B0400000000000000" pitchFamily="50" charset="-128"/>
                <a:ea typeface="游ゴシック" panose="020B0400000000000000" pitchFamily="50" charset="-128"/>
              </a:rPr>
              <a:t>接続テストが成功すればここまでの設定は完了です。</a:t>
            </a:r>
            <a:endParaRPr lang="en-US" altLang="ja-JP" dirty="0">
              <a:solidFill>
                <a:schemeClr val="tx1"/>
              </a:solidFill>
              <a:latin typeface="游ゴシック" panose="020B0400000000000000" pitchFamily="50" charset="-128"/>
              <a:ea typeface="游ゴシック" panose="020B0400000000000000" pitchFamily="50" charset="-128"/>
            </a:endParaRPr>
          </a:p>
        </p:txBody>
      </p:sp>
      <p:pic>
        <p:nvPicPr>
          <p:cNvPr id="10" name="図 9">
            <a:extLst>
              <a:ext uri="{FF2B5EF4-FFF2-40B4-BE49-F238E27FC236}">
                <a16:creationId xmlns:a16="http://schemas.microsoft.com/office/drawing/2014/main" id="{5A8936A7-F928-7ACF-F62C-AE544043569A}"/>
              </a:ext>
            </a:extLst>
          </p:cNvPr>
          <p:cNvPicPr>
            <a:picLocks noChangeAspect="1"/>
          </p:cNvPicPr>
          <p:nvPr/>
        </p:nvPicPr>
        <p:blipFill>
          <a:blip r:embed="rId2"/>
          <a:stretch>
            <a:fillRect/>
          </a:stretch>
        </p:blipFill>
        <p:spPr>
          <a:xfrm>
            <a:off x="272415" y="1329750"/>
            <a:ext cx="5338928" cy="5182131"/>
          </a:xfrm>
          <a:prstGeom prst="rect">
            <a:avLst/>
          </a:prstGeom>
        </p:spPr>
      </p:pic>
      <p:sp>
        <p:nvSpPr>
          <p:cNvPr id="15" name="正方形/長方形 14">
            <a:extLst>
              <a:ext uri="{FF2B5EF4-FFF2-40B4-BE49-F238E27FC236}">
                <a16:creationId xmlns:a16="http://schemas.microsoft.com/office/drawing/2014/main" id="{41CFD005-A461-92A6-0616-7A71EA18F004}"/>
              </a:ext>
            </a:extLst>
          </p:cNvPr>
          <p:cNvSpPr/>
          <p:nvPr/>
        </p:nvSpPr>
        <p:spPr>
          <a:xfrm>
            <a:off x="2055248" y="2876464"/>
            <a:ext cx="3157614" cy="202378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8B7E2414-4756-E42A-DDB5-4A8073BFBFCA}"/>
              </a:ext>
            </a:extLst>
          </p:cNvPr>
          <p:cNvSpPr/>
          <p:nvPr/>
        </p:nvSpPr>
        <p:spPr>
          <a:xfrm>
            <a:off x="2094226" y="6165708"/>
            <a:ext cx="1685294" cy="34440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85444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D448716-2FB0-6A71-39E3-4979E765B296}"/>
              </a:ext>
            </a:extLst>
          </p:cNvPr>
          <p:cNvPicPr>
            <a:picLocks noChangeAspect="1"/>
          </p:cNvPicPr>
          <p:nvPr/>
        </p:nvPicPr>
        <p:blipFill>
          <a:blip r:embed="rId2"/>
          <a:stretch>
            <a:fillRect/>
          </a:stretch>
        </p:blipFill>
        <p:spPr>
          <a:xfrm>
            <a:off x="430765" y="1946026"/>
            <a:ext cx="4993113" cy="4376317"/>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22</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20"/>
            <a:ext cx="11670444" cy="6908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dirty="0">
                <a:solidFill>
                  <a:schemeClr val="tx1"/>
                </a:solidFill>
                <a:latin typeface="游ゴシック" panose="020B0400000000000000" pitchFamily="50" charset="-128"/>
                <a:ea typeface="游ゴシック" panose="020B0400000000000000" pitchFamily="50" charset="-128"/>
              </a:rPr>
              <a:t>続いて</a:t>
            </a:r>
            <a:r>
              <a:rPr kumimoji="1" lang="ja-JP" altLang="en-US" sz="1800" dirty="0">
                <a:solidFill>
                  <a:schemeClr val="tx1"/>
                </a:solidFill>
                <a:latin typeface="游ゴシック" panose="020B0400000000000000" pitchFamily="50" charset="-128"/>
                <a:ea typeface="游ゴシック" panose="020B0400000000000000" pitchFamily="50" charset="-128"/>
              </a:rPr>
              <a:t>は、先ほど接続した</a:t>
            </a:r>
            <a:r>
              <a:rPr lang="en-US" altLang="ja-JP" dirty="0">
                <a:solidFill>
                  <a:schemeClr val="tx1"/>
                </a:solidFill>
                <a:latin typeface="游ゴシック" panose="020B0400000000000000" pitchFamily="50" charset="-128"/>
                <a:ea typeface="游ゴシック" panose="020B0400000000000000" pitchFamily="50" charset="-128"/>
              </a:rPr>
              <a:t>MotionBoard Cloud</a:t>
            </a:r>
            <a:r>
              <a:rPr kumimoji="1" lang="ja-JP" altLang="en-US" sz="1800" dirty="0">
                <a:solidFill>
                  <a:schemeClr val="tx1"/>
                </a:solidFill>
                <a:latin typeface="游ゴシック" panose="020B0400000000000000" pitchFamily="50" charset="-128"/>
                <a:ea typeface="游ゴシック" panose="020B0400000000000000" pitchFamily="50" charset="-128"/>
              </a:rPr>
              <a:t>環境のどこにデータを転送するのかの紐づけ設定を行います。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転送データの追加</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をクリックし、転送設定の詳細を入力します。</a:t>
            </a: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509862"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a:t>
            </a:r>
            <a:r>
              <a:rPr lang="en-US" altLang="ja-JP" sz="1200" b="1">
                <a:solidFill>
                  <a:srgbClr val="111111"/>
                </a:solidFill>
                <a:latin typeface="游ゴシック" panose="020B0400000000000000" pitchFamily="50" charset="-128"/>
                <a:ea typeface="游ゴシック" panose="020B0400000000000000" pitchFamily="50" charset="-128"/>
              </a:rPr>
              <a:t>4</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a:t>
            </a:r>
            <a:r>
              <a:rPr lang="ja-JP" altLang="en-US" sz="1200" b="1">
                <a:solidFill>
                  <a:srgbClr val="111111"/>
                </a:solidFill>
                <a:latin typeface="游ゴシック" panose="020B0400000000000000" pitchFamily="50" charset="-128"/>
                <a:ea typeface="游ゴシック" panose="020B0400000000000000" pitchFamily="50" charset="-128"/>
              </a:rPr>
              <a:t>転送</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設定</a:t>
            </a:r>
          </a:p>
        </p:txBody>
      </p:sp>
      <p:sp>
        <p:nvSpPr>
          <p:cNvPr id="13" name="正方形/長方形 12">
            <a:extLst>
              <a:ext uri="{FF2B5EF4-FFF2-40B4-BE49-F238E27FC236}">
                <a16:creationId xmlns:a16="http://schemas.microsoft.com/office/drawing/2014/main" id="{75B6D03D-0C44-DA96-F2AE-8B0D09213C84}"/>
              </a:ext>
            </a:extLst>
          </p:cNvPr>
          <p:cNvSpPr/>
          <p:nvPr/>
        </p:nvSpPr>
        <p:spPr>
          <a:xfrm>
            <a:off x="5695606" y="1998565"/>
            <a:ext cx="5824267" cy="3030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lang="ja-JP" altLang="en-US" sz="1600" dirty="0">
                <a:solidFill>
                  <a:schemeClr val="tx1"/>
                </a:solidFill>
                <a:latin typeface="游ゴシック" panose="020B0400000000000000" pitchFamily="50" charset="-128"/>
                <a:ea typeface="游ゴシック" panose="020B0400000000000000" pitchFamily="50" charset="-128"/>
              </a:rPr>
              <a:t>★スナップショット名</a:t>
            </a:r>
            <a:r>
              <a:rPr lang="en-US" altLang="ja-JP" sz="1600" dirty="0">
                <a:solidFill>
                  <a:schemeClr val="tx1"/>
                </a:solidFill>
                <a:latin typeface="游ゴシック" panose="020B0400000000000000" pitchFamily="50" charset="-128"/>
                <a:ea typeface="游ゴシック" panose="020B0400000000000000" pitchFamily="50" charset="-128"/>
              </a:rPr>
              <a:t>(</a:t>
            </a:r>
            <a:r>
              <a:rPr lang="ja-JP" altLang="en-US" sz="1600" dirty="0">
                <a:solidFill>
                  <a:schemeClr val="tx1"/>
                </a:solidFill>
                <a:latin typeface="游ゴシック" panose="020B0400000000000000" pitchFamily="50" charset="-128"/>
                <a:ea typeface="游ゴシック" panose="020B0400000000000000" pitchFamily="50" charset="-128"/>
              </a:rPr>
              <a:t>データストレージ名</a:t>
            </a:r>
            <a:r>
              <a:rPr lang="en-US" altLang="ja-JP" sz="1600" dirty="0">
                <a:solidFill>
                  <a:schemeClr val="tx1"/>
                </a:solidFill>
                <a:latin typeface="游ゴシック" panose="020B0400000000000000" pitchFamily="50" charset="-128"/>
                <a:ea typeface="游ゴシック" panose="020B0400000000000000" pitchFamily="50" charset="-128"/>
              </a:rPr>
              <a:t>)</a:t>
            </a:r>
            <a:r>
              <a:rPr lang="ja-JP" altLang="en-US" sz="1600" dirty="0">
                <a:solidFill>
                  <a:schemeClr val="tx1"/>
                </a:solidFill>
                <a:latin typeface="游ゴシック" panose="020B0400000000000000" pitchFamily="50" charset="-128"/>
                <a:ea typeface="游ゴシック" panose="020B0400000000000000" pitchFamily="50" charset="-128"/>
              </a:rPr>
              <a:t>について</a:t>
            </a:r>
            <a:endParaRPr lang="en-US" altLang="ja-JP" sz="1600" dirty="0">
              <a:solidFill>
                <a:schemeClr val="tx1"/>
              </a:solidFill>
              <a:latin typeface="游ゴシック" panose="020B0400000000000000" pitchFamily="50" charset="-128"/>
              <a:ea typeface="游ゴシック" panose="020B0400000000000000" pitchFamily="50" charset="-128"/>
            </a:endParaRPr>
          </a:p>
          <a:p>
            <a:r>
              <a:rPr lang="ja-JP" altLang="en-US" sz="1600" dirty="0">
                <a:solidFill>
                  <a:schemeClr val="tx1"/>
                </a:solidFill>
                <a:latin typeface="游ゴシック"/>
                <a:ea typeface="游ゴシック"/>
              </a:rPr>
              <a:t>　転送設定完了時に、</a:t>
            </a:r>
            <a:r>
              <a:rPr lang="en-US" altLang="ja-JP" sz="1600" dirty="0">
                <a:solidFill>
                  <a:schemeClr val="tx1"/>
                </a:solidFill>
                <a:latin typeface="游ゴシック"/>
                <a:ea typeface="游ゴシック"/>
              </a:rPr>
              <a:t>MotionBoard Cloud</a:t>
            </a:r>
            <a:r>
              <a:rPr lang="ja-JP" altLang="en-US" sz="1600" dirty="0">
                <a:solidFill>
                  <a:schemeClr val="tx1"/>
                </a:solidFill>
                <a:latin typeface="游ゴシック"/>
                <a:ea typeface="游ゴシック"/>
              </a:rPr>
              <a:t>側の設定で必要な</a:t>
            </a:r>
            <a:endParaRPr lang="en-US" altLang="ja-JP" sz="1600" dirty="0">
              <a:solidFill>
                <a:schemeClr val="tx1"/>
              </a:solidFill>
              <a:latin typeface="游ゴシック"/>
              <a:ea typeface="游ゴシック"/>
            </a:endParaRPr>
          </a:p>
          <a:p>
            <a:r>
              <a:rPr lang="ja-JP" altLang="en-US" sz="1600" dirty="0">
                <a:solidFill>
                  <a:schemeClr val="tx1"/>
                </a:solidFill>
                <a:latin typeface="游ゴシック" panose="020B0400000000000000" pitchFamily="50" charset="-128"/>
                <a:ea typeface="游ゴシック" panose="020B0400000000000000" pitchFamily="50" charset="-128"/>
              </a:rPr>
              <a:t>　</a:t>
            </a:r>
            <a:r>
              <a:rPr lang="en-US" altLang="ja-JP" sz="1600" dirty="0">
                <a:solidFill>
                  <a:schemeClr val="tx1"/>
                </a:solidFill>
                <a:latin typeface="游ゴシック" panose="020B0400000000000000" pitchFamily="50" charset="-128"/>
                <a:ea typeface="游ゴシック" panose="020B0400000000000000" pitchFamily="50" charset="-128"/>
              </a:rPr>
              <a:t>csv</a:t>
            </a:r>
            <a:r>
              <a:rPr lang="ja-JP" altLang="en-US" sz="1600" dirty="0">
                <a:solidFill>
                  <a:schemeClr val="tx1"/>
                </a:solidFill>
                <a:latin typeface="游ゴシック" panose="020B0400000000000000" pitchFamily="50" charset="-128"/>
                <a:ea typeface="游ゴシック" panose="020B0400000000000000" pitchFamily="50" charset="-128"/>
              </a:rPr>
              <a:t>ファイルが出力されます。</a:t>
            </a:r>
          </a:p>
          <a:p>
            <a:r>
              <a:rPr lang="ja-JP" altLang="en-US" sz="1600" dirty="0">
                <a:solidFill>
                  <a:schemeClr val="tx1"/>
                </a:solidFill>
                <a:latin typeface="游ゴシック" panose="020B0400000000000000" pitchFamily="50" charset="-128"/>
                <a:ea typeface="游ゴシック" panose="020B0400000000000000" pitchFamily="50" charset="-128"/>
              </a:rPr>
              <a:t>　その際、出力される</a:t>
            </a:r>
            <a:r>
              <a:rPr lang="en-US" altLang="ja-JP" sz="1600" dirty="0">
                <a:solidFill>
                  <a:schemeClr val="tx1"/>
                </a:solidFill>
                <a:latin typeface="游ゴシック" panose="020B0400000000000000" pitchFamily="50" charset="-128"/>
                <a:ea typeface="游ゴシック" panose="020B0400000000000000" pitchFamily="50" charset="-128"/>
              </a:rPr>
              <a:t>csv</a:t>
            </a:r>
            <a:r>
              <a:rPr lang="ja-JP" altLang="en-US" sz="1600" dirty="0">
                <a:solidFill>
                  <a:schemeClr val="tx1"/>
                </a:solidFill>
                <a:latin typeface="游ゴシック" panose="020B0400000000000000" pitchFamily="50" charset="-128"/>
                <a:ea typeface="游ゴシック" panose="020B0400000000000000" pitchFamily="50" charset="-128"/>
              </a:rPr>
              <a:t>ファイルのファイル名がこの項目で</a:t>
            </a:r>
            <a:endParaRPr lang="en-US" altLang="ja-JP" sz="1600" dirty="0">
              <a:solidFill>
                <a:schemeClr val="tx1"/>
              </a:solidFill>
              <a:latin typeface="游ゴシック" panose="020B0400000000000000" pitchFamily="50" charset="-128"/>
              <a:ea typeface="游ゴシック" panose="020B0400000000000000" pitchFamily="50" charset="-128"/>
            </a:endParaRPr>
          </a:p>
          <a:p>
            <a:r>
              <a:rPr lang="ja-JP" altLang="en-US" sz="1600" dirty="0">
                <a:solidFill>
                  <a:schemeClr val="tx1"/>
                </a:solidFill>
                <a:latin typeface="游ゴシック" panose="020B0400000000000000" pitchFamily="50" charset="-128"/>
                <a:ea typeface="游ゴシック" panose="020B0400000000000000" pitchFamily="50" charset="-128"/>
              </a:rPr>
              <a:t>　入力したものが適用されます。</a:t>
            </a:r>
            <a:endParaRPr lang="en-US" altLang="ja-JP" sz="1600" dirty="0">
              <a:solidFill>
                <a:schemeClr val="tx1"/>
              </a:solidFill>
              <a:latin typeface="游ゴシック" panose="020B0400000000000000" pitchFamily="50" charset="-128"/>
              <a:ea typeface="游ゴシック" panose="020B0400000000000000" pitchFamily="50" charset="-128"/>
            </a:endParaRPr>
          </a:p>
          <a:p>
            <a:r>
              <a:rPr lang="ja-JP" altLang="en-US" sz="1600" dirty="0">
                <a:solidFill>
                  <a:schemeClr val="tx1"/>
                </a:solidFill>
                <a:latin typeface="游ゴシック"/>
                <a:ea typeface="游ゴシック"/>
              </a:rPr>
              <a:t>　今回は一例として</a:t>
            </a:r>
            <a:r>
              <a:rPr lang="en-US" altLang="ja-JP" sz="1600" dirty="0">
                <a:solidFill>
                  <a:schemeClr val="tx1"/>
                </a:solidFill>
                <a:latin typeface="游ゴシック"/>
                <a:ea typeface="游ゴシック"/>
              </a:rPr>
              <a:t>【</a:t>
            </a:r>
            <a:r>
              <a:rPr lang="ja-JP" altLang="en-US" sz="1600" dirty="0">
                <a:solidFill>
                  <a:schemeClr val="tx1"/>
                </a:solidFill>
                <a:latin typeface="游ゴシック"/>
                <a:ea typeface="游ゴシック"/>
              </a:rPr>
              <a:t> 相関関係分析 </a:t>
            </a:r>
            <a:r>
              <a:rPr lang="en-US" altLang="ja-JP" sz="1600" dirty="0">
                <a:solidFill>
                  <a:schemeClr val="tx1"/>
                </a:solidFill>
                <a:latin typeface="游ゴシック"/>
                <a:ea typeface="游ゴシック"/>
              </a:rPr>
              <a:t>】</a:t>
            </a:r>
            <a:r>
              <a:rPr lang="ja-JP" altLang="en-US" sz="1600" dirty="0">
                <a:solidFill>
                  <a:schemeClr val="tx1"/>
                </a:solidFill>
                <a:latin typeface="游ゴシック"/>
                <a:ea typeface="游ゴシック"/>
              </a:rPr>
              <a:t>と入力しています。</a:t>
            </a:r>
            <a:endParaRPr lang="en-US" altLang="ja-JP" sz="1600" dirty="0">
              <a:solidFill>
                <a:schemeClr val="tx1"/>
              </a:solidFill>
              <a:latin typeface="游ゴシック"/>
              <a:ea typeface="游ゴシック"/>
            </a:endParaRPr>
          </a:p>
          <a:p>
            <a:endParaRPr lang="en-US" altLang="ja-JP" sz="1600" dirty="0">
              <a:solidFill>
                <a:schemeClr val="tx1"/>
              </a:solidFill>
              <a:latin typeface="游ゴシック" panose="020B0400000000000000" pitchFamily="50" charset="-128"/>
              <a:ea typeface="游ゴシック" panose="020B0400000000000000" pitchFamily="50" charset="-128"/>
            </a:endParaRPr>
          </a:p>
          <a:p>
            <a:r>
              <a:rPr kumimoji="1" lang="en-US" altLang="ja-JP" sz="1600" dirty="0">
                <a:solidFill>
                  <a:schemeClr val="tx1"/>
                </a:solidFill>
                <a:latin typeface="游ゴシック"/>
                <a:ea typeface="游ゴシック"/>
              </a:rPr>
              <a:t>※csv</a:t>
            </a:r>
            <a:r>
              <a:rPr kumimoji="1" lang="ja-JP" altLang="en-US" sz="1600" dirty="0">
                <a:solidFill>
                  <a:schemeClr val="tx1"/>
                </a:solidFill>
                <a:latin typeface="游ゴシック"/>
                <a:ea typeface="游ゴシック"/>
              </a:rPr>
              <a:t>設定内の「文字コード」は</a:t>
            </a:r>
            <a:r>
              <a:rPr kumimoji="1" lang="en-US" altLang="ja-JP" sz="1600" dirty="0">
                <a:solidFill>
                  <a:schemeClr val="tx1"/>
                </a:solidFill>
                <a:latin typeface="游ゴシック"/>
                <a:ea typeface="游ゴシック"/>
              </a:rPr>
              <a:t>MotionBoard Cloud</a:t>
            </a:r>
            <a:r>
              <a:rPr kumimoji="1" lang="ja-JP" altLang="en-US" sz="1600" dirty="0">
                <a:solidFill>
                  <a:schemeClr val="tx1"/>
                </a:solidFill>
                <a:latin typeface="游ゴシック"/>
                <a:ea typeface="游ゴシック"/>
              </a:rPr>
              <a:t>側で扱いたい文字コードに合わせる必要があります。</a:t>
            </a:r>
            <a:endParaRPr kumimoji="1" lang="en-US" altLang="ja-JP" sz="1600" dirty="0">
              <a:solidFill>
                <a:schemeClr val="tx1"/>
              </a:solidFill>
              <a:latin typeface="游ゴシック"/>
              <a:ea typeface="游ゴシック"/>
            </a:endParaRPr>
          </a:p>
          <a:p>
            <a:endParaRPr lang="en-US" altLang="ja-JP" sz="1600" dirty="0">
              <a:solidFill>
                <a:schemeClr val="tx1"/>
              </a:solidFill>
              <a:latin typeface="游ゴシック" panose="020B0400000000000000" pitchFamily="50" charset="-128"/>
              <a:ea typeface="游ゴシック" panose="020B0400000000000000" pitchFamily="50" charset="-128"/>
            </a:endParaRPr>
          </a:p>
          <a:p>
            <a:r>
              <a:rPr kumimoji="1" lang="ja-JP" altLang="en-US" sz="1600" dirty="0">
                <a:solidFill>
                  <a:schemeClr val="tx1"/>
                </a:solidFill>
                <a:latin typeface="游ゴシック" panose="020B0400000000000000" pitchFamily="50" charset="-128"/>
                <a:ea typeface="游ゴシック" panose="020B0400000000000000" pitchFamily="50" charset="-128"/>
              </a:rPr>
              <a:t>入力出来たら、「登録」ボタンをクリックし、転送設定の登録を完了させてください。</a:t>
            </a:r>
          </a:p>
        </p:txBody>
      </p:sp>
    </p:spTree>
    <p:extLst>
      <p:ext uri="{BB962C8B-B14F-4D97-AF65-F5344CB8AC3E}">
        <p14:creationId xmlns:p14="http://schemas.microsoft.com/office/powerpoint/2010/main" val="6430051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9741B1A-B264-0C75-1E88-05327A2CA693}"/>
              </a:ext>
            </a:extLst>
          </p:cNvPr>
          <p:cNvPicPr>
            <a:picLocks noChangeAspect="1"/>
          </p:cNvPicPr>
          <p:nvPr/>
        </p:nvPicPr>
        <p:blipFill>
          <a:blip r:embed="rId2"/>
          <a:stretch>
            <a:fillRect/>
          </a:stretch>
        </p:blipFill>
        <p:spPr>
          <a:xfrm>
            <a:off x="1948025" y="2658209"/>
            <a:ext cx="8295949" cy="3580921"/>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23</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272415" y="876718"/>
            <a:ext cx="11670444" cy="14554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b="1">
                <a:solidFill>
                  <a:schemeClr val="tx1"/>
                </a:solidFill>
                <a:latin typeface="游ゴシック" panose="020B0400000000000000" pitchFamily="50" charset="-128"/>
                <a:ea typeface="游ゴシック" panose="020B0400000000000000" pitchFamily="50" charset="-128"/>
              </a:rPr>
              <a:t>&lt;</a:t>
            </a:r>
            <a:r>
              <a:rPr kumimoji="1" lang="ja-JP" altLang="en-US" sz="1800" b="1">
                <a:solidFill>
                  <a:schemeClr val="tx1"/>
                </a:solidFill>
                <a:latin typeface="游ゴシック" panose="020B0400000000000000" pitchFamily="50" charset="-128"/>
                <a:ea typeface="游ゴシック" panose="020B0400000000000000" pitchFamily="50" charset="-128"/>
              </a:rPr>
              <a:t>参考</a:t>
            </a:r>
            <a:r>
              <a:rPr kumimoji="1" lang="en-US" altLang="ja-JP" sz="1800" b="1">
                <a:solidFill>
                  <a:schemeClr val="tx1"/>
                </a:solidFill>
                <a:latin typeface="游ゴシック" panose="020B0400000000000000" pitchFamily="50" charset="-128"/>
                <a:ea typeface="游ゴシック" panose="020B0400000000000000" pitchFamily="50" charset="-128"/>
              </a:rPr>
              <a:t>&gt;</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転送情報の設定”画面内の</a:t>
            </a:r>
            <a:r>
              <a:rPr kumimoji="1" lang="en-US" altLang="ja-JP" sz="1800">
                <a:solidFill>
                  <a:schemeClr val="tx1"/>
                </a:solidFill>
                <a:latin typeface="游ゴシック" panose="020B0400000000000000" pitchFamily="50" charset="-128"/>
                <a:ea typeface="游ゴシック" panose="020B0400000000000000" pitchFamily="50" charset="-128"/>
              </a:rPr>
              <a:t>CSV</a:t>
            </a:r>
            <a:r>
              <a:rPr kumimoji="1" lang="ja-JP" altLang="en-US" sz="1800">
                <a:solidFill>
                  <a:schemeClr val="tx1"/>
                </a:solidFill>
                <a:latin typeface="游ゴシック" panose="020B0400000000000000" pitchFamily="50" charset="-128"/>
                <a:ea typeface="游ゴシック" panose="020B0400000000000000" pitchFamily="50" charset="-128"/>
              </a:rPr>
              <a:t>設定</a:t>
            </a:r>
            <a:r>
              <a:rPr kumimoji="1" lang="en-US" altLang="ja-JP" sz="1800">
                <a:solidFill>
                  <a:schemeClr val="tx1"/>
                </a:solidFill>
                <a:latin typeface="游ゴシック" panose="020B0400000000000000" pitchFamily="50" charset="-128"/>
                <a:ea typeface="游ゴシック" panose="020B0400000000000000" pitchFamily="50" charset="-128"/>
              </a:rPr>
              <a:t>&gt;[</a:t>
            </a:r>
            <a:r>
              <a:rPr kumimoji="1" lang="ja-JP" altLang="en-US" sz="1800">
                <a:solidFill>
                  <a:schemeClr val="tx1"/>
                </a:solidFill>
                <a:latin typeface="游ゴシック" panose="020B0400000000000000" pitchFamily="50" charset="-128"/>
                <a:ea typeface="游ゴシック" panose="020B0400000000000000" pitchFamily="50" charset="-128"/>
              </a:rPr>
              <a:t>項目設定</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について</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ここでは機器設定の項目設定で設定した項目を、転送先のテーブルのどのカラムに表示させるかを設定します。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転送する項目は機器設定で取得したデータの他に、固定文字や数式を入れることが可能です。</a:t>
            </a:r>
          </a:p>
          <a:p>
            <a:r>
              <a:rPr kumimoji="1" lang="ja-JP" altLang="en-US" sz="1800">
                <a:solidFill>
                  <a:schemeClr val="tx1"/>
                </a:solidFill>
                <a:latin typeface="游ゴシック" panose="020B0400000000000000" pitchFamily="50" charset="-128"/>
                <a:ea typeface="游ゴシック" panose="020B0400000000000000" pitchFamily="50" charset="-128"/>
              </a:rPr>
              <a:t>数式は</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種別</a:t>
            </a:r>
            <a:r>
              <a:rPr lang="en-US" altLang="ja-JP">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を変更し、元データ項目の</a:t>
            </a:r>
            <a:r>
              <a:rPr lang="en-US" altLang="ja-JP">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数式</a:t>
            </a:r>
            <a:r>
              <a:rPr lang="en-US" altLang="ja-JP">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をクリックすることで</a:t>
            </a:r>
            <a:r>
              <a:rPr kumimoji="1" lang="en-US" altLang="ja-JP" sz="1800">
                <a:solidFill>
                  <a:schemeClr val="tx1"/>
                </a:solidFill>
                <a:latin typeface="游ゴシック" panose="020B0400000000000000" pitchFamily="50" charset="-128"/>
                <a:ea typeface="游ゴシック" panose="020B0400000000000000" pitchFamily="50" charset="-128"/>
              </a:rPr>
              <a:t>Excel</a:t>
            </a:r>
            <a:r>
              <a:rPr kumimoji="1" lang="ja-JP" altLang="en-US" sz="1800">
                <a:solidFill>
                  <a:schemeClr val="tx1"/>
                </a:solidFill>
                <a:latin typeface="游ゴシック" panose="020B0400000000000000" pitchFamily="50" charset="-128"/>
                <a:ea typeface="游ゴシック" panose="020B0400000000000000" pitchFamily="50" charset="-128"/>
              </a:rPr>
              <a:t>の関数を一部使用することができます。</a:t>
            </a: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80684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a:t>
            </a:r>
            <a:r>
              <a:rPr lang="en-US" altLang="ja-JP" sz="1200" b="1">
                <a:solidFill>
                  <a:srgbClr val="111111"/>
                </a:solidFill>
                <a:latin typeface="游ゴシック" panose="020B0400000000000000" pitchFamily="50" charset="-128"/>
                <a:ea typeface="游ゴシック" panose="020B0400000000000000" pitchFamily="50" charset="-128"/>
              </a:rPr>
              <a:t>4-</a:t>
            </a:r>
            <a:r>
              <a:rPr lang="ja-JP" altLang="en-US" sz="1200" b="1">
                <a:solidFill>
                  <a:srgbClr val="111111"/>
                </a:solidFill>
                <a:latin typeface="游ゴシック" panose="020B0400000000000000" pitchFamily="50" charset="-128"/>
                <a:ea typeface="游ゴシック" panose="020B0400000000000000" pitchFamily="50" charset="-128"/>
              </a:rPr>
              <a:t>転送設定</a:t>
            </a:r>
            <a:r>
              <a:rPr lang="en-US" altLang="ja-JP" sz="1200" b="1">
                <a:solidFill>
                  <a:srgbClr val="111111"/>
                </a:solidFill>
                <a:latin typeface="游ゴシック" panose="020B0400000000000000" pitchFamily="50" charset="-128"/>
                <a:ea typeface="游ゴシック" panose="020B0400000000000000" pitchFamily="50" charset="-128"/>
              </a:rPr>
              <a:t>-</a:t>
            </a:r>
            <a:r>
              <a:rPr lang="ja-JP" altLang="en-US" sz="1200" b="1">
                <a:solidFill>
                  <a:srgbClr val="111111"/>
                </a:solidFill>
                <a:latin typeface="游ゴシック" panose="020B0400000000000000" pitchFamily="50" charset="-128"/>
                <a:ea typeface="游ゴシック" panose="020B0400000000000000" pitchFamily="50" charset="-128"/>
              </a:rPr>
              <a:t>補足</a:t>
            </a:r>
            <a:endPar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endParaRPr>
          </a:p>
        </p:txBody>
      </p:sp>
    </p:spTree>
    <p:extLst>
      <p:ext uri="{BB962C8B-B14F-4D97-AF65-F5344CB8AC3E}">
        <p14:creationId xmlns:p14="http://schemas.microsoft.com/office/powerpoint/2010/main" val="1182906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1198815" y="876717"/>
            <a:ext cx="9790764" cy="1401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b="1">
                <a:solidFill>
                  <a:schemeClr val="tx1"/>
                </a:solidFill>
                <a:latin typeface="游ゴシック" panose="020B0400000000000000" pitchFamily="50" charset="-128"/>
                <a:ea typeface="游ゴシック" panose="020B0400000000000000" pitchFamily="50" charset="-128"/>
              </a:rPr>
              <a:t>&lt;</a:t>
            </a:r>
            <a:r>
              <a:rPr kumimoji="1" lang="ja-JP" altLang="en-US" sz="1800" b="1">
                <a:solidFill>
                  <a:schemeClr val="tx1"/>
                </a:solidFill>
                <a:latin typeface="游ゴシック" panose="020B0400000000000000" pitchFamily="50" charset="-128"/>
                <a:ea typeface="游ゴシック" panose="020B0400000000000000" pitchFamily="50" charset="-128"/>
              </a:rPr>
              <a:t>参考</a:t>
            </a:r>
            <a:r>
              <a:rPr kumimoji="1" lang="en-US" altLang="ja-JP" sz="1800" b="1">
                <a:solidFill>
                  <a:schemeClr val="tx1"/>
                </a:solidFill>
                <a:latin typeface="游ゴシック" panose="020B0400000000000000" pitchFamily="50" charset="-128"/>
                <a:ea typeface="游ゴシック" panose="020B0400000000000000" pitchFamily="50" charset="-128"/>
              </a:rPr>
              <a:t>&gt;</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転送情報の設定”画面内の</a:t>
            </a:r>
            <a:r>
              <a:rPr kumimoji="1" lang="en-US" altLang="ja-JP" sz="1800">
                <a:solidFill>
                  <a:schemeClr val="tx1"/>
                </a:solidFill>
                <a:latin typeface="游ゴシック" panose="020B0400000000000000" pitchFamily="50" charset="-128"/>
                <a:ea typeface="游ゴシック" panose="020B0400000000000000" pitchFamily="50" charset="-128"/>
              </a:rPr>
              <a:t>CSV</a:t>
            </a:r>
            <a:r>
              <a:rPr kumimoji="1" lang="ja-JP" altLang="en-US" sz="1800">
                <a:solidFill>
                  <a:schemeClr val="tx1"/>
                </a:solidFill>
                <a:latin typeface="游ゴシック" panose="020B0400000000000000" pitchFamily="50" charset="-128"/>
                <a:ea typeface="游ゴシック" panose="020B0400000000000000" pitchFamily="50" charset="-128"/>
              </a:rPr>
              <a:t>設定</a:t>
            </a:r>
            <a:r>
              <a:rPr kumimoji="1" lang="en-US" altLang="ja-JP" sz="1800">
                <a:solidFill>
                  <a:schemeClr val="tx1"/>
                </a:solidFill>
                <a:latin typeface="游ゴシック" panose="020B0400000000000000" pitchFamily="50" charset="-128"/>
                <a:ea typeface="游ゴシック" panose="020B0400000000000000" pitchFamily="50" charset="-128"/>
              </a:rPr>
              <a:t>&gt;[</a:t>
            </a:r>
            <a:r>
              <a:rPr kumimoji="1" lang="ja-JP" altLang="en-US" sz="1800">
                <a:solidFill>
                  <a:schemeClr val="tx1"/>
                </a:solidFill>
                <a:latin typeface="游ゴシック" panose="020B0400000000000000" pitchFamily="50" charset="-128"/>
                <a:ea typeface="游ゴシック" panose="020B0400000000000000" pitchFamily="50" charset="-128"/>
              </a:rPr>
              <a:t>項目設定</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について</a:t>
            </a:r>
            <a:endParaRPr lang="en-US" altLang="ja-JP">
              <a:solidFill>
                <a:schemeClr val="tx1"/>
              </a:solidFill>
              <a:latin typeface="游ゴシック" panose="020B0400000000000000" pitchFamily="50" charset="-128"/>
              <a:ea typeface="游ゴシック" panose="020B0400000000000000" pitchFamily="50" charset="-128"/>
            </a:endParaRPr>
          </a:p>
          <a:p>
            <a:endParaRPr kumimoji="1" lang="en-US" altLang="ja-JP" sz="800" b="1">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一例として、シリアル値で取得した日付のデータを</a:t>
            </a:r>
            <a:r>
              <a:rPr kumimoji="1" lang="en-US" altLang="ja-JP" sz="1800">
                <a:solidFill>
                  <a:schemeClr val="tx1"/>
                </a:solidFill>
                <a:latin typeface="游ゴシック" panose="020B0400000000000000" pitchFamily="50" charset="-128"/>
                <a:ea typeface="游ゴシック" panose="020B0400000000000000" pitchFamily="50" charset="-128"/>
              </a:rPr>
              <a:t>YYYY/MM/DD</a:t>
            </a:r>
            <a:r>
              <a:rPr kumimoji="1" lang="ja-JP" altLang="en-US" sz="1800">
                <a:solidFill>
                  <a:schemeClr val="tx1"/>
                </a:solidFill>
                <a:latin typeface="游ゴシック" panose="020B0400000000000000" pitchFamily="50" charset="-128"/>
                <a:ea typeface="游ゴシック" panose="020B0400000000000000" pitchFamily="50" charset="-128"/>
              </a:rPr>
              <a:t>、時刻のデータを</a:t>
            </a:r>
            <a:r>
              <a:rPr kumimoji="1" lang="en-US" altLang="ja-JP" sz="1800">
                <a:solidFill>
                  <a:schemeClr val="tx1"/>
                </a:solidFill>
                <a:latin typeface="游ゴシック" panose="020B0400000000000000" pitchFamily="50" charset="-128"/>
                <a:ea typeface="游ゴシック" panose="020B0400000000000000" pitchFamily="50" charset="-128"/>
              </a:rPr>
              <a:t>JJ:NN:SS</a:t>
            </a:r>
          </a:p>
          <a:p>
            <a:r>
              <a:rPr kumimoji="1" lang="ja-JP" altLang="en-US" sz="1800">
                <a:solidFill>
                  <a:schemeClr val="tx1"/>
                </a:solidFill>
                <a:latin typeface="游ゴシック" panose="020B0400000000000000" pitchFamily="50" charset="-128"/>
                <a:ea typeface="游ゴシック" panose="020B0400000000000000" pitchFamily="50" charset="-128"/>
              </a:rPr>
              <a:t>という形式に変換して出力する数式を記載いたします。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必要に応じて設定</a:t>
            </a:r>
            <a:r>
              <a:rPr lang="ja-JP" altLang="en-US">
                <a:solidFill>
                  <a:schemeClr val="tx1"/>
                </a:solidFill>
                <a:latin typeface="游ゴシック" panose="020B0400000000000000" pitchFamily="50" charset="-128"/>
                <a:ea typeface="游ゴシック" panose="020B0400000000000000" pitchFamily="50" charset="-128"/>
              </a:rPr>
              <a:t>を行ってください</a:t>
            </a:r>
            <a:r>
              <a:rPr kumimoji="1" lang="ja-JP" altLang="en-US" sz="1800">
                <a:solidFill>
                  <a:schemeClr val="tx1"/>
                </a:solidFill>
                <a:latin typeface="游ゴシック" panose="020B0400000000000000" pitchFamily="50" charset="-128"/>
                <a:ea typeface="游ゴシック" panose="020B0400000000000000" pitchFamily="50" charset="-128"/>
              </a:rPr>
              <a:t>。</a:t>
            </a: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80684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a:t>
            </a:r>
            <a:r>
              <a:rPr lang="en-US" altLang="ja-JP" sz="1200" b="1">
                <a:solidFill>
                  <a:srgbClr val="111111"/>
                </a:solidFill>
                <a:latin typeface="游ゴシック" panose="020B0400000000000000" pitchFamily="50" charset="-128"/>
                <a:ea typeface="游ゴシック" panose="020B0400000000000000" pitchFamily="50" charset="-128"/>
              </a:rPr>
              <a:t>4-</a:t>
            </a:r>
            <a:r>
              <a:rPr lang="ja-JP" altLang="en-US" sz="1200" b="1">
                <a:solidFill>
                  <a:srgbClr val="111111"/>
                </a:solidFill>
                <a:latin typeface="游ゴシック" panose="020B0400000000000000" pitchFamily="50" charset="-128"/>
                <a:ea typeface="游ゴシック" panose="020B0400000000000000" pitchFamily="50" charset="-128"/>
              </a:rPr>
              <a:t>転送設定</a:t>
            </a:r>
            <a:r>
              <a:rPr lang="en-US" altLang="ja-JP" sz="1200" b="1">
                <a:solidFill>
                  <a:srgbClr val="111111"/>
                </a:solidFill>
                <a:latin typeface="游ゴシック" panose="020B0400000000000000" pitchFamily="50" charset="-128"/>
                <a:ea typeface="游ゴシック" panose="020B0400000000000000" pitchFamily="50" charset="-128"/>
              </a:rPr>
              <a:t>-</a:t>
            </a:r>
            <a:r>
              <a:rPr lang="ja-JP" altLang="en-US" sz="1200" b="1">
                <a:solidFill>
                  <a:srgbClr val="111111"/>
                </a:solidFill>
                <a:latin typeface="游ゴシック" panose="020B0400000000000000" pitchFamily="50" charset="-128"/>
                <a:ea typeface="游ゴシック" panose="020B0400000000000000" pitchFamily="50" charset="-128"/>
              </a:rPr>
              <a:t>補足</a:t>
            </a:r>
            <a:endPar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endParaRPr>
          </a:p>
        </p:txBody>
      </p:sp>
      <p:sp>
        <p:nvSpPr>
          <p:cNvPr id="3" name="正方形/長方形 2">
            <a:extLst>
              <a:ext uri="{FF2B5EF4-FFF2-40B4-BE49-F238E27FC236}">
                <a16:creationId xmlns:a16="http://schemas.microsoft.com/office/drawing/2014/main" id="{4CAA200C-0184-BEE3-FBEC-1BDEF058DC7C}"/>
              </a:ext>
            </a:extLst>
          </p:cNvPr>
          <p:cNvSpPr/>
          <p:nvPr/>
        </p:nvSpPr>
        <p:spPr>
          <a:xfrm>
            <a:off x="361494" y="2550319"/>
            <a:ext cx="6072861" cy="32129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500">
                <a:solidFill>
                  <a:schemeClr val="tx1"/>
                </a:solidFill>
                <a:latin typeface="游ゴシック"/>
                <a:ea typeface="游ゴシック"/>
              </a:rPr>
              <a:t>対象の項目に対し、以下のように設定します。</a:t>
            </a:r>
            <a:endParaRPr lang="en-US" altLang="ja-JP" sz="1500">
              <a:solidFill>
                <a:schemeClr val="tx1"/>
              </a:solidFill>
              <a:latin typeface="游ゴシック"/>
              <a:ea typeface="游ゴシック"/>
            </a:endParaRPr>
          </a:p>
          <a:p>
            <a:endParaRPr lang="en-US" altLang="ja-JP" sz="1500">
              <a:solidFill>
                <a:schemeClr val="tx1"/>
              </a:solidFill>
              <a:latin typeface="游ゴシック" panose="020B0400000000000000" pitchFamily="50" charset="-128"/>
              <a:ea typeface="游ゴシック" panose="020B0400000000000000" pitchFamily="50" charset="-128"/>
            </a:endParaRPr>
          </a:p>
          <a:p>
            <a:r>
              <a:rPr kumimoji="1" lang="ja-JP" altLang="en-US" sz="1500">
                <a:solidFill>
                  <a:schemeClr val="tx1"/>
                </a:solidFill>
                <a:latin typeface="游ゴシック"/>
                <a:ea typeface="游ゴシック"/>
              </a:rPr>
              <a:t>データ形式　　→　</a:t>
            </a:r>
            <a:r>
              <a:rPr lang="ja-JP" altLang="en-US" sz="1500">
                <a:solidFill>
                  <a:schemeClr val="tx1"/>
                </a:solidFill>
                <a:latin typeface="游ゴシック"/>
                <a:ea typeface="游ゴシック"/>
              </a:rPr>
              <a:t>文字</a:t>
            </a:r>
            <a:endParaRPr lang="en-US" altLang="ja-JP" sz="1500">
              <a:solidFill>
                <a:schemeClr val="tx1"/>
              </a:solidFill>
              <a:latin typeface="游ゴシック"/>
              <a:ea typeface="游ゴシック"/>
            </a:endParaRPr>
          </a:p>
          <a:p>
            <a:r>
              <a:rPr kumimoji="1" lang="ja-JP" altLang="en-US" sz="1500">
                <a:solidFill>
                  <a:schemeClr val="tx1"/>
                </a:solidFill>
                <a:latin typeface="游ゴシック"/>
                <a:ea typeface="游ゴシック"/>
              </a:rPr>
              <a:t>種別　　　　　→　</a:t>
            </a:r>
            <a:r>
              <a:rPr lang="ja-JP" altLang="en-US" sz="1500">
                <a:solidFill>
                  <a:schemeClr val="tx1"/>
                </a:solidFill>
                <a:latin typeface="游ゴシック"/>
                <a:ea typeface="游ゴシック"/>
              </a:rPr>
              <a:t>数式</a:t>
            </a:r>
          </a:p>
          <a:p>
            <a:r>
              <a:rPr kumimoji="1" lang="ja-JP" altLang="en-US" sz="1500">
                <a:solidFill>
                  <a:schemeClr val="tx1"/>
                </a:solidFill>
                <a:latin typeface="游ゴシック"/>
                <a:ea typeface="游ゴシック"/>
              </a:rPr>
              <a:t>元データ項目　→　</a:t>
            </a:r>
            <a:r>
              <a:rPr kumimoji="1" lang="en-US" altLang="ja-JP" sz="1500">
                <a:solidFill>
                  <a:schemeClr val="tx1"/>
                </a:solidFill>
                <a:latin typeface="游ゴシック"/>
                <a:ea typeface="游ゴシック"/>
              </a:rPr>
              <a:t>[</a:t>
            </a:r>
            <a:r>
              <a:rPr kumimoji="1" lang="ja-JP" altLang="en-US" sz="1500">
                <a:solidFill>
                  <a:schemeClr val="tx1"/>
                </a:solidFill>
                <a:latin typeface="游ゴシック"/>
                <a:ea typeface="游ゴシック"/>
              </a:rPr>
              <a:t>数式</a:t>
            </a:r>
            <a:r>
              <a:rPr kumimoji="1" lang="en-US" altLang="ja-JP" sz="1500">
                <a:solidFill>
                  <a:schemeClr val="tx1"/>
                </a:solidFill>
                <a:latin typeface="游ゴシック"/>
                <a:ea typeface="游ゴシック"/>
              </a:rPr>
              <a:t>]</a:t>
            </a:r>
            <a:r>
              <a:rPr kumimoji="1" lang="ja-JP" altLang="en-US" sz="1500">
                <a:solidFill>
                  <a:schemeClr val="tx1"/>
                </a:solidFill>
                <a:latin typeface="游ゴシック"/>
                <a:ea typeface="游ゴシック"/>
              </a:rPr>
              <a:t>ボタンをクリックし、</a:t>
            </a:r>
            <a:r>
              <a:rPr kumimoji="1" lang="en-US" altLang="ja-JP" sz="1500">
                <a:solidFill>
                  <a:schemeClr val="tx1"/>
                </a:solidFill>
                <a:latin typeface="游ゴシック"/>
                <a:ea typeface="游ゴシック"/>
              </a:rPr>
              <a:t>[</a:t>
            </a:r>
            <a:r>
              <a:rPr kumimoji="1" lang="zh-TW" altLang="en-US" sz="1500">
                <a:solidFill>
                  <a:schemeClr val="tx1"/>
                </a:solidFill>
                <a:latin typeface="游ゴシック"/>
                <a:ea typeface="游ゴシック"/>
              </a:rPr>
              <a:t>項目設定</a:t>
            </a:r>
            <a:r>
              <a:rPr kumimoji="1" lang="en-US" altLang="zh-TW" sz="1500">
                <a:solidFill>
                  <a:schemeClr val="tx1"/>
                </a:solidFill>
                <a:latin typeface="游ゴシック"/>
                <a:ea typeface="游ゴシック"/>
              </a:rPr>
              <a:t>(</a:t>
            </a:r>
            <a:r>
              <a:rPr kumimoji="1" lang="zh-TW" altLang="en-US" sz="1500">
                <a:solidFill>
                  <a:schemeClr val="tx1"/>
                </a:solidFill>
                <a:latin typeface="游ゴシック"/>
                <a:ea typeface="游ゴシック"/>
              </a:rPr>
              <a:t>関数</a:t>
            </a:r>
            <a:r>
              <a:rPr kumimoji="1" lang="en-US" altLang="zh-TW" sz="1500">
                <a:solidFill>
                  <a:schemeClr val="tx1"/>
                </a:solidFill>
                <a:latin typeface="游ゴシック"/>
                <a:ea typeface="游ゴシック"/>
              </a:rPr>
              <a:t>) ]</a:t>
            </a:r>
            <a:endParaRPr lang="en-US" altLang="zh-TW" sz="1500">
              <a:solidFill>
                <a:schemeClr val="tx1"/>
              </a:solidFill>
              <a:latin typeface="游ゴシック"/>
              <a:ea typeface="游ゴシック"/>
            </a:endParaRPr>
          </a:p>
          <a:p>
            <a:r>
              <a:rPr lang="ja-JP" altLang="en-US" sz="1500">
                <a:solidFill>
                  <a:schemeClr val="tx1"/>
                </a:solidFill>
                <a:latin typeface="游ゴシック"/>
                <a:ea typeface="游ゴシック"/>
              </a:rPr>
              <a:t>　　　　　　　　　</a:t>
            </a:r>
            <a:r>
              <a:rPr kumimoji="1" lang="ja-JP" altLang="en-US" sz="1500">
                <a:solidFill>
                  <a:schemeClr val="tx1"/>
                </a:solidFill>
                <a:latin typeface="游ゴシック"/>
                <a:ea typeface="游ゴシック"/>
              </a:rPr>
              <a:t>画面の関数式に下記のような関数を入力</a:t>
            </a:r>
            <a:endParaRPr lang="en-US" altLang="ja-JP" sz="1500">
              <a:solidFill>
                <a:schemeClr val="tx1"/>
              </a:solidFill>
              <a:latin typeface="游ゴシック"/>
              <a:ea typeface="游ゴシック"/>
            </a:endParaRPr>
          </a:p>
          <a:p>
            <a:r>
              <a:rPr lang="ja-JP" altLang="en-US" sz="1500">
                <a:solidFill>
                  <a:schemeClr val="tx1"/>
                </a:solidFill>
                <a:latin typeface="游ゴシック"/>
                <a:ea typeface="游ゴシック"/>
              </a:rPr>
              <a:t>日付データ：</a:t>
            </a:r>
            <a:r>
              <a:rPr lang="en-US" altLang="ja-JP" sz="1500">
                <a:solidFill>
                  <a:schemeClr val="tx1"/>
                </a:solidFill>
                <a:latin typeface="游ゴシック"/>
                <a:ea typeface="游ゴシック"/>
              </a:rPr>
              <a:t>YEAR({</a:t>
            </a:r>
            <a:r>
              <a:rPr lang="ja-JP" altLang="en-US" sz="1500">
                <a:solidFill>
                  <a:schemeClr val="tx1"/>
                </a:solidFill>
                <a:latin typeface="游ゴシック"/>
                <a:ea typeface="游ゴシック"/>
              </a:rPr>
              <a:t>日付</a:t>
            </a:r>
            <a:r>
              <a:rPr lang="en-US" altLang="ja-JP" sz="1500">
                <a:solidFill>
                  <a:schemeClr val="tx1"/>
                </a:solidFill>
                <a:latin typeface="游ゴシック"/>
                <a:ea typeface="游ゴシック"/>
              </a:rPr>
              <a:t>})&amp;"/"&amp;RIGHT("0"&amp;MONTH({</a:t>
            </a:r>
            <a:r>
              <a:rPr lang="ja-JP" altLang="en-US" sz="1500">
                <a:solidFill>
                  <a:schemeClr val="tx1"/>
                </a:solidFill>
                <a:latin typeface="游ゴシック"/>
                <a:ea typeface="游ゴシック"/>
              </a:rPr>
              <a:t>日付</a:t>
            </a:r>
            <a:r>
              <a:rPr lang="en-US" altLang="ja-JP" sz="1500">
                <a:solidFill>
                  <a:schemeClr val="tx1"/>
                </a:solidFill>
                <a:latin typeface="游ゴシック"/>
                <a:ea typeface="游ゴシック"/>
              </a:rPr>
              <a:t>}),2)&amp;"/"&amp;RIGHT("0"&amp;DAY({</a:t>
            </a:r>
            <a:r>
              <a:rPr lang="ja-JP" altLang="en-US" sz="1500">
                <a:solidFill>
                  <a:schemeClr val="tx1"/>
                </a:solidFill>
                <a:latin typeface="游ゴシック"/>
                <a:ea typeface="游ゴシック"/>
              </a:rPr>
              <a:t>日付</a:t>
            </a:r>
            <a:r>
              <a:rPr lang="en-US" altLang="ja-JP" sz="1500">
                <a:solidFill>
                  <a:schemeClr val="tx1"/>
                </a:solidFill>
                <a:latin typeface="游ゴシック"/>
                <a:ea typeface="游ゴシック"/>
              </a:rPr>
              <a:t>}),2)</a:t>
            </a:r>
          </a:p>
          <a:p>
            <a:r>
              <a:rPr lang="ja-JP" altLang="en-US" sz="1500">
                <a:solidFill>
                  <a:schemeClr val="tx1"/>
                </a:solidFill>
                <a:latin typeface="游ゴシック"/>
                <a:ea typeface="游ゴシック"/>
              </a:rPr>
              <a:t>時刻データ：</a:t>
            </a:r>
            <a:r>
              <a:rPr lang="en-US" altLang="ja-JP" sz="1500">
                <a:solidFill>
                  <a:schemeClr val="tx1"/>
                </a:solidFill>
                <a:latin typeface="游ゴシック"/>
                <a:ea typeface="游ゴシック"/>
              </a:rPr>
              <a:t>IF(ISBLANK({</a:t>
            </a:r>
            <a:r>
              <a:rPr lang="ja-JP" altLang="en-US" sz="1500">
                <a:solidFill>
                  <a:schemeClr val="tx1"/>
                </a:solidFill>
                <a:latin typeface="游ゴシック"/>
                <a:ea typeface="游ゴシック"/>
              </a:rPr>
              <a:t>検査日時</a:t>
            </a:r>
            <a:r>
              <a:rPr lang="en-US" altLang="ja-JP" sz="1500">
                <a:solidFill>
                  <a:schemeClr val="tx1"/>
                </a:solidFill>
                <a:latin typeface="游ゴシック"/>
                <a:ea typeface="游ゴシック"/>
              </a:rPr>
              <a:t>}),"",RIGHT("0"&amp;HOUR({</a:t>
            </a:r>
            <a:r>
              <a:rPr lang="ja-JP" altLang="en-US" sz="1500">
                <a:solidFill>
                  <a:schemeClr val="tx1"/>
                </a:solidFill>
                <a:latin typeface="游ゴシック"/>
                <a:ea typeface="游ゴシック"/>
              </a:rPr>
              <a:t>検査日時</a:t>
            </a:r>
            <a:r>
              <a:rPr lang="en-US" altLang="ja-JP" sz="1500">
                <a:solidFill>
                  <a:schemeClr val="tx1"/>
                </a:solidFill>
                <a:latin typeface="游ゴシック"/>
                <a:ea typeface="游ゴシック"/>
              </a:rPr>
              <a:t>}),2)&amp;":"&amp;RIGHT("0"&amp;MINUTE({</a:t>
            </a:r>
            <a:r>
              <a:rPr lang="ja-JP" altLang="en-US" sz="1500">
                <a:solidFill>
                  <a:schemeClr val="tx1"/>
                </a:solidFill>
                <a:latin typeface="游ゴシック"/>
                <a:ea typeface="游ゴシック"/>
              </a:rPr>
              <a:t>検査日時</a:t>
            </a:r>
            <a:r>
              <a:rPr lang="en-US" altLang="ja-JP" sz="1500">
                <a:solidFill>
                  <a:schemeClr val="tx1"/>
                </a:solidFill>
                <a:latin typeface="游ゴシック"/>
                <a:ea typeface="游ゴシック"/>
              </a:rPr>
              <a:t>}),2)&amp;":00")</a:t>
            </a:r>
          </a:p>
          <a:p>
            <a:endParaRPr lang="en-US" altLang="ja-JP" sz="1500">
              <a:solidFill>
                <a:schemeClr val="tx1"/>
              </a:solidFill>
              <a:latin typeface="游ゴシック" panose="020B0400000000000000" pitchFamily="50" charset="-128"/>
              <a:ea typeface="游ゴシック" panose="020B0400000000000000" pitchFamily="50" charset="-128"/>
            </a:endParaRPr>
          </a:p>
          <a:p>
            <a:r>
              <a:rPr lang="en-US" altLang="ja-JP" sz="1500" b="1">
                <a:solidFill>
                  <a:schemeClr val="tx1"/>
                </a:solidFill>
                <a:latin typeface="游ゴシック"/>
                <a:ea typeface="游ゴシック"/>
              </a:rPr>
              <a:t>※{}</a:t>
            </a:r>
            <a:r>
              <a:rPr lang="ja-JP" altLang="en-US" sz="1500" b="1">
                <a:solidFill>
                  <a:schemeClr val="tx1"/>
                </a:solidFill>
                <a:latin typeface="游ゴシック"/>
                <a:ea typeface="游ゴシック"/>
              </a:rPr>
              <a:t>内には、実際に変換したい項目の項目名を入力してください。</a:t>
            </a:r>
          </a:p>
        </p:txBody>
      </p:sp>
      <p:pic>
        <p:nvPicPr>
          <p:cNvPr id="6" name="図 5">
            <a:extLst>
              <a:ext uri="{FF2B5EF4-FFF2-40B4-BE49-F238E27FC236}">
                <a16:creationId xmlns:a16="http://schemas.microsoft.com/office/drawing/2014/main" id="{B464A49B-A47D-283C-A414-F14DFE871B5F}"/>
              </a:ext>
            </a:extLst>
          </p:cNvPr>
          <p:cNvPicPr>
            <a:picLocks noChangeAspect="1"/>
          </p:cNvPicPr>
          <p:nvPr/>
        </p:nvPicPr>
        <p:blipFill>
          <a:blip r:embed="rId2"/>
          <a:stretch>
            <a:fillRect/>
          </a:stretch>
        </p:blipFill>
        <p:spPr>
          <a:xfrm>
            <a:off x="6703256" y="4349894"/>
            <a:ext cx="4403768" cy="1948902"/>
          </a:xfrm>
          <a:prstGeom prst="rect">
            <a:avLst/>
          </a:prstGeom>
        </p:spPr>
      </p:pic>
      <p:pic>
        <p:nvPicPr>
          <p:cNvPr id="8" name="図 7">
            <a:extLst>
              <a:ext uri="{FF2B5EF4-FFF2-40B4-BE49-F238E27FC236}">
                <a16:creationId xmlns:a16="http://schemas.microsoft.com/office/drawing/2014/main" id="{F0C4EF21-3A84-8FCC-AAD6-C577672CE17A}"/>
              </a:ext>
            </a:extLst>
          </p:cNvPr>
          <p:cNvPicPr>
            <a:picLocks noChangeAspect="1"/>
          </p:cNvPicPr>
          <p:nvPr/>
        </p:nvPicPr>
        <p:blipFill>
          <a:blip r:embed="rId3"/>
          <a:stretch>
            <a:fillRect/>
          </a:stretch>
        </p:blipFill>
        <p:spPr>
          <a:xfrm>
            <a:off x="6703256" y="2272294"/>
            <a:ext cx="4403768" cy="1943667"/>
          </a:xfrm>
          <a:prstGeom prst="rect">
            <a:avLst/>
          </a:prstGeom>
        </p:spPr>
      </p:pic>
    </p:spTree>
    <p:extLst>
      <p:ext uri="{BB962C8B-B14F-4D97-AF65-F5344CB8AC3E}">
        <p14:creationId xmlns:p14="http://schemas.microsoft.com/office/powerpoint/2010/main" val="33268872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25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710637" y="873870"/>
            <a:ext cx="10770723" cy="11346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en-US" altLang="ja-JP" sz="1800" dirty="0">
                <a:solidFill>
                  <a:schemeClr val="tx1"/>
                </a:solidFill>
                <a:latin typeface="游ゴシック"/>
                <a:ea typeface="游ゴシック"/>
              </a:rPr>
              <a:t>MotionBoard Cloud</a:t>
            </a:r>
            <a:r>
              <a:rPr kumimoji="1" lang="ja-JP" altLang="en-US" sz="1800" dirty="0">
                <a:solidFill>
                  <a:schemeClr val="tx1"/>
                </a:solidFill>
                <a:latin typeface="游ゴシック"/>
                <a:ea typeface="游ゴシック"/>
              </a:rPr>
              <a:t>側に</a:t>
            </a:r>
            <a:r>
              <a:rPr kumimoji="1" lang="en-US" altLang="ja-JP" sz="1800" dirty="0">
                <a:solidFill>
                  <a:schemeClr val="tx1"/>
                </a:solidFill>
                <a:latin typeface="游ゴシック"/>
                <a:ea typeface="游ゴシック"/>
              </a:rPr>
              <a:t>DataStorage</a:t>
            </a:r>
            <a:r>
              <a:rPr kumimoji="1" lang="ja-JP" altLang="en-US" sz="1800" dirty="0">
                <a:solidFill>
                  <a:schemeClr val="tx1"/>
                </a:solidFill>
                <a:latin typeface="游ゴシック"/>
                <a:ea typeface="游ゴシック"/>
              </a:rPr>
              <a:t>を作成するための初期</a:t>
            </a:r>
            <a:r>
              <a:rPr kumimoji="1" lang="en-US" altLang="ja-JP" sz="1800" dirty="0">
                <a:solidFill>
                  <a:schemeClr val="tx1"/>
                </a:solidFill>
                <a:latin typeface="游ゴシック"/>
                <a:ea typeface="游ゴシック"/>
              </a:rPr>
              <a:t>CSV</a:t>
            </a:r>
            <a:r>
              <a:rPr kumimoji="1" lang="ja-JP" altLang="en-US" sz="1800" dirty="0">
                <a:solidFill>
                  <a:schemeClr val="tx1"/>
                </a:solidFill>
                <a:latin typeface="游ゴシック"/>
                <a:ea typeface="游ゴシック"/>
              </a:rPr>
              <a:t>レイアウトをダウンロードします。</a:t>
            </a:r>
          </a:p>
          <a:p>
            <a:r>
              <a:rPr kumimoji="1" lang="ja-JP" altLang="en-US" sz="1800" dirty="0">
                <a:solidFill>
                  <a:schemeClr val="tx1"/>
                </a:solidFill>
                <a:latin typeface="游ゴシック" panose="020B0400000000000000" pitchFamily="50" charset="-128"/>
                <a:ea typeface="游ゴシック" panose="020B0400000000000000" pitchFamily="50" charset="-128"/>
              </a:rPr>
              <a:t>登録完了後、転送設定の詳細画面に戻ったら、鉛筆マークをクリックして、再度転送情報の設定</a:t>
            </a:r>
            <a:r>
              <a:rPr lang="ja-JP" altLang="en-US" dirty="0">
                <a:solidFill>
                  <a:schemeClr val="tx1"/>
                </a:solidFill>
                <a:latin typeface="游ゴシック" panose="020B0400000000000000" pitchFamily="50" charset="-128"/>
                <a:ea typeface="游ゴシック" panose="020B0400000000000000" pitchFamily="50" charset="-128"/>
              </a:rPr>
              <a:t>画面</a:t>
            </a:r>
            <a:r>
              <a:rPr kumimoji="1" lang="ja-JP" altLang="en-US" sz="1800" dirty="0">
                <a:solidFill>
                  <a:schemeClr val="tx1"/>
                </a:solidFill>
                <a:latin typeface="游ゴシック" panose="020B0400000000000000" pitchFamily="50" charset="-128"/>
                <a:ea typeface="游ゴシック" panose="020B0400000000000000" pitchFamily="50" charset="-128"/>
              </a:rPr>
              <a:t>に戻り</a:t>
            </a:r>
            <a:r>
              <a:rPr lang="ja-JP" altLang="en-US" dirty="0">
                <a:solidFill>
                  <a:schemeClr val="tx1"/>
                </a:solidFill>
                <a:latin typeface="游ゴシック" panose="020B0400000000000000" pitchFamily="50" charset="-128"/>
                <a:ea typeface="游ゴシック" panose="020B0400000000000000" pitchFamily="50" charset="-128"/>
              </a:rPr>
              <a:t>、</a:t>
            </a:r>
            <a:r>
              <a:rPr lang="en-US" altLang="ja-JP"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項目</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出力</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ボタンより、</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ファイルを任意の場所に保存してください。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rgbClr val="FF0000"/>
                </a:solidFill>
                <a:latin typeface="游ゴシック"/>
                <a:ea typeface="游ゴシック"/>
              </a:rPr>
              <a:t>登録忘れ防止のため、</a:t>
            </a:r>
            <a:r>
              <a:rPr kumimoji="1" lang="ja-JP" altLang="en-US" sz="1800" u="sng" dirty="0">
                <a:solidFill>
                  <a:srgbClr val="FF0000"/>
                </a:solidFill>
                <a:latin typeface="游ゴシック"/>
                <a:ea typeface="游ゴシック"/>
              </a:rPr>
              <a:t>一度設定を登録後</a:t>
            </a:r>
            <a:r>
              <a:rPr kumimoji="1" lang="ja-JP" altLang="en-US" sz="1800" dirty="0">
                <a:solidFill>
                  <a:srgbClr val="FF0000"/>
                </a:solidFill>
                <a:latin typeface="游ゴシック"/>
                <a:ea typeface="游ゴシック"/>
              </a:rPr>
              <a:t>に項目</a:t>
            </a:r>
            <a:r>
              <a:rPr kumimoji="1" lang="en-US" altLang="ja-JP" sz="1800" dirty="0">
                <a:solidFill>
                  <a:srgbClr val="FF0000"/>
                </a:solidFill>
                <a:latin typeface="游ゴシック"/>
                <a:ea typeface="游ゴシック"/>
              </a:rPr>
              <a:t>CSV</a:t>
            </a:r>
            <a:r>
              <a:rPr kumimoji="1" lang="ja-JP" altLang="en-US" sz="1800" dirty="0">
                <a:solidFill>
                  <a:srgbClr val="FF0000"/>
                </a:solidFill>
                <a:latin typeface="游ゴシック"/>
                <a:ea typeface="游ゴシック"/>
              </a:rPr>
              <a:t>出力を行うことを推奨します。</a:t>
            </a:r>
            <a:endParaRPr kumimoji="1" lang="en-US" altLang="ja-JP" sz="1800" dirty="0">
              <a:solidFill>
                <a:srgbClr val="FF0000"/>
              </a:solidFill>
              <a:latin typeface="游ゴシック"/>
              <a:ea typeface="游ゴシック"/>
            </a:endParaRPr>
          </a:p>
          <a:p>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41607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solidFill>
                  <a:srgbClr val="111111"/>
                </a:solidFill>
                <a:latin typeface="游ゴシック" panose="020B0400000000000000" pitchFamily="50" charset="-128"/>
                <a:ea typeface="游ゴシック" panose="020B0400000000000000" pitchFamily="50" charset="-128"/>
              </a:rPr>
              <a:t>XC-Connect</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-4-</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転送設定</a:t>
            </a:r>
          </a:p>
        </p:txBody>
      </p:sp>
      <p:pic>
        <p:nvPicPr>
          <p:cNvPr id="4" name="図 3">
            <a:extLst>
              <a:ext uri="{FF2B5EF4-FFF2-40B4-BE49-F238E27FC236}">
                <a16:creationId xmlns:a16="http://schemas.microsoft.com/office/drawing/2014/main" id="{2ADB5239-2661-B117-6247-5A64B66FCC50}"/>
              </a:ext>
            </a:extLst>
          </p:cNvPr>
          <p:cNvPicPr>
            <a:picLocks noChangeAspect="1"/>
          </p:cNvPicPr>
          <p:nvPr/>
        </p:nvPicPr>
        <p:blipFill>
          <a:blip r:embed="rId2"/>
          <a:stretch>
            <a:fillRect/>
          </a:stretch>
        </p:blipFill>
        <p:spPr>
          <a:xfrm>
            <a:off x="1276210" y="2094488"/>
            <a:ext cx="9639580" cy="2669024"/>
          </a:xfrm>
          <a:prstGeom prst="rect">
            <a:avLst/>
          </a:prstGeom>
        </p:spPr>
      </p:pic>
      <p:pic>
        <p:nvPicPr>
          <p:cNvPr id="6" name="図 5">
            <a:extLst>
              <a:ext uri="{FF2B5EF4-FFF2-40B4-BE49-F238E27FC236}">
                <a16:creationId xmlns:a16="http://schemas.microsoft.com/office/drawing/2014/main" id="{9D96E224-DF3E-BA43-B413-15EBE0F90027}"/>
              </a:ext>
            </a:extLst>
          </p:cNvPr>
          <p:cNvPicPr>
            <a:picLocks noChangeAspect="1"/>
          </p:cNvPicPr>
          <p:nvPr/>
        </p:nvPicPr>
        <p:blipFill>
          <a:blip r:embed="rId3"/>
          <a:stretch>
            <a:fillRect/>
          </a:stretch>
        </p:blipFill>
        <p:spPr>
          <a:xfrm>
            <a:off x="2824160" y="5625461"/>
            <a:ext cx="6543675" cy="628650"/>
          </a:xfrm>
          <a:prstGeom prst="rect">
            <a:avLst/>
          </a:prstGeom>
        </p:spPr>
      </p:pic>
      <p:sp>
        <p:nvSpPr>
          <p:cNvPr id="7" name="正方形/長方形 6">
            <a:extLst>
              <a:ext uri="{FF2B5EF4-FFF2-40B4-BE49-F238E27FC236}">
                <a16:creationId xmlns:a16="http://schemas.microsoft.com/office/drawing/2014/main" id="{3FF7A513-745B-12C8-607F-03F0233B28DB}"/>
              </a:ext>
            </a:extLst>
          </p:cNvPr>
          <p:cNvSpPr/>
          <p:nvPr/>
        </p:nvSpPr>
        <p:spPr>
          <a:xfrm>
            <a:off x="10220006" y="3753686"/>
            <a:ext cx="236748" cy="21887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6DA15DD-9FB6-29C6-DF9E-A932C324F098}"/>
              </a:ext>
            </a:extLst>
          </p:cNvPr>
          <p:cNvSpPr/>
          <p:nvPr/>
        </p:nvSpPr>
        <p:spPr>
          <a:xfrm>
            <a:off x="1425104" y="4843525"/>
            <a:ext cx="9341785" cy="7819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en-US" altLang="ja-JP" sz="1400" b="1" dirty="0">
                <a:solidFill>
                  <a:srgbClr val="FF0000"/>
                </a:solidFill>
                <a:highlight>
                  <a:srgbClr val="FFFF00"/>
                </a:highlight>
                <a:latin typeface="游ゴシック"/>
                <a:ea typeface="游ゴシック"/>
              </a:rPr>
              <a:t>※</a:t>
            </a:r>
            <a:r>
              <a:rPr kumimoji="1" lang="ja-JP" altLang="en-US" sz="1400" b="1" dirty="0">
                <a:solidFill>
                  <a:srgbClr val="FF0000"/>
                </a:solidFill>
                <a:highlight>
                  <a:srgbClr val="FFFF00"/>
                </a:highlight>
                <a:latin typeface="游ゴシック"/>
                <a:ea typeface="游ゴシック"/>
              </a:rPr>
              <a:t>この後、</a:t>
            </a:r>
            <a:r>
              <a:rPr lang="en-US" altLang="ja-JP" sz="1400" b="1" dirty="0">
                <a:solidFill>
                  <a:srgbClr val="FF0000"/>
                </a:solidFill>
                <a:highlight>
                  <a:srgbClr val="FFFF00"/>
                </a:highlight>
                <a:latin typeface="游ゴシック"/>
                <a:ea typeface="游ゴシック"/>
              </a:rPr>
              <a:t>MotionBoard Cloud</a:t>
            </a:r>
            <a:r>
              <a:rPr kumimoji="1" lang="ja-JP" altLang="en-US" sz="1400" b="1" dirty="0">
                <a:solidFill>
                  <a:srgbClr val="FF0000"/>
                </a:solidFill>
                <a:highlight>
                  <a:srgbClr val="FFFF00"/>
                </a:highlight>
                <a:latin typeface="游ゴシック"/>
                <a:ea typeface="游ゴシック"/>
              </a:rPr>
              <a:t>側の設定では、</a:t>
            </a:r>
            <a:r>
              <a:rPr kumimoji="1" lang="ja-JP" altLang="en-US" sz="1400" b="1" u="sng" dirty="0">
                <a:solidFill>
                  <a:srgbClr val="FF0000"/>
                </a:solidFill>
                <a:highlight>
                  <a:srgbClr val="FFFF00"/>
                </a:highlight>
                <a:latin typeface="游ゴシック"/>
                <a:ea typeface="游ゴシック"/>
              </a:rPr>
              <a:t>事前にダウンロードしていただいたサンプル</a:t>
            </a:r>
            <a:r>
              <a:rPr lang="en-US" altLang="ja-JP" sz="1400" b="1" u="sng" dirty="0">
                <a:solidFill>
                  <a:srgbClr val="FF0000"/>
                </a:solidFill>
                <a:highlight>
                  <a:srgbClr val="FFFF00"/>
                </a:highlight>
                <a:latin typeface="游ゴシック"/>
                <a:ea typeface="游ゴシック"/>
              </a:rPr>
              <a:t>CSV</a:t>
            </a:r>
            <a:r>
              <a:rPr kumimoji="1" lang="ja-JP" altLang="en-US" sz="1400" b="1" u="sng" dirty="0">
                <a:solidFill>
                  <a:srgbClr val="FF0000"/>
                </a:solidFill>
                <a:highlight>
                  <a:srgbClr val="FFFF00"/>
                </a:highlight>
                <a:latin typeface="游ゴシック"/>
                <a:ea typeface="游ゴシック"/>
              </a:rPr>
              <a:t>を使用</a:t>
            </a:r>
            <a:r>
              <a:rPr kumimoji="1" lang="ja-JP" altLang="en-US" sz="1400" b="1" dirty="0">
                <a:solidFill>
                  <a:srgbClr val="FF0000"/>
                </a:solidFill>
                <a:highlight>
                  <a:srgbClr val="FFFF00"/>
                </a:highlight>
                <a:latin typeface="游ゴシック"/>
                <a:ea typeface="游ゴシック"/>
              </a:rPr>
              <a:t>しますが、</a:t>
            </a:r>
            <a:endParaRPr lang="ja-JP" altLang="en-US" sz="1400" b="1" dirty="0">
              <a:solidFill>
                <a:srgbClr val="FF0000"/>
              </a:solidFill>
              <a:highlight>
                <a:srgbClr val="FFFF00"/>
              </a:highlight>
              <a:latin typeface="游ゴシック"/>
              <a:ea typeface="游ゴシック"/>
            </a:endParaRPr>
          </a:p>
          <a:p>
            <a:r>
              <a:rPr kumimoji="1" lang="ja-JP" altLang="en-US" sz="1400" b="1" dirty="0">
                <a:solidFill>
                  <a:srgbClr val="FF0000"/>
                </a:solidFill>
                <a:highlight>
                  <a:srgbClr val="FFFF00"/>
                </a:highlight>
                <a:latin typeface="游ゴシック"/>
                <a:ea typeface="游ゴシック"/>
              </a:rPr>
              <a:t>実際</a:t>
            </a:r>
            <a:r>
              <a:rPr lang="ja-JP" altLang="en-US" sz="1400" b="1" dirty="0">
                <a:solidFill>
                  <a:srgbClr val="FF0000"/>
                </a:solidFill>
                <a:highlight>
                  <a:srgbClr val="FFFF00"/>
                </a:highlight>
                <a:latin typeface="游ゴシック"/>
                <a:ea typeface="游ゴシック"/>
              </a:rPr>
              <a:t>に連携する場合</a:t>
            </a:r>
            <a:r>
              <a:rPr kumimoji="1" lang="ja-JP" altLang="en-US" sz="1400" b="1" dirty="0">
                <a:solidFill>
                  <a:srgbClr val="FF0000"/>
                </a:solidFill>
                <a:highlight>
                  <a:srgbClr val="FFFF00"/>
                </a:highlight>
                <a:latin typeface="游ゴシック"/>
                <a:ea typeface="游ゴシック"/>
              </a:rPr>
              <a:t>は、転送設定から出力された</a:t>
            </a:r>
            <a:r>
              <a:rPr lang="en-US" altLang="ja-JP" sz="1400" b="1" dirty="0">
                <a:solidFill>
                  <a:srgbClr val="FF0000"/>
                </a:solidFill>
                <a:highlight>
                  <a:srgbClr val="FFFF00"/>
                </a:highlight>
                <a:latin typeface="游ゴシック"/>
                <a:ea typeface="游ゴシック"/>
              </a:rPr>
              <a:t>CSV</a:t>
            </a:r>
            <a:r>
              <a:rPr kumimoji="1" lang="ja-JP" altLang="en-US" sz="1400" b="1" dirty="0">
                <a:solidFill>
                  <a:srgbClr val="FF0000"/>
                </a:solidFill>
                <a:highlight>
                  <a:srgbClr val="FFFF00"/>
                </a:highlight>
                <a:latin typeface="游ゴシック"/>
                <a:ea typeface="游ゴシック"/>
              </a:rPr>
              <a:t>ファイルを使い、</a:t>
            </a:r>
            <a:r>
              <a:rPr lang="en-US" altLang="ja-JP" sz="1400" b="1" dirty="0">
                <a:solidFill>
                  <a:srgbClr val="FF0000"/>
                </a:solidFill>
                <a:highlight>
                  <a:srgbClr val="FFFF00"/>
                </a:highlight>
                <a:latin typeface="游ゴシック"/>
                <a:ea typeface="游ゴシック"/>
              </a:rPr>
              <a:t>38</a:t>
            </a:r>
            <a:r>
              <a:rPr kumimoji="1" lang="ja-JP" altLang="en-US" sz="1400" b="1" dirty="0">
                <a:solidFill>
                  <a:srgbClr val="FF0000"/>
                </a:solidFill>
                <a:highlight>
                  <a:srgbClr val="FFFF00"/>
                </a:highlight>
                <a:latin typeface="游ゴシック"/>
                <a:ea typeface="游ゴシック"/>
              </a:rPr>
              <a:t>スライド以降の手順を参考に設定を</a:t>
            </a:r>
            <a:endParaRPr lang="en-US" altLang="ja-JP" sz="1400" b="1" dirty="0">
              <a:solidFill>
                <a:srgbClr val="FF0000"/>
              </a:solidFill>
              <a:highlight>
                <a:srgbClr val="FFFF00"/>
              </a:highlight>
              <a:latin typeface="游ゴシック"/>
              <a:ea typeface="游ゴシック"/>
            </a:endParaRPr>
          </a:p>
          <a:p>
            <a:r>
              <a:rPr kumimoji="1" lang="ja-JP" altLang="en-US" sz="1400" b="1" dirty="0">
                <a:solidFill>
                  <a:srgbClr val="FF0000"/>
                </a:solidFill>
                <a:highlight>
                  <a:srgbClr val="FFFF00"/>
                </a:highlight>
                <a:latin typeface="游ゴシック"/>
                <a:ea typeface="游ゴシック"/>
              </a:rPr>
              <a:t>行いますので、忘れずに出力してください。</a:t>
            </a:r>
            <a:endParaRPr kumimoji="1" lang="en-US" altLang="ja-JP" sz="1400" b="1" dirty="0">
              <a:solidFill>
                <a:srgbClr val="FF0000"/>
              </a:solidFill>
              <a:highlight>
                <a:srgbClr val="FFFF00"/>
              </a:highlight>
              <a:latin typeface="游ゴシック"/>
              <a:ea typeface="游ゴシック"/>
            </a:endParaRPr>
          </a:p>
        </p:txBody>
      </p:sp>
      <p:sp>
        <p:nvSpPr>
          <p:cNvPr id="10" name="正方形/長方形 9">
            <a:extLst>
              <a:ext uri="{FF2B5EF4-FFF2-40B4-BE49-F238E27FC236}">
                <a16:creationId xmlns:a16="http://schemas.microsoft.com/office/drawing/2014/main" id="{8E9AD5F1-FA82-23FF-E398-5A303813C777}"/>
              </a:ext>
            </a:extLst>
          </p:cNvPr>
          <p:cNvSpPr/>
          <p:nvPr/>
        </p:nvSpPr>
        <p:spPr>
          <a:xfrm>
            <a:off x="5022999" y="5718065"/>
            <a:ext cx="2118032" cy="44979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392134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a:bodyPr>
          <a:lstStyle/>
          <a:p>
            <a:r>
              <a:rPr lang="en-US" altLang="ja-JP" dirty="0"/>
              <a:t>MotionBoard</a:t>
            </a:r>
            <a:r>
              <a:rPr lang="ja-JP" altLang="en-US" dirty="0"/>
              <a:t> </a:t>
            </a:r>
            <a:r>
              <a:rPr lang="en-US" altLang="ja-JP" dirty="0"/>
              <a:t>Cloud</a:t>
            </a:r>
            <a:r>
              <a:rPr lang="ja-JP" altLang="en-US" dirty="0"/>
              <a:t>の設定</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02</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2709638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D7AE4B5C-A9DF-67A9-B98E-46971109850E}"/>
              </a:ext>
            </a:extLst>
          </p:cNvPr>
          <p:cNvPicPr>
            <a:picLocks noChangeAspect="1"/>
          </p:cNvPicPr>
          <p:nvPr/>
        </p:nvPicPr>
        <p:blipFill rotWithShape="1">
          <a:blip r:embed="rId2"/>
          <a:srcRect b="36284"/>
          <a:stretch/>
        </p:blipFill>
        <p:spPr>
          <a:xfrm>
            <a:off x="2025019" y="2499361"/>
            <a:ext cx="8239692" cy="3869108"/>
          </a:xfrm>
          <a:prstGeom prst="rect">
            <a:avLst/>
          </a:prstGeom>
        </p:spPr>
      </p:pic>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27</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5C8F6B9E-D42A-A08A-6A5A-53157AA5BB39}"/>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にログインし、スタートナビの「ボード」フォルダを右クリックし、</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dirty="0">
                <a:solidFill>
                  <a:schemeClr val="tx1"/>
                </a:solidFill>
                <a:latin typeface="游ゴシック" panose="020B0400000000000000" pitchFamily="50" charset="-128"/>
                <a:ea typeface="游ゴシック" panose="020B0400000000000000" pitchFamily="50" charset="-128"/>
              </a:rPr>
              <a:t>メニューから「インポート」を選択します。</a:t>
            </a:r>
          </a:p>
        </p:txBody>
      </p:sp>
      <p:sp>
        <p:nvSpPr>
          <p:cNvPr id="7" name="正方形/長方形 6">
            <a:extLst>
              <a:ext uri="{FF2B5EF4-FFF2-40B4-BE49-F238E27FC236}">
                <a16:creationId xmlns:a16="http://schemas.microsoft.com/office/drawing/2014/main" id="{D2EA019E-EE91-A042-AF03-599389574D7E}"/>
              </a:ext>
            </a:extLst>
          </p:cNvPr>
          <p:cNvSpPr/>
          <p:nvPr/>
        </p:nvSpPr>
        <p:spPr>
          <a:xfrm>
            <a:off x="2176985" y="4229469"/>
            <a:ext cx="1362326" cy="2525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252CD9D9-020E-45BD-3F36-394A8B063399}"/>
              </a:ext>
            </a:extLst>
          </p:cNvPr>
          <p:cNvSpPr/>
          <p:nvPr/>
        </p:nvSpPr>
        <p:spPr>
          <a:xfrm>
            <a:off x="2604745" y="5620129"/>
            <a:ext cx="833218" cy="2525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350506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28</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6" name="正方形/長方形 5">
            <a:extLst>
              <a:ext uri="{FF2B5EF4-FFF2-40B4-BE49-F238E27FC236}">
                <a16:creationId xmlns:a16="http://schemas.microsoft.com/office/drawing/2014/main" id="{E4CDCD44-B7B2-02B3-D4DF-ED6C3F07CDE9}"/>
              </a:ext>
            </a:extLst>
          </p:cNvPr>
          <p:cNvSpPr/>
          <p:nvPr/>
        </p:nvSpPr>
        <p:spPr>
          <a:xfrm>
            <a:off x="272415" y="876717"/>
            <a:ext cx="11670444" cy="1890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dirty="0">
                <a:solidFill>
                  <a:schemeClr val="tx1"/>
                </a:solidFill>
                <a:latin typeface="游ゴシック"/>
                <a:ea typeface="游ゴシック"/>
              </a:rPr>
              <a:t>「</a:t>
            </a:r>
            <a:r>
              <a:rPr kumimoji="1" lang="en-US" altLang="ja-JP" sz="1800" dirty="0">
                <a:solidFill>
                  <a:schemeClr val="tx1"/>
                </a:solidFill>
                <a:latin typeface="游ゴシック"/>
                <a:ea typeface="游ゴシック"/>
              </a:rPr>
              <a:t> </a:t>
            </a:r>
            <a:r>
              <a:rPr lang="en-US" dirty="0">
                <a:solidFill>
                  <a:schemeClr val="tx1"/>
                </a:solidFill>
                <a:latin typeface="游ゴシック"/>
                <a:ea typeface="+mn-lt"/>
                <a:cs typeface="+mn-lt"/>
              </a:rPr>
              <a:t>XC-GateV3×MotionBoardCloud相関関係分析サンプル\</a:t>
            </a:r>
            <a:r>
              <a:rPr lang="en-US" dirty="0" err="1">
                <a:solidFill>
                  <a:schemeClr val="tx1"/>
                </a:solidFill>
                <a:latin typeface="游ゴシック"/>
                <a:ea typeface="+mn-lt"/>
                <a:cs typeface="+mn-lt"/>
              </a:rPr>
              <a:t>MotionBoard定義</a:t>
            </a:r>
            <a:r>
              <a:rPr kumimoji="1" lang="ja-JP" altLang="en-US" sz="1800" dirty="0">
                <a:solidFill>
                  <a:schemeClr val="tx1"/>
                </a:solidFill>
                <a:latin typeface="游ゴシック"/>
                <a:ea typeface="游ゴシック"/>
              </a:rPr>
              <a:t>」フォルダ内の</a:t>
            </a:r>
            <a:endParaRPr kumimoji="1" lang="en-US" altLang="ja-JP" sz="1800" dirty="0">
              <a:solidFill>
                <a:schemeClr val="tx1"/>
              </a:solidFill>
              <a:latin typeface="游ゴシック"/>
              <a:ea typeface="游ゴシック"/>
            </a:endParaRPr>
          </a:p>
          <a:p>
            <a:r>
              <a:rPr kumimoji="1" lang="en-US" altLang="ja-JP" sz="1800" dirty="0">
                <a:solidFill>
                  <a:schemeClr val="tx1"/>
                </a:solidFill>
                <a:latin typeface="游ゴシック"/>
                <a:ea typeface="游ゴシック"/>
              </a:rPr>
              <a:t>【</a:t>
            </a:r>
            <a:r>
              <a:rPr lang="en-US" dirty="0">
                <a:solidFill>
                  <a:schemeClr val="tx1"/>
                </a:solidFill>
                <a:latin typeface="游ゴシック"/>
                <a:ea typeface="+mn-lt"/>
                <a:cs typeface="+mn-lt"/>
              </a:rPr>
              <a:t>XC-</a:t>
            </a:r>
            <a:r>
              <a:rPr lang="en-US" dirty="0" err="1">
                <a:solidFill>
                  <a:schemeClr val="tx1"/>
                </a:solidFill>
                <a:latin typeface="游ゴシック"/>
                <a:ea typeface="+mn-lt"/>
                <a:cs typeface="+mn-lt"/>
              </a:rPr>
              <a:t>Gate連携デモ</a:t>
            </a:r>
            <a:r>
              <a:rPr kumimoji="1" lang="en-US" sz="1800" dirty="0" err="1">
                <a:solidFill>
                  <a:schemeClr val="tx1"/>
                </a:solidFill>
                <a:latin typeface="游ゴシック"/>
                <a:ea typeface="+mn-lt"/>
                <a:cs typeface="+mn-lt"/>
              </a:rPr>
              <a:t>.mbzip</a:t>
            </a:r>
            <a:r>
              <a:rPr kumimoji="1" lang="en-US" altLang="ja-JP" sz="1800" dirty="0">
                <a:solidFill>
                  <a:schemeClr val="tx1"/>
                </a:solidFill>
                <a:latin typeface="游ゴシック"/>
                <a:ea typeface="游ゴシック"/>
              </a:rPr>
              <a:t>】</a:t>
            </a:r>
            <a:r>
              <a:rPr kumimoji="1" lang="ja-JP" altLang="en-US" sz="1800" dirty="0">
                <a:solidFill>
                  <a:schemeClr val="tx1"/>
                </a:solidFill>
                <a:latin typeface="游ゴシック"/>
                <a:ea typeface="游ゴシック"/>
              </a:rPr>
              <a:t>ファイルを選択します。</a:t>
            </a:r>
            <a:endParaRPr kumimoji="1" lang="en-US" altLang="ja-JP" sz="1800" dirty="0">
              <a:solidFill>
                <a:schemeClr val="tx1"/>
              </a:solidFill>
              <a:latin typeface="游ゴシック"/>
              <a:ea typeface="游ゴシック"/>
            </a:endParaRPr>
          </a:p>
        </p:txBody>
      </p:sp>
      <p:pic>
        <p:nvPicPr>
          <p:cNvPr id="9" name="図 8" descr="グラフィカル ユーザー インターフェイス, テキスト, アプリケーション, メール&#10;&#10;説明は自動で生成されたものです">
            <a:extLst>
              <a:ext uri="{FF2B5EF4-FFF2-40B4-BE49-F238E27FC236}">
                <a16:creationId xmlns:a16="http://schemas.microsoft.com/office/drawing/2014/main" id="{B40D8EA0-A70D-802B-3DE1-7F0BB1B16B08}"/>
              </a:ext>
            </a:extLst>
          </p:cNvPr>
          <p:cNvPicPr>
            <a:picLocks noChangeAspect="1"/>
          </p:cNvPicPr>
          <p:nvPr/>
        </p:nvPicPr>
        <p:blipFill>
          <a:blip r:embed="rId2"/>
          <a:stretch>
            <a:fillRect/>
          </a:stretch>
        </p:blipFill>
        <p:spPr>
          <a:xfrm>
            <a:off x="3042851" y="2088549"/>
            <a:ext cx="5766487" cy="3442901"/>
          </a:xfrm>
          <a:prstGeom prst="rect">
            <a:avLst/>
          </a:prstGeom>
        </p:spPr>
      </p:pic>
    </p:spTree>
    <p:extLst>
      <p:ext uri="{BB962C8B-B14F-4D97-AF65-F5344CB8AC3E}">
        <p14:creationId xmlns:p14="http://schemas.microsoft.com/office/powerpoint/2010/main" val="23924911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29</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6" name="正方形/長方形 5">
            <a:extLst>
              <a:ext uri="{FF2B5EF4-FFF2-40B4-BE49-F238E27FC236}">
                <a16:creationId xmlns:a16="http://schemas.microsoft.com/office/drawing/2014/main" id="{310B8E8C-FD19-7481-13FD-EA5FF16D98ED}"/>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XC-Gate</a:t>
            </a:r>
            <a:r>
              <a:rPr kumimoji="1" lang="ja-JP" altLang="en-US" sz="1800">
                <a:solidFill>
                  <a:schemeClr val="tx1"/>
                </a:solidFill>
                <a:latin typeface="游ゴシック" panose="020B0400000000000000" pitchFamily="50" charset="-128"/>
                <a:ea typeface="游ゴシック" panose="020B0400000000000000" pitchFamily="50" charset="-128"/>
              </a:rPr>
              <a:t>連携デモ」フォルダがインポートされ、フォルダ内に「検査記録」ボードが存在します。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「検査記録」ボードを開きます。</a:t>
            </a:r>
          </a:p>
          <a:p>
            <a:pPr algn="l"/>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pic>
        <p:nvPicPr>
          <p:cNvPr id="9" name="図 8">
            <a:extLst>
              <a:ext uri="{FF2B5EF4-FFF2-40B4-BE49-F238E27FC236}">
                <a16:creationId xmlns:a16="http://schemas.microsoft.com/office/drawing/2014/main" id="{44B60BE2-8297-80A8-F309-015F46E4874D}"/>
              </a:ext>
            </a:extLst>
          </p:cNvPr>
          <p:cNvPicPr>
            <a:picLocks noChangeAspect="1"/>
          </p:cNvPicPr>
          <p:nvPr/>
        </p:nvPicPr>
        <p:blipFill rotWithShape="1">
          <a:blip r:embed="rId2"/>
          <a:srcRect b="17815"/>
          <a:stretch/>
        </p:blipFill>
        <p:spPr>
          <a:xfrm>
            <a:off x="2748783" y="2406233"/>
            <a:ext cx="6184225" cy="3430116"/>
          </a:xfrm>
          <a:prstGeom prst="rect">
            <a:avLst/>
          </a:prstGeom>
        </p:spPr>
      </p:pic>
    </p:spTree>
    <p:extLst>
      <p:ext uri="{BB962C8B-B14F-4D97-AF65-F5344CB8AC3E}">
        <p14:creationId xmlns:p14="http://schemas.microsoft.com/office/powerpoint/2010/main" val="1906206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2EFEE9EC-6E81-AC3C-F10A-77268B56008F}"/>
              </a:ext>
            </a:extLst>
          </p:cNvPr>
          <p:cNvSpPr/>
          <p:nvPr/>
        </p:nvSpPr>
        <p:spPr>
          <a:xfrm>
            <a:off x="272415" y="1821239"/>
            <a:ext cx="6859905" cy="4552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R="76200" algn="l"/>
            <a:r>
              <a:rPr kumimoji="1" lang="ja-JP" altLang="en-US" sz="1800" dirty="0">
                <a:solidFill>
                  <a:schemeClr val="tx1"/>
                </a:solidFill>
                <a:latin typeface="游ゴシック" panose="020B0400000000000000" pitchFamily="50" charset="-128"/>
                <a:ea typeface="游ゴシック" panose="020B0400000000000000" pitchFamily="50" charset="-128"/>
              </a:rPr>
              <a:t>■</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マニュアル</a:t>
            </a:r>
            <a:endParaRPr lang="en-US" altLang="ja-JP" sz="1800" dirty="0">
              <a:solidFill>
                <a:schemeClr val="tx1"/>
              </a:solidFill>
              <a:latin typeface="游ゴシック" panose="020B0400000000000000" pitchFamily="50" charset="-128"/>
              <a:ea typeface="游ゴシック" panose="020B0400000000000000" pitchFamily="50" charset="-128"/>
            </a:endParaRPr>
          </a:p>
          <a:p>
            <a:pPr marR="7620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2"/>
              </a:rPr>
              <a:t>https://cs.wingarc.com/manual/mb/cloud/index.html?lang=ja</a:t>
            </a:r>
            <a:endParaRPr lang="en-US" altLang="ja-JP" sz="1800" dirty="0">
              <a:solidFill>
                <a:schemeClr val="tx1"/>
              </a:solidFill>
              <a:latin typeface="游ゴシック" panose="020B0400000000000000" pitchFamily="50" charset="-128"/>
              <a:ea typeface="游ゴシック" panose="020B0400000000000000" pitchFamily="50" charset="-128"/>
            </a:endParaRPr>
          </a:p>
          <a:p>
            <a:pPr marR="76200" algn="l"/>
            <a:endParaRPr lang="en-US" altLang="ja-JP" sz="1800" dirty="0">
              <a:solidFill>
                <a:schemeClr val="tx1"/>
              </a:solidFill>
              <a:latin typeface="游ゴシック" panose="020B0400000000000000" pitchFamily="50" charset="-128"/>
              <a:ea typeface="游ゴシック" panose="020B0400000000000000" pitchFamily="50" charset="-128"/>
            </a:endParaRPr>
          </a:p>
          <a:p>
            <a:pPr marR="76200" algn="l"/>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XC-Gate.V3</a:t>
            </a:r>
            <a:r>
              <a:rPr kumimoji="1" lang="ja-JP" altLang="en-US" sz="1800" dirty="0">
                <a:solidFill>
                  <a:schemeClr val="tx1"/>
                </a:solidFill>
                <a:latin typeface="游ゴシック" panose="020B0400000000000000" pitchFamily="50" charset="-128"/>
                <a:ea typeface="游ゴシック" panose="020B0400000000000000" pitchFamily="50" charset="-128"/>
              </a:rPr>
              <a:t> サポートサイト</a:t>
            </a:r>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en-US" altLang="ja-JP" sz="1400" dirty="0">
                <a:solidFill>
                  <a:schemeClr val="tx1"/>
                </a:solidFill>
                <a:latin typeface="游ゴシック" panose="020B0400000000000000" pitchFamily="50" charset="-128"/>
                <a:ea typeface="游ゴシック" panose="020B0400000000000000" pitchFamily="50" charset="-128"/>
              </a:rPr>
              <a:t>※</a:t>
            </a:r>
            <a:r>
              <a:rPr kumimoji="1" lang="ja-JP" altLang="en-US" sz="1400" dirty="0">
                <a:solidFill>
                  <a:schemeClr val="tx1"/>
                </a:solidFill>
                <a:latin typeface="游ゴシック" panose="020B0400000000000000" pitchFamily="50" charset="-128"/>
                <a:ea typeface="游ゴシック" panose="020B0400000000000000" pitchFamily="50" charset="-128"/>
              </a:rPr>
              <a:t>要ログイン）</a:t>
            </a:r>
            <a:endParaRPr lang="en-US" altLang="ja-JP" sz="1800" dirty="0">
              <a:solidFill>
                <a:schemeClr val="tx1"/>
              </a:solidFill>
              <a:latin typeface="游ゴシック" panose="020B0400000000000000" pitchFamily="50" charset="-128"/>
              <a:ea typeface="游ゴシック" panose="020B0400000000000000" pitchFamily="50" charset="-128"/>
            </a:endParaRPr>
          </a:p>
          <a:p>
            <a:pPr marR="7620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3"/>
              </a:rPr>
              <a:t>https://www.developer.technotree.com/</a:t>
            </a:r>
            <a:endParaRPr lang="en-US" altLang="ja-JP" sz="1400" dirty="0">
              <a:solidFill>
                <a:schemeClr val="tx1"/>
              </a:solidFill>
              <a:latin typeface="游ゴシック" panose="020B0400000000000000" pitchFamily="50" charset="-128"/>
              <a:ea typeface="游ゴシック" panose="020B0400000000000000" pitchFamily="50" charset="-128"/>
            </a:endParaRPr>
          </a:p>
          <a:p>
            <a:pPr marR="76200" algn="l"/>
            <a:endParaRPr lang="en-US" altLang="ja-JP" sz="1800" dirty="0">
              <a:solidFill>
                <a:schemeClr val="tx1"/>
              </a:solidFill>
              <a:latin typeface="游ゴシック" panose="020B0400000000000000" pitchFamily="50" charset="-128"/>
              <a:ea typeface="游ゴシック" panose="020B0400000000000000" pitchFamily="50" charset="-128"/>
            </a:endParaRPr>
          </a:p>
          <a:p>
            <a:pPr marR="7620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lang="en-US" altLang="ja-JP" sz="1600" dirty="0">
                <a:solidFill>
                  <a:schemeClr val="tx1"/>
                </a:solidFill>
                <a:latin typeface="游ゴシック" panose="020B0400000000000000" pitchFamily="50" charset="-128"/>
                <a:ea typeface="游ゴシック" panose="020B0400000000000000" pitchFamily="50" charset="-128"/>
              </a:rPr>
              <a:t>XC-Gate.V3</a:t>
            </a:r>
            <a:r>
              <a:rPr lang="ja-JP" altLang="en-US" sz="1600" dirty="0">
                <a:solidFill>
                  <a:schemeClr val="tx1"/>
                </a:solidFill>
                <a:latin typeface="游ゴシック" panose="020B0400000000000000" pitchFamily="50" charset="-128"/>
                <a:ea typeface="游ゴシック" panose="020B0400000000000000" pitchFamily="50" charset="-128"/>
              </a:rPr>
              <a:t>実績データの取得設定</a:t>
            </a:r>
            <a:r>
              <a:rPr lang="en-US" altLang="ja-JP" sz="1600" dirty="0">
                <a:solidFill>
                  <a:schemeClr val="tx1"/>
                </a:solidFill>
                <a:latin typeface="游ゴシック" panose="020B0400000000000000" pitchFamily="50" charset="-128"/>
                <a:ea typeface="游ゴシック" panose="020B0400000000000000" pitchFamily="50" charset="-128"/>
              </a:rPr>
              <a:t>(</a:t>
            </a:r>
            <a:r>
              <a:rPr lang="ja-JP" altLang="en-US" sz="1600" dirty="0">
                <a:solidFill>
                  <a:schemeClr val="tx1"/>
                </a:solidFill>
                <a:latin typeface="游ゴシック" panose="020B0400000000000000" pitchFamily="50" charset="-128"/>
                <a:ea typeface="游ゴシック" panose="020B0400000000000000" pitchFamily="50" charset="-128"/>
              </a:rPr>
              <a:t>機器設定</a:t>
            </a:r>
            <a:r>
              <a:rPr lang="en-US" altLang="ja-JP" sz="1600" dirty="0">
                <a:solidFill>
                  <a:schemeClr val="tx1"/>
                </a:solidFill>
                <a:latin typeface="游ゴシック" panose="020B0400000000000000" pitchFamily="50" charset="-128"/>
                <a:ea typeface="游ゴシック" panose="020B0400000000000000" pitchFamily="50" charset="-128"/>
              </a:rPr>
              <a:t>)</a:t>
            </a:r>
          </a:p>
          <a:p>
            <a:pPr marR="7620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4"/>
              </a:rPr>
              <a:t>https://www.developer.technotree.com/docs/xc-connect/%e6%a9%9f%e5%99%a8%e8%a8%ad%e5%ae%9a/xc-gatev3%e3%81%ae%e5%ae%9f%e7%b8%be%e3%83%87%e3%83%bc%e3%82%bf%e3%81%ae%e5%8f%96%e5%be%97/</a:t>
            </a:r>
            <a:endParaRPr lang="en-US" altLang="ja-JP" sz="1600" dirty="0">
              <a:solidFill>
                <a:schemeClr val="tx1"/>
              </a:solidFill>
              <a:latin typeface="游ゴシック" panose="020B0400000000000000" pitchFamily="50" charset="-128"/>
              <a:ea typeface="游ゴシック" panose="020B0400000000000000" pitchFamily="50" charset="-128"/>
            </a:endParaRPr>
          </a:p>
          <a:p>
            <a:pPr marR="76200" algn="l"/>
            <a:endParaRPr lang="en-US" altLang="ja-JP" sz="1600" dirty="0">
              <a:solidFill>
                <a:schemeClr val="tx1"/>
              </a:solidFill>
              <a:latin typeface="游ゴシック" panose="020B0400000000000000" pitchFamily="50" charset="-128"/>
              <a:ea typeface="游ゴシック" panose="020B0400000000000000" pitchFamily="50" charset="-128"/>
            </a:endParaRPr>
          </a:p>
          <a:p>
            <a:pPr marR="76200" algn="l"/>
            <a:r>
              <a:rPr kumimoji="1" lang="ja-JP" altLang="en-US" sz="1600" dirty="0">
                <a:solidFill>
                  <a:schemeClr val="tx1"/>
                </a:solidFill>
                <a:latin typeface="游ゴシック"/>
                <a:ea typeface="游ゴシック"/>
              </a:rPr>
              <a:t>・</a:t>
            </a:r>
            <a:r>
              <a:rPr kumimoji="1" lang="en-US" altLang="ja-JP" sz="1600" dirty="0">
                <a:solidFill>
                  <a:schemeClr val="tx1"/>
                </a:solidFill>
                <a:latin typeface="游ゴシック"/>
                <a:ea typeface="游ゴシック"/>
              </a:rPr>
              <a:t>MotionBoard Cloud </a:t>
            </a:r>
            <a:r>
              <a:rPr kumimoji="1" lang="ja-JP" altLang="en-US" sz="1600" dirty="0">
                <a:solidFill>
                  <a:schemeClr val="tx1"/>
                </a:solidFill>
                <a:latin typeface="游ゴシック"/>
                <a:ea typeface="游ゴシック"/>
              </a:rPr>
              <a:t>連携</a:t>
            </a:r>
            <a:r>
              <a:rPr kumimoji="1" lang="en-US" altLang="ja-JP" sz="1600" dirty="0">
                <a:solidFill>
                  <a:schemeClr val="tx1"/>
                </a:solidFill>
                <a:latin typeface="游ゴシック"/>
                <a:ea typeface="游ゴシック"/>
              </a:rPr>
              <a:t>(</a:t>
            </a:r>
            <a:r>
              <a:rPr kumimoji="1" lang="ja-JP" altLang="en-US" sz="1600" dirty="0">
                <a:solidFill>
                  <a:schemeClr val="tx1"/>
                </a:solidFill>
                <a:latin typeface="游ゴシック"/>
                <a:ea typeface="游ゴシック"/>
              </a:rPr>
              <a:t>転送設定</a:t>
            </a:r>
            <a:r>
              <a:rPr kumimoji="1" lang="en-US" altLang="ja-JP" sz="1600" dirty="0">
                <a:solidFill>
                  <a:schemeClr val="tx1"/>
                </a:solidFill>
                <a:latin typeface="游ゴシック"/>
                <a:ea typeface="游ゴシック"/>
              </a:rPr>
              <a:t>)</a:t>
            </a:r>
            <a:endParaRPr lang="en-US" altLang="ja-JP" sz="1600" dirty="0">
              <a:solidFill>
                <a:schemeClr val="tx1"/>
              </a:solidFill>
              <a:latin typeface="游ゴシック"/>
              <a:ea typeface="游ゴシック"/>
            </a:endParaRPr>
          </a:p>
          <a:p>
            <a:pPr marR="7620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5"/>
              </a:rPr>
              <a:t>https://www.developer.technotree.com/docs/xc-connect/%e8%bb%a2%e9%80%81%e8%a8%ad%e5%ae%9a/motionboard%e3%81%b8%e3%81%ae%e8%bb%a2%e9%80%81/</a:t>
            </a:r>
            <a:endParaRPr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92C68C32-69DF-3FD6-8F05-65AD4BF5970B}"/>
              </a:ext>
            </a:extLst>
          </p:cNvPr>
          <p:cNvSpPr>
            <a:spLocks noGrp="1"/>
          </p:cNvSpPr>
          <p:nvPr>
            <p:ph type="sldNum" sz="quarter" idx="2"/>
          </p:nvPr>
        </p:nvSpPr>
        <p:spPr/>
        <p:txBody>
          <a:bodyPr/>
          <a:lstStyle/>
          <a:p>
            <a:fld id="{86CB4B4D-7CA3-9044-876B-883B54F8677D}" type="slidenum">
              <a:rPr lang="en-US" altLang="ja-JP" smtClean="0"/>
              <a:pPr/>
              <a:t>3</a:t>
            </a:fld>
            <a:endParaRPr lang="ja-JP" altLang="en-US"/>
          </a:p>
        </p:txBody>
      </p:sp>
      <p:sp>
        <p:nvSpPr>
          <p:cNvPr id="3" name="フッター プレースホルダー 2">
            <a:extLst>
              <a:ext uri="{FF2B5EF4-FFF2-40B4-BE49-F238E27FC236}">
                <a16:creationId xmlns:a16="http://schemas.microsoft.com/office/drawing/2014/main" id="{5041DFAE-6A07-904B-5198-64BE5852815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0" name="正方形/長方形 9">
            <a:extLst>
              <a:ext uri="{FF2B5EF4-FFF2-40B4-BE49-F238E27FC236}">
                <a16:creationId xmlns:a16="http://schemas.microsoft.com/office/drawing/2014/main" id="{F07EA500-3859-891C-1384-FA859FB2A29D}"/>
              </a:ext>
            </a:extLst>
          </p:cNvPr>
          <p:cNvSpPr/>
          <p:nvPr/>
        </p:nvSpPr>
        <p:spPr>
          <a:xfrm>
            <a:off x="272415" y="876718"/>
            <a:ext cx="11670444" cy="7091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本資料は</a:t>
            </a:r>
            <a:r>
              <a:rPr kumimoji="1" lang="en-US" altLang="ja-JP" sz="1800" dirty="0">
                <a:solidFill>
                  <a:schemeClr val="tx1"/>
                </a:solidFill>
                <a:latin typeface="游ゴシック" panose="020B0400000000000000" pitchFamily="50" charset="-128"/>
                <a:ea typeface="游ゴシック" panose="020B0400000000000000" pitchFamily="50" charset="-128"/>
              </a:rPr>
              <a:t>XC-Gate.V3</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 動作確認・デモ環境構築の手順書になります。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r>
              <a:rPr kumimoji="1" lang="ja-JP" altLang="en-US" sz="1800" dirty="0">
                <a:solidFill>
                  <a:schemeClr val="tx1"/>
                </a:solidFill>
                <a:latin typeface="游ゴシック" panose="020B0400000000000000" pitchFamily="50" charset="-128"/>
                <a:ea typeface="游ゴシック" panose="020B0400000000000000" pitchFamily="50" charset="-128"/>
              </a:rPr>
              <a:t>環境構築に限定された情報になっており、基本動作・連携の詳細の説明は各社のマニュアルをご確認ください。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AC674BD7-4206-89B3-3323-B35ABC574E0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本資料の目的</a:t>
            </a:r>
            <a:endParaRPr kumimoji="1" lang="ja-JP" altLang="en-US" sz="1200" b="1" i="0" u="none" strike="noStrike" kern="1200" cap="none" spc="0" normalizeH="0" baseline="0" noProof="0">
              <a:ln>
                <a:noFill/>
              </a:ln>
              <a:effectLst/>
              <a:uLnTx/>
              <a:uFillTx/>
              <a:latin typeface="游ゴシック" panose="020B0400000000000000" pitchFamily="50" charset="-128"/>
              <a:ea typeface="游ゴシック" panose="020B0400000000000000" pitchFamily="50" charset="-128"/>
              <a:sym typeface="Noto Sans JP Medium"/>
            </a:endParaRPr>
          </a:p>
        </p:txBody>
      </p:sp>
      <p:pic>
        <p:nvPicPr>
          <p:cNvPr id="19" name="図 18">
            <a:extLst>
              <a:ext uri="{FF2B5EF4-FFF2-40B4-BE49-F238E27FC236}">
                <a16:creationId xmlns:a16="http://schemas.microsoft.com/office/drawing/2014/main" id="{B7F2BD7A-4F89-CD34-D71E-AA90DF5E437E}"/>
              </a:ext>
            </a:extLst>
          </p:cNvPr>
          <p:cNvPicPr>
            <a:picLocks noChangeAspect="1"/>
          </p:cNvPicPr>
          <p:nvPr/>
        </p:nvPicPr>
        <p:blipFill>
          <a:blip r:embed="rId6"/>
          <a:stretch>
            <a:fillRect/>
          </a:stretch>
        </p:blipFill>
        <p:spPr>
          <a:xfrm>
            <a:off x="7642069" y="1879030"/>
            <a:ext cx="3950933" cy="2155888"/>
          </a:xfrm>
          <a:prstGeom prst="rect">
            <a:avLst/>
          </a:prstGeom>
          <a:effectLst/>
        </p:spPr>
      </p:pic>
      <p:pic>
        <p:nvPicPr>
          <p:cNvPr id="6" name="図 5">
            <a:extLst>
              <a:ext uri="{FF2B5EF4-FFF2-40B4-BE49-F238E27FC236}">
                <a16:creationId xmlns:a16="http://schemas.microsoft.com/office/drawing/2014/main" id="{B9978BB5-3803-068F-6D0A-C0FB3B806ACE}"/>
              </a:ext>
            </a:extLst>
          </p:cNvPr>
          <p:cNvPicPr>
            <a:picLocks noChangeAspect="1"/>
          </p:cNvPicPr>
          <p:nvPr/>
        </p:nvPicPr>
        <p:blipFill>
          <a:blip r:embed="rId7"/>
          <a:stretch>
            <a:fillRect/>
          </a:stretch>
        </p:blipFill>
        <p:spPr>
          <a:xfrm>
            <a:off x="7648251" y="4328117"/>
            <a:ext cx="3944751" cy="2005865"/>
          </a:xfrm>
          <a:prstGeom prst="rect">
            <a:avLst/>
          </a:prstGeom>
        </p:spPr>
      </p:pic>
    </p:spTree>
    <p:extLst>
      <p:ext uri="{BB962C8B-B14F-4D97-AF65-F5344CB8AC3E}">
        <p14:creationId xmlns:p14="http://schemas.microsoft.com/office/powerpoint/2010/main" val="20777965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30</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767B51FB-2635-59A1-4561-7FF3C150E7DD}"/>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データストレージにテーブルが存在しないため、下記の様にエラーが表示されます。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algn="l"/>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055504B6-E457-EB1E-BBDC-941D91E9992D}"/>
              </a:ext>
            </a:extLst>
          </p:cNvPr>
          <p:cNvPicPr>
            <a:picLocks noChangeAspect="1"/>
          </p:cNvPicPr>
          <p:nvPr/>
        </p:nvPicPr>
        <p:blipFill>
          <a:blip r:embed="rId2"/>
          <a:stretch>
            <a:fillRect/>
          </a:stretch>
        </p:blipFill>
        <p:spPr>
          <a:xfrm>
            <a:off x="827315" y="1695940"/>
            <a:ext cx="9692640" cy="4471187"/>
          </a:xfrm>
          <a:prstGeom prst="rect">
            <a:avLst/>
          </a:prstGeom>
        </p:spPr>
      </p:pic>
    </p:spTree>
    <p:extLst>
      <p:ext uri="{BB962C8B-B14F-4D97-AF65-F5344CB8AC3E}">
        <p14:creationId xmlns:p14="http://schemas.microsoft.com/office/powerpoint/2010/main" val="7979277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31</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EE0D3372-1B15-F122-8CD3-BFFF2972265B}"/>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画面右上、メニューから「管理」－「ボード編集」を選択します。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編集画面に切り替わったらエラーを閉じ、再度「管理」－「共有アイテム管理」を選択します。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algn="l"/>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434DC227-4385-E561-5501-67DF10886FE7}"/>
              </a:ext>
            </a:extLst>
          </p:cNvPr>
          <p:cNvPicPr>
            <a:picLocks noChangeAspect="1"/>
          </p:cNvPicPr>
          <p:nvPr/>
        </p:nvPicPr>
        <p:blipFill>
          <a:blip r:embed="rId2"/>
          <a:stretch>
            <a:fillRect/>
          </a:stretch>
        </p:blipFill>
        <p:spPr>
          <a:xfrm>
            <a:off x="586772" y="2462347"/>
            <a:ext cx="4349827" cy="2710403"/>
          </a:xfrm>
          <a:prstGeom prst="rect">
            <a:avLst/>
          </a:prstGeom>
        </p:spPr>
      </p:pic>
      <p:pic>
        <p:nvPicPr>
          <p:cNvPr id="9" name="図 8">
            <a:extLst>
              <a:ext uri="{FF2B5EF4-FFF2-40B4-BE49-F238E27FC236}">
                <a16:creationId xmlns:a16="http://schemas.microsoft.com/office/drawing/2014/main" id="{8430941A-7B21-374E-A7B2-F8A399E9B3C9}"/>
              </a:ext>
            </a:extLst>
          </p:cNvPr>
          <p:cNvPicPr>
            <a:picLocks noChangeAspect="1"/>
          </p:cNvPicPr>
          <p:nvPr/>
        </p:nvPicPr>
        <p:blipFill>
          <a:blip r:embed="rId3"/>
          <a:stretch>
            <a:fillRect/>
          </a:stretch>
        </p:blipFill>
        <p:spPr>
          <a:xfrm>
            <a:off x="6281703" y="1965331"/>
            <a:ext cx="5155109" cy="3811541"/>
          </a:xfrm>
          <a:prstGeom prst="rect">
            <a:avLst/>
          </a:prstGeom>
        </p:spPr>
      </p:pic>
      <p:sp>
        <p:nvSpPr>
          <p:cNvPr id="10" name="正方形/長方形 9">
            <a:extLst>
              <a:ext uri="{FF2B5EF4-FFF2-40B4-BE49-F238E27FC236}">
                <a16:creationId xmlns:a16="http://schemas.microsoft.com/office/drawing/2014/main" id="{B6C22545-B88A-0881-F65B-255157B04825}"/>
              </a:ext>
            </a:extLst>
          </p:cNvPr>
          <p:cNvSpPr/>
          <p:nvPr/>
        </p:nvSpPr>
        <p:spPr>
          <a:xfrm>
            <a:off x="3779829" y="2392301"/>
            <a:ext cx="609291" cy="3334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64848A8-A0F3-AED6-CBA3-C2E34E5981A8}"/>
              </a:ext>
            </a:extLst>
          </p:cNvPr>
          <p:cNvSpPr/>
          <p:nvPr/>
        </p:nvSpPr>
        <p:spPr>
          <a:xfrm>
            <a:off x="10152790" y="1963146"/>
            <a:ext cx="578811" cy="2705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1C53102F-C1B1-E6BE-CFBD-2DB71D6E4084}"/>
              </a:ext>
            </a:extLst>
          </p:cNvPr>
          <p:cNvSpPr/>
          <p:nvPr/>
        </p:nvSpPr>
        <p:spPr>
          <a:xfrm>
            <a:off x="3188226" y="2725782"/>
            <a:ext cx="1792496" cy="2982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632D1C2E-898A-0953-B5FA-2821CD6DB6C2}"/>
              </a:ext>
            </a:extLst>
          </p:cNvPr>
          <p:cNvSpPr/>
          <p:nvPr/>
        </p:nvSpPr>
        <p:spPr>
          <a:xfrm>
            <a:off x="9456683" y="2291956"/>
            <a:ext cx="2128357" cy="2656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矢印: 右 13">
            <a:extLst>
              <a:ext uri="{FF2B5EF4-FFF2-40B4-BE49-F238E27FC236}">
                <a16:creationId xmlns:a16="http://schemas.microsoft.com/office/drawing/2014/main" id="{E3981C3B-3523-AFD7-6FA0-31BC4A2EF41B}"/>
              </a:ext>
            </a:extLst>
          </p:cNvPr>
          <p:cNvSpPr/>
          <p:nvPr/>
        </p:nvSpPr>
        <p:spPr>
          <a:xfrm>
            <a:off x="5491199" y="3520439"/>
            <a:ext cx="419100" cy="640080"/>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Tree>
    <p:extLst>
      <p:ext uri="{BB962C8B-B14F-4D97-AF65-F5344CB8AC3E}">
        <p14:creationId xmlns:p14="http://schemas.microsoft.com/office/powerpoint/2010/main" val="19202439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32</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F31AB620-847F-A71B-DE8F-B033FC10037C}"/>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共有アイテム管理の「</a:t>
            </a:r>
            <a:r>
              <a:rPr kumimoji="1" lang="en-US" altLang="ja-JP" sz="1800">
                <a:solidFill>
                  <a:schemeClr val="tx1"/>
                </a:solidFill>
                <a:latin typeface="游ゴシック" panose="020B0400000000000000" pitchFamily="50" charset="-128"/>
                <a:ea typeface="游ゴシック" panose="020B0400000000000000" pitchFamily="50" charset="-128"/>
              </a:rPr>
              <a:t>CSV/Excel</a:t>
            </a:r>
            <a:r>
              <a:rPr kumimoji="1" lang="ja-JP" altLang="en-US" sz="1800">
                <a:solidFill>
                  <a:schemeClr val="tx1"/>
                </a:solidFill>
                <a:latin typeface="游ゴシック" panose="020B0400000000000000" pitchFamily="50" charset="-128"/>
                <a:ea typeface="游ゴシック" panose="020B0400000000000000" pitchFamily="50" charset="-128"/>
              </a:rPr>
              <a:t>」タブを選択します。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800">
                <a:solidFill>
                  <a:schemeClr val="tx1"/>
                </a:solidFill>
                <a:latin typeface="游ゴシック" panose="020B0400000000000000" pitchFamily="50" charset="-128"/>
                <a:ea typeface="游ゴシック" panose="020B0400000000000000" pitchFamily="50" charset="-128"/>
              </a:rPr>
              <a:t>CSV/Excel</a:t>
            </a:r>
            <a:r>
              <a:rPr kumimoji="1" lang="ja-JP" altLang="en-US" sz="1800">
                <a:solidFill>
                  <a:schemeClr val="tx1"/>
                </a:solidFill>
                <a:latin typeface="游ゴシック" panose="020B0400000000000000" pitchFamily="50" charset="-128"/>
                <a:ea typeface="游ゴシック" panose="020B0400000000000000" pitchFamily="50" charset="-128"/>
              </a:rPr>
              <a:t>」フォルダを右クリックし「ファイルアップロード」を選択します。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algn="l"/>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CEE25496-1185-B81E-A987-0C6CD4CB7DBA}"/>
              </a:ext>
            </a:extLst>
          </p:cNvPr>
          <p:cNvPicPr>
            <a:picLocks noChangeAspect="1"/>
          </p:cNvPicPr>
          <p:nvPr/>
        </p:nvPicPr>
        <p:blipFill>
          <a:blip r:embed="rId2"/>
          <a:stretch>
            <a:fillRect/>
          </a:stretch>
        </p:blipFill>
        <p:spPr>
          <a:xfrm>
            <a:off x="1986953" y="1695940"/>
            <a:ext cx="8566438" cy="4764426"/>
          </a:xfrm>
          <a:prstGeom prst="rect">
            <a:avLst/>
          </a:prstGeom>
        </p:spPr>
      </p:pic>
      <p:sp>
        <p:nvSpPr>
          <p:cNvPr id="8" name="正方形/長方形 7">
            <a:extLst>
              <a:ext uri="{FF2B5EF4-FFF2-40B4-BE49-F238E27FC236}">
                <a16:creationId xmlns:a16="http://schemas.microsoft.com/office/drawing/2014/main" id="{F348EF74-8B58-94CB-A540-4DC66D390698}"/>
              </a:ext>
            </a:extLst>
          </p:cNvPr>
          <p:cNvSpPr/>
          <p:nvPr/>
        </p:nvSpPr>
        <p:spPr>
          <a:xfrm>
            <a:off x="2075283" y="2686524"/>
            <a:ext cx="923702" cy="2463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F3D3DAEF-711F-7EC4-8DEF-9187FE50305F}"/>
              </a:ext>
            </a:extLst>
          </p:cNvPr>
          <p:cNvSpPr/>
          <p:nvPr/>
        </p:nvSpPr>
        <p:spPr>
          <a:xfrm>
            <a:off x="2898244" y="2835413"/>
            <a:ext cx="923702" cy="2463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D41D2BF3-8E5E-FED4-E926-A1236800AAEB}"/>
              </a:ext>
            </a:extLst>
          </p:cNvPr>
          <p:cNvSpPr/>
          <p:nvPr/>
        </p:nvSpPr>
        <p:spPr>
          <a:xfrm>
            <a:off x="7788107" y="2203471"/>
            <a:ext cx="923702" cy="2463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913605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33</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F59745B5-2F33-6E68-14ED-E4257099E9FC}"/>
              </a:ext>
            </a:extLst>
          </p:cNvPr>
          <p:cNvSpPr/>
          <p:nvPr/>
        </p:nvSpPr>
        <p:spPr>
          <a:xfrm>
            <a:off x="272415" y="876717"/>
            <a:ext cx="11670444" cy="1890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lang="ja-JP" dirty="0">
                <a:solidFill>
                  <a:schemeClr val="tx1"/>
                </a:solidFill>
                <a:latin typeface="游ゴシック"/>
                <a:ea typeface="游ゴシック"/>
              </a:rPr>
              <a:t>「</a:t>
            </a:r>
            <a:r>
              <a:rPr lang="en-US" altLang="ja-JP" dirty="0">
                <a:solidFill>
                  <a:schemeClr val="tx1"/>
                </a:solidFill>
                <a:latin typeface="Meiryo UI"/>
                <a:ea typeface="Meiryo UI"/>
              </a:rPr>
              <a:t> </a:t>
            </a:r>
            <a:r>
              <a:rPr lang="en-US" altLang="ja-JP" dirty="0">
                <a:solidFill>
                  <a:schemeClr val="tx1"/>
                </a:solidFill>
                <a:latin typeface="游ゴシック"/>
                <a:ea typeface="Meiryo UI"/>
              </a:rPr>
              <a:t>XC-GateV3×MotionBoardCloud</a:t>
            </a:r>
            <a:r>
              <a:rPr lang="ja-JP" altLang="en-US" dirty="0">
                <a:solidFill>
                  <a:schemeClr val="tx1"/>
                </a:solidFill>
                <a:latin typeface="游ゴシック"/>
                <a:ea typeface="游ゴシック"/>
              </a:rPr>
              <a:t>相関関係分析サンプル</a:t>
            </a:r>
            <a:r>
              <a:rPr lang="en-US" altLang="ja-JP" dirty="0">
                <a:solidFill>
                  <a:schemeClr val="tx1"/>
                </a:solidFill>
                <a:latin typeface="游ゴシック" panose="020B0400000000000000" pitchFamily="50" charset="-128"/>
                <a:ea typeface="游ゴシック" panose="020B0400000000000000" pitchFamily="50" charset="-128"/>
              </a:rPr>
              <a:t>\共有アイテム</a:t>
            </a:r>
            <a:r>
              <a:rPr lang="ja-JP" dirty="0">
                <a:solidFill>
                  <a:schemeClr val="tx1"/>
                </a:solidFill>
                <a:latin typeface="游ゴシック"/>
                <a:ea typeface="游ゴシック"/>
              </a:rPr>
              <a:t>」フォルダ内の</a:t>
            </a:r>
            <a:endParaRPr lang="en-US" altLang="ja-JP" dirty="0">
              <a:solidFill>
                <a:schemeClr val="tx1"/>
              </a:solidFill>
              <a:latin typeface="游ゴシック"/>
              <a:ea typeface="游ゴシック"/>
            </a:endParaRPr>
          </a:p>
          <a:p>
            <a:r>
              <a:rPr lang="en-US" altLang="ja-JP" dirty="0">
                <a:solidFill>
                  <a:schemeClr val="tx1"/>
                </a:solidFill>
                <a:latin typeface="Meiryo UI"/>
                <a:ea typeface="Meiryo UI"/>
              </a:rPr>
              <a:t>【</a:t>
            </a:r>
            <a:r>
              <a:rPr lang="en-US" altLang="ja-JP" dirty="0">
                <a:solidFill>
                  <a:schemeClr val="tx1"/>
                </a:solidFill>
                <a:latin typeface="游ゴシック" panose="020B0400000000000000" pitchFamily="50" charset="-128"/>
                <a:ea typeface="游ゴシック" panose="020B0400000000000000" pitchFamily="50" charset="-128"/>
              </a:rPr>
              <a:t>検査記録.csv</a:t>
            </a:r>
            <a:r>
              <a:rPr lang="en-US" altLang="ja-JP" dirty="0">
                <a:solidFill>
                  <a:schemeClr val="tx1"/>
                </a:solidFill>
                <a:latin typeface="Meiryo UI"/>
                <a:ea typeface="Meiryo UI"/>
              </a:rPr>
              <a:t>】</a:t>
            </a:r>
            <a:r>
              <a:rPr lang="ja-JP" dirty="0">
                <a:solidFill>
                  <a:schemeClr val="tx1"/>
                </a:solidFill>
                <a:latin typeface="游ゴシック"/>
                <a:ea typeface="游ゴシック"/>
              </a:rPr>
              <a:t>ファイルを選択します。</a:t>
            </a:r>
            <a:endParaRPr lang="en-US" altLang="ja-JP" dirty="0">
              <a:solidFill>
                <a:schemeClr val="tx1"/>
              </a:solidFill>
              <a:latin typeface="游ゴシック"/>
              <a:ea typeface="游ゴシック"/>
            </a:endParaRPr>
          </a:p>
          <a:p>
            <a:endParaRPr lang="ja-JP" altLang="en-US" dirty="0">
              <a:solidFill>
                <a:schemeClr val="tx1"/>
              </a:solidFill>
              <a:latin typeface="游ゴシック" panose="020B0400000000000000" pitchFamily="50" charset="-128"/>
              <a:ea typeface="游ゴシック" panose="020B0400000000000000" pitchFamily="50" charset="-128"/>
            </a:endParaRPr>
          </a:p>
        </p:txBody>
      </p:sp>
      <p:pic>
        <p:nvPicPr>
          <p:cNvPr id="6" name="図 5" descr="グラフィカル ユーザー インターフェイス, テキスト, アプリケーション, メール&#10;&#10;説明は自動で生成されたものです">
            <a:extLst>
              <a:ext uri="{FF2B5EF4-FFF2-40B4-BE49-F238E27FC236}">
                <a16:creationId xmlns:a16="http://schemas.microsoft.com/office/drawing/2014/main" id="{44FF5336-0120-9511-320F-FB1B17336B9E}"/>
              </a:ext>
            </a:extLst>
          </p:cNvPr>
          <p:cNvPicPr>
            <a:picLocks noChangeAspect="1"/>
          </p:cNvPicPr>
          <p:nvPr/>
        </p:nvPicPr>
        <p:blipFill>
          <a:blip r:embed="rId2"/>
          <a:stretch>
            <a:fillRect/>
          </a:stretch>
        </p:blipFill>
        <p:spPr>
          <a:xfrm>
            <a:off x="2773191" y="2179165"/>
            <a:ext cx="5852726" cy="3817722"/>
          </a:xfrm>
          <a:prstGeom prst="rect">
            <a:avLst/>
          </a:prstGeom>
        </p:spPr>
      </p:pic>
    </p:spTree>
    <p:extLst>
      <p:ext uri="{BB962C8B-B14F-4D97-AF65-F5344CB8AC3E}">
        <p14:creationId xmlns:p14="http://schemas.microsoft.com/office/powerpoint/2010/main" val="23545570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34</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pic>
        <p:nvPicPr>
          <p:cNvPr id="5" name="図 4">
            <a:extLst>
              <a:ext uri="{FF2B5EF4-FFF2-40B4-BE49-F238E27FC236}">
                <a16:creationId xmlns:a16="http://schemas.microsoft.com/office/drawing/2014/main" id="{DF03131C-046D-B08F-12F9-1002C9485FA5}"/>
              </a:ext>
            </a:extLst>
          </p:cNvPr>
          <p:cNvPicPr>
            <a:picLocks noChangeAspect="1"/>
          </p:cNvPicPr>
          <p:nvPr/>
        </p:nvPicPr>
        <p:blipFill>
          <a:blip r:embed="rId2"/>
          <a:stretch>
            <a:fillRect/>
          </a:stretch>
        </p:blipFill>
        <p:spPr>
          <a:xfrm>
            <a:off x="2268823" y="1298538"/>
            <a:ext cx="7654352" cy="4260923"/>
          </a:xfrm>
          <a:prstGeom prst="rect">
            <a:avLst/>
          </a:prstGeom>
        </p:spPr>
      </p:pic>
      <p:sp>
        <p:nvSpPr>
          <p:cNvPr id="6" name="正方形/長方形 5">
            <a:extLst>
              <a:ext uri="{FF2B5EF4-FFF2-40B4-BE49-F238E27FC236}">
                <a16:creationId xmlns:a16="http://schemas.microsoft.com/office/drawing/2014/main" id="{C4EB1F2A-85AD-B41D-819A-152E46E0F7F3}"/>
              </a:ext>
            </a:extLst>
          </p:cNvPr>
          <p:cNvSpPr/>
          <p:nvPr/>
        </p:nvSpPr>
        <p:spPr>
          <a:xfrm>
            <a:off x="4030012" y="4136352"/>
            <a:ext cx="1039835" cy="262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5B8832B3-3BA3-FD85-B49C-4D8F1C1ADEFD}"/>
              </a:ext>
            </a:extLst>
          </p:cNvPr>
          <p:cNvSpPr/>
          <p:nvPr/>
        </p:nvSpPr>
        <p:spPr>
          <a:xfrm>
            <a:off x="582516" y="78467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検査記録</a:t>
            </a:r>
            <a:r>
              <a:rPr kumimoji="1" lang="en-US" altLang="ja-JP" sz="1800" dirty="0">
                <a:solidFill>
                  <a:schemeClr val="tx1"/>
                </a:solidFill>
                <a:latin typeface="游ゴシック" panose="020B0400000000000000" pitchFamily="50" charset="-128"/>
                <a:ea typeface="游ゴシック" panose="020B0400000000000000" pitchFamily="50" charset="-128"/>
              </a:rPr>
              <a:t>.csv】</a:t>
            </a:r>
            <a:r>
              <a:rPr kumimoji="1" lang="ja-JP" altLang="en-US" sz="1800" dirty="0">
                <a:solidFill>
                  <a:schemeClr val="tx1"/>
                </a:solidFill>
                <a:latin typeface="游ゴシック" panose="020B0400000000000000" pitchFamily="50" charset="-128"/>
                <a:ea typeface="游ゴシック" panose="020B0400000000000000" pitchFamily="50" charset="-128"/>
              </a:rPr>
              <a:t>がアップロードされた状態になります。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8" name="正方形/長方形 7">
            <a:extLst>
              <a:ext uri="{FF2B5EF4-FFF2-40B4-BE49-F238E27FC236}">
                <a16:creationId xmlns:a16="http://schemas.microsoft.com/office/drawing/2014/main" id="{359FAB30-544C-FE4B-F8B3-69697F754722}"/>
              </a:ext>
            </a:extLst>
          </p:cNvPr>
          <p:cNvSpPr/>
          <p:nvPr/>
        </p:nvSpPr>
        <p:spPr>
          <a:xfrm>
            <a:off x="1671413" y="5627174"/>
            <a:ext cx="8849171"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altLang="ja-JP" sz="1600" b="1" dirty="0">
                <a:solidFill>
                  <a:schemeClr val="tx1"/>
                </a:solidFill>
                <a:latin typeface="游ゴシック" panose="020B0400000000000000" pitchFamily="50" charset="-128"/>
                <a:ea typeface="游ゴシック" panose="020B0400000000000000" pitchFamily="50" charset="-128"/>
              </a:rPr>
              <a:t>※</a:t>
            </a:r>
            <a:r>
              <a:rPr lang="ja-JP" altLang="en-US" sz="1600" b="1" dirty="0">
                <a:solidFill>
                  <a:schemeClr val="tx1"/>
                </a:solidFill>
                <a:latin typeface="游ゴシック" panose="020B0400000000000000" pitchFamily="50" charset="-128"/>
                <a:ea typeface="游ゴシック" panose="020B0400000000000000" pitchFamily="50" charset="-128"/>
              </a:rPr>
              <a:t>今回は連携デモのサンプルとして、予め用意された</a:t>
            </a:r>
            <a:r>
              <a:rPr lang="en-US" altLang="ja-JP" sz="1600" b="1" dirty="0">
                <a:solidFill>
                  <a:schemeClr val="tx1"/>
                </a:solidFill>
                <a:latin typeface="游ゴシック" panose="020B0400000000000000" pitchFamily="50" charset="-128"/>
                <a:ea typeface="游ゴシック" panose="020B0400000000000000" pitchFamily="50" charset="-128"/>
              </a:rPr>
              <a:t>CSV</a:t>
            </a:r>
            <a:r>
              <a:rPr lang="ja-JP" altLang="en-US" sz="1600" b="1" dirty="0">
                <a:solidFill>
                  <a:schemeClr val="tx1"/>
                </a:solidFill>
                <a:latin typeface="游ゴシック" panose="020B0400000000000000" pitchFamily="50" charset="-128"/>
                <a:ea typeface="游ゴシック" panose="020B0400000000000000" pitchFamily="50" charset="-128"/>
              </a:rPr>
              <a:t>をアップロードしていきましたが、</a:t>
            </a:r>
            <a:endParaRPr lang="en-US" altLang="ja-JP" sz="1600" b="1" dirty="0">
              <a:solidFill>
                <a:schemeClr val="tx1"/>
              </a:solidFill>
              <a:latin typeface="游ゴシック" panose="020B0400000000000000" pitchFamily="50" charset="-128"/>
              <a:ea typeface="游ゴシック" panose="020B0400000000000000" pitchFamily="50" charset="-128"/>
            </a:endParaRPr>
          </a:p>
          <a:p>
            <a:pPr algn="l"/>
            <a:r>
              <a:rPr kumimoji="1" lang="ja-JP" altLang="en-US" sz="1600" b="1" dirty="0">
                <a:solidFill>
                  <a:schemeClr val="tx1"/>
                </a:solidFill>
                <a:latin typeface="游ゴシック" panose="020B0400000000000000" pitchFamily="50" charset="-128"/>
                <a:ea typeface="游ゴシック" panose="020B0400000000000000" pitchFamily="50" charset="-128"/>
              </a:rPr>
              <a:t>本来は、</a:t>
            </a:r>
            <a:r>
              <a:rPr kumimoji="1" lang="en-US" altLang="ja-JP" sz="1600" b="1" dirty="0">
                <a:solidFill>
                  <a:schemeClr val="tx1"/>
                </a:solidFill>
                <a:latin typeface="游ゴシック" panose="020B0400000000000000" pitchFamily="50" charset="-128"/>
                <a:ea typeface="游ゴシック" panose="020B0400000000000000" pitchFamily="50" charset="-128"/>
              </a:rPr>
              <a:t>25</a:t>
            </a:r>
            <a:r>
              <a:rPr kumimoji="1" lang="ja-JP" altLang="en-US" sz="1600" b="1" dirty="0">
                <a:solidFill>
                  <a:schemeClr val="tx1"/>
                </a:solidFill>
                <a:latin typeface="游ゴシック" panose="020B0400000000000000" pitchFamily="50" charset="-128"/>
                <a:ea typeface="游ゴシック" panose="020B0400000000000000" pitchFamily="50" charset="-128"/>
              </a:rPr>
              <a:t>スライド目の手順で</a:t>
            </a:r>
            <a:r>
              <a:rPr kumimoji="1" lang="en-US" altLang="ja-JP" sz="1600" b="1" dirty="0">
                <a:solidFill>
                  <a:schemeClr val="tx1"/>
                </a:solidFill>
                <a:latin typeface="游ゴシック" panose="020B0400000000000000" pitchFamily="50" charset="-128"/>
                <a:ea typeface="游ゴシック" panose="020B0400000000000000" pitchFamily="50" charset="-128"/>
              </a:rPr>
              <a:t>XC-Connect</a:t>
            </a:r>
            <a:r>
              <a:rPr kumimoji="1" lang="ja-JP" altLang="en-US" sz="1600" b="1" dirty="0">
                <a:solidFill>
                  <a:schemeClr val="tx1"/>
                </a:solidFill>
                <a:latin typeface="游ゴシック" panose="020B0400000000000000" pitchFamily="50" charset="-128"/>
                <a:ea typeface="游ゴシック" panose="020B0400000000000000" pitchFamily="50" charset="-128"/>
              </a:rPr>
              <a:t>からダウンロードした</a:t>
            </a:r>
            <a:r>
              <a:rPr kumimoji="1" lang="en-US" altLang="ja-JP" sz="1600" b="1" dirty="0">
                <a:solidFill>
                  <a:schemeClr val="tx1"/>
                </a:solidFill>
                <a:latin typeface="游ゴシック" panose="020B0400000000000000" pitchFamily="50" charset="-128"/>
                <a:ea typeface="游ゴシック" panose="020B0400000000000000" pitchFamily="50" charset="-128"/>
              </a:rPr>
              <a:t>CSV</a:t>
            </a:r>
            <a:r>
              <a:rPr kumimoji="1" lang="ja-JP" altLang="en-US" sz="1600" b="1" dirty="0">
                <a:solidFill>
                  <a:schemeClr val="tx1"/>
                </a:solidFill>
                <a:latin typeface="游ゴシック" panose="020B0400000000000000" pitchFamily="50" charset="-128"/>
                <a:ea typeface="游ゴシック" panose="020B0400000000000000" pitchFamily="50" charset="-128"/>
              </a:rPr>
              <a:t>をアップロードします。</a:t>
            </a:r>
          </a:p>
        </p:txBody>
      </p:sp>
    </p:spTree>
    <p:extLst>
      <p:ext uri="{BB962C8B-B14F-4D97-AF65-F5344CB8AC3E}">
        <p14:creationId xmlns:p14="http://schemas.microsoft.com/office/powerpoint/2010/main" val="11214351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35</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3E00CA9C-C4E2-2093-FF37-4CECE551200D}"/>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共有アイテム管理の「共有フォルダー」タブを選択します。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「共有フォルダ」を右クリックし「インポート」を選択します。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algn="l"/>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3F8C52D6-0096-E9D7-3662-7E62E497227E}"/>
              </a:ext>
            </a:extLst>
          </p:cNvPr>
          <p:cNvPicPr>
            <a:picLocks noChangeAspect="1"/>
          </p:cNvPicPr>
          <p:nvPr/>
        </p:nvPicPr>
        <p:blipFill>
          <a:blip r:embed="rId2"/>
          <a:stretch>
            <a:fillRect/>
          </a:stretch>
        </p:blipFill>
        <p:spPr>
          <a:xfrm>
            <a:off x="1659971" y="1695940"/>
            <a:ext cx="8575966" cy="4745368"/>
          </a:xfrm>
          <a:prstGeom prst="rect">
            <a:avLst/>
          </a:prstGeom>
        </p:spPr>
      </p:pic>
      <p:sp>
        <p:nvSpPr>
          <p:cNvPr id="8" name="正方形/長方形 7">
            <a:extLst>
              <a:ext uri="{FF2B5EF4-FFF2-40B4-BE49-F238E27FC236}">
                <a16:creationId xmlns:a16="http://schemas.microsoft.com/office/drawing/2014/main" id="{7E0B1ACB-2D5D-029B-01E7-8DB372F43B4D}"/>
              </a:ext>
            </a:extLst>
          </p:cNvPr>
          <p:cNvSpPr/>
          <p:nvPr/>
        </p:nvSpPr>
        <p:spPr>
          <a:xfrm>
            <a:off x="4329189" y="2200594"/>
            <a:ext cx="1039835" cy="262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EB74F86-89ED-C432-78D7-B62EEAC9898C}"/>
              </a:ext>
            </a:extLst>
          </p:cNvPr>
          <p:cNvSpPr/>
          <p:nvPr/>
        </p:nvSpPr>
        <p:spPr>
          <a:xfrm>
            <a:off x="2539574" y="3737655"/>
            <a:ext cx="1039835" cy="262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454699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36</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6" name="正方形/長方形 5">
            <a:extLst>
              <a:ext uri="{FF2B5EF4-FFF2-40B4-BE49-F238E27FC236}">
                <a16:creationId xmlns:a16="http://schemas.microsoft.com/office/drawing/2014/main" id="{59A54018-EB91-C354-DFA6-17418B00A847}"/>
              </a:ext>
            </a:extLst>
          </p:cNvPr>
          <p:cNvSpPr/>
          <p:nvPr/>
        </p:nvSpPr>
        <p:spPr>
          <a:xfrm>
            <a:off x="272415" y="876717"/>
            <a:ext cx="11670444" cy="1890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lang="ja-JP" dirty="0">
                <a:solidFill>
                  <a:schemeClr val="tx1"/>
                </a:solidFill>
                <a:latin typeface="游ゴシック"/>
                <a:ea typeface="游ゴシック"/>
              </a:rPr>
              <a:t>「</a:t>
            </a:r>
            <a:r>
              <a:rPr lang="en-US" altLang="ja-JP" dirty="0">
                <a:solidFill>
                  <a:schemeClr val="tx1"/>
                </a:solidFill>
                <a:latin typeface="Meiryo UI"/>
                <a:ea typeface="Meiryo UI"/>
              </a:rPr>
              <a:t> </a:t>
            </a:r>
            <a:r>
              <a:rPr lang="en-US" altLang="ja-JP" dirty="0">
                <a:solidFill>
                  <a:schemeClr val="tx1"/>
                </a:solidFill>
                <a:latin typeface="游ゴシック"/>
                <a:ea typeface="Meiryo UI"/>
              </a:rPr>
              <a:t>XC-GateV3×MotionBoardCloud</a:t>
            </a:r>
            <a:r>
              <a:rPr lang="ja-JP" altLang="en-US" dirty="0">
                <a:solidFill>
                  <a:schemeClr val="tx1"/>
                </a:solidFill>
                <a:latin typeface="游ゴシック"/>
                <a:ea typeface="游ゴシック"/>
              </a:rPr>
              <a:t>相関関係分析サンプル</a:t>
            </a:r>
            <a:r>
              <a:rPr lang="en-US" altLang="ja-JP" dirty="0">
                <a:solidFill>
                  <a:schemeClr val="tx1"/>
                </a:solidFill>
                <a:latin typeface="游ゴシック" panose="020B0400000000000000" pitchFamily="50" charset="-128"/>
                <a:ea typeface="游ゴシック" panose="020B0400000000000000" pitchFamily="50" charset="-128"/>
              </a:rPr>
              <a:t>\共有アイテム</a:t>
            </a:r>
            <a:r>
              <a:rPr lang="ja-JP" dirty="0">
                <a:solidFill>
                  <a:schemeClr val="tx1"/>
                </a:solidFill>
                <a:latin typeface="游ゴシック"/>
                <a:ea typeface="游ゴシック"/>
              </a:rPr>
              <a:t>」フォルダ内の</a:t>
            </a:r>
            <a:endParaRPr lang="en-US" altLang="ja-JP" dirty="0">
              <a:solidFill>
                <a:schemeClr val="tx1"/>
              </a:solidFill>
              <a:latin typeface="游ゴシック"/>
              <a:ea typeface="游ゴシック"/>
            </a:endParaRPr>
          </a:p>
          <a:p>
            <a:r>
              <a:rPr lang="en-US" altLang="ja-JP" dirty="0">
                <a:solidFill>
                  <a:schemeClr val="tx1"/>
                </a:solidFill>
                <a:latin typeface="Meiryo UI"/>
                <a:ea typeface="Meiryo UI"/>
              </a:rPr>
              <a:t>【</a:t>
            </a:r>
            <a:r>
              <a:rPr lang="en-US" altLang="ja-JP" dirty="0">
                <a:solidFill>
                  <a:schemeClr val="tx1"/>
                </a:solidFill>
                <a:latin typeface="游ゴシック" panose="020B0400000000000000" pitchFamily="50" charset="-128"/>
                <a:ea typeface="游ゴシック" panose="020B0400000000000000" pitchFamily="50" charset="-128"/>
              </a:rPr>
              <a:t>XC-Gate</a:t>
            </a:r>
            <a:r>
              <a:rPr lang="ja-JP" altLang="en-US" dirty="0">
                <a:solidFill>
                  <a:schemeClr val="tx1"/>
                </a:solidFill>
                <a:latin typeface="游ゴシック" panose="020B0400000000000000" pitchFamily="50" charset="-128"/>
                <a:ea typeface="游ゴシック" panose="020B0400000000000000" pitchFamily="50" charset="-128"/>
              </a:rPr>
              <a:t>連携デモ</a:t>
            </a:r>
            <a:r>
              <a:rPr lang="en-US" altLang="ja-JP" dirty="0">
                <a:solidFill>
                  <a:schemeClr val="tx1"/>
                </a:solidFill>
                <a:latin typeface="游ゴシック" panose="020B0400000000000000" pitchFamily="50" charset="-128"/>
                <a:ea typeface="游ゴシック" panose="020B0400000000000000" pitchFamily="50" charset="-128"/>
              </a:rPr>
              <a:t>.mbzip</a:t>
            </a:r>
            <a:r>
              <a:rPr lang="en-US" altLang="ja-JP" dirty="0">
                <a:solidFill>
                  <a:schemeClr val="tx1"/>
                </a:solidFill>
                <a:latin typeface="Meiryo UI"/>
                <a:ea typeface="Meiryo UI"/>
              </a:rPr>
              <a:t>】</a:t>
            </a:r>
            <a:r>
              <a:rPr lang="ja-JP" dirty="0">
                <a:solidFill>
                  <a:schemeClr val="tx1"/>
                </a:solidFill>
                <a:latin typeface="游ゴシック"/>
                <a:ea typeface="游ゴシック"/>
              </a:rPr>
              <a:t>ファイルを選択します。</a:t>
            </a:r>
            <a:endParaRPr lang="en-US" altLang="ja-JP" dirty="0">
              <a:solidFill>
                <a:schemeClr val="tx1"/>
              </a:solidFill>
              <a:latin typeface="游ゴシック"/>
              <a:ea typeface="游ゴシック"/>
            </a:endParaRPr>
          </a:p>
          <a:p>
            <a:endParaRPr lang="ja-JP" altLang="en-US" dirty="0">
              <a:solidFill>
                <a:schemeClr val="tx1"/>
              </a:solidFill>
              <a:latin typeface="游ゴシック" panose="020B0400000000000000" pitchFamily="50" charset="-128"/>
              <a:ea typeface="游ゴシック" panose="020B0400000000000000" pitchFamily="50" charset="-128"/>
            </a:endParaRPr>
          </a:p>
        </p:txBody>
      </p:sp>
      <p:pic>
        <p:nvPicPr>
          <p:cNvPr id="7" name="図 6" descr="グラフィカル ユーザー インターフェイス, テキスト, アプリケーション, メール&#10;&#10;説明は自動で生成されたものです">
            <a:extLst>
              <a:ext uri="{FF2B5EF4-FFF2-40B4-BE49-F238E27FC236}">
                <a16:creationId xmlns:a16="http://schemas.microsoft.com/office/drawing/2014/main" id="{94106703-77F0-3EFD-389E-5C3BA89793A8}"/>
              </a:ext>
            </a:extLst>
          </p:cNvPr>
          <p:cNvPicPr>
            <a:picLocks noChangeAspect="1"/>
          </p:cNvPicPr>
          <p:nvPr/>
        </p:nvPicPr>
        <p:blipFill>
          <a:blip r:embed="rId2"/>
          <a:stretch>
            <a:fillRect/>
          </a:stretch>
        </p:blipFill>
        <p:spPr>
          <a:xfrm>
            <a:off x="2773191" y="2179165"/>
            <a:ext cx="5852726" cy="3817722"/>
          </a:xfrm>
          <a:prstGeom prst="rect">
            <a:avLst/>
          </a:prstGeom>
        </p:spPr>
      </p:pic>
    </p:spTree>
    <p:extLst>
      <p:ext uri="{BB962C8B-B14F-4D97-AF65-F5344CB8AC3E}">
        <p14:creationId xmlns:p14="http://schemas.microsoft.com/office/powerpoint/2010/main" val="22596612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37</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C010F34F-0C53-6536-CB6A-EFC71ED737C5}"/>
              </a:ext>
            </a:extLst>
          </p:cNvPr>
          <p:cNvSpPr/>
          <p:nvPr/>
        </p:nvSpPr>
        <p:spPr>
          <a:xfrm>
            <a:off x="582516" y="78467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a:solidFill>
                  <a:schemeClr val="tx1"/>
                </a:solidFill>
                <a:latin typeface="游ゴシック" panose="020B0400000000000000" pitchFamily="50" charset="-128"/>
                <a:ea typeface="游ゴシック" panose="020B0400000000000000" pitchFamily="50" charset="-128"/>
              </a:rPr>
              <a:t>【XC-Gate</a:t>
            </a:r>
            <a:r>
              <a:rPr kumimoji="1" lang="ja-JP" altLang="en-US" sz="1800">
                <a:solidFill>
                  <a:schemeClr val="tx1"/>
                </a:solidFill>
                <a:latin typeface="游ゴシック" panose="020B0400000000000000" pitchFamily="50" charset="-128"/>
                <a:ea typeface="游ゴシック" panose="020B0400000000000000" pitchFamily="50" charset="-128"/>
              </a:rPr>
              <a:t>連携デモ</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フォルダがアップロードされた状態になります。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共有アイテム管理のウインドウは「</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」で閉じます。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algn="l"/>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49EB6140-9209-00B3-6989-3A6C9F3A81BE}"/>
              </a:ext>
            </a:extLst>
          </p:cNvPr>
          <p:cNvPicPr>
            <a:picLocks noChangeAspect="1"/>
          </p:cNvPicPr>
          <p:nvPr/>
        </p:nvPicPr>
        <p:blipFill>
          <a:blip r:embed="rId2"/>
          <a:stretch>
            <a:fillRect/>
          </a:stretch>
        </p:blipFill>
        <p:spPr>
          <a:xfrm>
            <a:off x="1822309" y="1603900"/>
            <a:ext cx="8547380" cy="4745368"/>
          </a:xfrm>
          <a:prstGeom prst="rect">
            <a:avLst/>
          </a:prstGeom>
        </p:spPr>
      </p:pic>
      <p:sp>
        <p:nvSpPr>
          <p:cNvPr id="9" name="正方形/長方形 8">
            <a:extLst>
              <a:ext uri="{FF2B5EF4-FFF2-40B4-BE49-F238E27FC236}">
                <a16:creationId xmlns:a16="http://schemas.microsoft.com/office/drawing/2014/main" id="{4B503AD4-75EA-B5D6-586B-13C6A471E95B}"/>
              </a:ext>
            </a:extLst>
          </p:cNvPr>
          <p:cNvSpPr/>
          <p:nvPr/>
        </p:nvSpPr>
        <p:spPr>
          <a:xfrm>
            <a:off x="2130271" y="3297842"/>
            <a:ext cx="1318323" cy="262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5F2CA2A5-AE2E-D847-3EE4-FA1F856CE46E}"/>
              </a:ext>
            </a:extLst>
          </p:cNvPr>
          <p:cNvSpPr/>
          <p:nvPr/>
        </p:nvSpPr>
        <p:spPr>
          <a:xfrm>
            <a:off x="3797963" y="2805808"/>
            <a:ext cx="1318323" cy="262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FADC54A5-A329-D156-D9FC-416BA55B58DB}"/>
              </a:ext>
            </a:extLst>
          </p:cNvPr>
          <p:cNvSpPr/>
          <p:nvPr/>
        </p:nvSpPr>
        <p:spPr>
          <a:xfrm>
            <a:off x="10034680" y="1560432"/>
            <a:ext cx="378554" cy="3714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794002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38</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462F1310-815F-CC3F-14D9-CE3ED0792D1A}"/>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画面右上、メニューから「管理」－「格納データ管理」－「データストレージ管理」を選択します。</a:t>
            </a:r>
          </a:p>
        </p:txBody>
      </p:sp>
      <p:pic>
        <p:nvPicPr>
          <p:cNvPr id="7" name="図 6">
            <a:extLst>
              <a:ext uri="{FF2B5EF4-FFF2-40B4-BE49-F238E27FC236}">
                <a16:creationId xmlns:a16="http://schemas.microsoft.com/office/drawing/2014/main" id="{72068592-83B7-D3F7-332A-EA15B094993E}"/>
              </a:ext>
            </a:extLst>
          </p:cNvPr>
          <p:cNvPicPr>
            <a:picLocks noChangeAspect="1"/>
          </p:cNvPicPr>
          <p:nvPr/>
        </p:nvPicPr>
        <p:blipFill>
          <a:blip r:embed="rId2"/>
          <a:stretch>
            <a:fillRect/>
          </a:stretch>
        </p:blipFill>
        <p:spPr>
          <a:xfrm>
            <a:off x="3628026" y="2022008"/>
            <a:ext cx="4935945" cy="3620964"/>
          </a:xfrm>
          <a:prstGeom prst="rect">
            <a:avLst/>
          </a:prstGeom>
        </p:spPr>
      </p:pic>
      <p:sp>
        <p:nvSpPr>
          <p:cNvPr id="8" name="正方形/長方形 7">
            <a:extLst>
              <a:ext uri="{FF2B5EF4-FFF2-40B4-BE49-F238E27FC236}">
                <a16:creationId xmlns:a16="http://schemas.microsoft.com/office/drawing/2014/main" id="{05C77A43-1363-91B5-F47B-998B5F0D402B}"/>
              </a:ext>
            </a:extLst>
          </p:cNvPr>
          <p:cNvSpPr/>
          <p:nvPr/>
        </p:nvSpPr>
        <p:spPr>
          <a:xfrm>
            <a:off x="7233495" y="2022008"/>
            <a:ext cx="656472" cy="2813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EAFF692D-7ED1-3BE4-A0B7-BA92C458066A}"/>
              </a:ext>
            </a:extLst>
          </p:cNvPr>
          <p:cNvSpPr/>
          <p:nvPr/>
        </p:nvSpPr>
        <p:spPr>
          <a:xfrm>
            <a:off x="6732751" y="2556066"/>
            <a:ext cx="1157215" cy="2813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4918B791-D95E-772A-58B1-D61C54D39195}"/>
              </a:ext>
            </a:extLst>
          </p:cNvPr>
          <p:cNvSpPr/>
          <p:nvPr/>
        </p:nvSpPr>
        <p:spPr>
          <a:xfrm>
            <a:off x="5343734" y="2591003"/>
            <a:ext cx="1389017" cy="2813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053772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39</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pic>
        <p:nvPicPr>
          <p:cNvPr id="6" name="図 5">
            <a:extLst>
              <a:ext uri="{FF2B5EF4-FFF2-40B4-BE49-F238E27FC236}">
                <a16:creationId xmlns:a16="http://schemas.microsoft.com/office/drawing/2014/main" id="{B10B4632-CF8F-08B6-0231-C42A6E606039}"/>
              </a:ext>
            </a:extLst>
          </p:cNvPr>
          <p:cNvPicPr>
            <a:picLocks noChangeAspect="1"/>
          </p:cNvPicPr>
          <p:nvPr/>
        </p:nvPicPr>
        <p:blipFill>
          <a:blip r:embed="rId2"/>
          <a:stretch>
            <a:fillRect/>
          </a:stretch>
        </p:blipFill>
        <p:spPr>
          <a:xfrm>
            <a:off x="1871907" y="1632095"/>
            <a:ext cx="8448184" cy="4879786"/>
          </a:xfrm>
          <a:prstGeom prst="rect">
            <a:avLst/>
          </a:prstGeom>
        </p:spPr>
      </p:pic>
      <p:sp>
        <p:nvSpPr>
          <p:cNvPr id="7" name="正方形/長方形 6">
            <a:extLst>
              <a:ext uri="{FF2B5EF4-FFF2-40B4-BE49-F238E27FC236}">
                <a16:creationId xmlns:a16="http://schemas.microsoft.com/office/drawing/2014/main" id="{4CA9968E-A512-6B09-BE82-0584B8EB0442}"/>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データストレージ管理のウインドウで「レプリケーション」タブを選択します。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algn="l"/>
            <a:r>
              <a:rPr kumimoji="1" lang="ja-JP" altLang="en-US" sz="1800">
                <a:solidFill>
                  <a:schemeClr val="tx1"/>
                </a:solidFill>
                <a:latin typeface="游ゴシック" panose="020B0400000000000000" pitchFamily="50" charset="-128"/>
                <a:ea typeface="游ゴシック" panose="020B0400000000000000" pitchFamily="50" charset="-128"/>
              </a:rPr>
              <a:t>画面右下の「新規作成」をクリックします。</a:t>
            </a:r>
          </a:p>
        </p:txBody>
      </p:sp>
      <p:sp>
        <p:nvSpPr>
          <p:cNvPr id="8" name="正方形/長方形 7">
            <a:extLst>
              <a:ext uri="{FF2B5EF4-FFF2-40B4-BE49-F238E27FC236}">
                <a16:creationId xmlns:a16="http://schemas.microsoft.com/office/drawing/2014/main" id="{ADBAA769-C241-DDAA-DE7D-BAEA667F6A44}"/>
              </a:ext>
            </a:extLst>
          </p:cNvPr>
          <p:cNvSpPr/>
          <p:nvPr/>
        </p:nvSpPr>
        <p:spPr>
          <a:xfrm>
            <a:off x="2992421" y="1881317"/>
            <a:ext cx="926436" cy="2813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506BB7FB-4315-3032-C33D-32B6CC512215}"/>
              </a:ext>
            </a:extLst>
          </p:cNvPr>
          <p:cNvSpPr/>
          <p:nvPr/>
        </p:nvSpPr>
        <p:spPr>
          <a:xfrm>
            <a:off x="9387839" y="5840592"/>
            <a:ext cx="866505" cy="2813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2242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5D7FEB87-5975-C69D-323C-305D0C3CADA3}"/>
              </a:ext>
            </a:extLst>
          </p:cNvPr>
          <p:cNvSpPr/>
          <p:nvPr/>
        </p:nvSpPr>
        <p:spPr>
          <a:xfrm>
            <a:off x="272415" y="876718"/>
            <a:ext cx="11650124" cy="32389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lang="ja-JP" dirty="0">
                <a:solidFill>
                  <a:schemeClr val="tx1"/>
                </a:solidFill>
                <a:latin typeface="游ゴシック"/>
                <a:ea typeface="游ゴシック"/>
              </a:rPr>
              <a:t>「XC-Gate.V3×MotionBoardCloud相関関係分析サンプル.zip」を解凍すると下記が含まれています。</a:t>
            </a:r>
          </a:p>
          <a:p>
            <a:endParaRPr lang="ja-JP" altLang="en-US" sz="900" dirty="0">
              <a:solidFill>
                <a:schemeClr val="tx1"/>
              </a:solidFill>
              <a:latin typeface="游ゴシック"/>
              <a:ea typeface="游ゴシック"/>
            </a:endParaRPr>
          </a:p>
          <a:p>
            <a:r>
              <a:rPr lang="ja-JP" dirty="0">
                <a:solidFill>
                  <a:schemeClr val="tx1"/>
                </a:solidFill>
                <a:latin typeface="游ゴシック"/>
                <a:ea typeface="游ゴシック"/>
              </a:rPr>
              <a:t>・</a:t>
            </a:r>
            <a:r>
              <a:rPr lang="en-US" altLang="ja-JP" dirty="0">
                <a:solidFill>
                  <a:schemeClr val="tx1"/>
                </a:solidFill>
                <a:latin typeface="游ゴシック"/>
                <a:ea typeface="游ゴシック"/>
              </a:rPr>
              <a:t>MotionBoard</a:t>
            </a:r>
            <a:r>
              <a:rPr lang="ja-JP" dirty="0">
                <a:solidFill>
                  <a:schemeClr val="tx1"/>
                </a:solidFill>
                <a:latin typeface="游ゴシック"/>
                <a:ea typeface="游ゴシック"/>
              </a:rPr>
              <a:t>定義</a:t>
            </a:r>
            <a:r>
              <a:rPr lang="ja-JP" altLang="en-US" dirty="0">
                <a:solidFill>
                  <a:schemeClr val="tx1"/>
                </a:solidFill>
                <a:latin typeface="游ゴシック"/>
                <a:ea typeface="游ゴシック"/>
              </a:rPr>
              <a:t> 　　　　　　　　　　　　　　　　　　　　 </a:t>
            </a:r>
            <a:r>
              <a:rPr lang="en-US" altLang="ja-JP" dirty="0">
                <a:solidFill>
                  <a:schemeClr val="tx1"/>
                </a:solidFill>
                <a:latin typeface="游ゴシック"/>
                <a:ea typeface="游ゴシック"/>
              </a:rPr>
              <a:t>…MotionBoard</a:t>
            </a:r>
            <a:r>
              <a:rPr lang="ja-JP" dirty="0">
                <a:solidFill>
                  <a:schemeClr val="tx1"/>
                </a:solidFill>
                <a:latin typeface="游ゴシック"/>
                <a:ea typeface="游ゴシック"/>
              </a:rPr>
              <a:t> </a:t>
            </a:r>
            <a:r>
              <a:rPr lang="en-US" altLang="ja-JP" dirty="0">
                <a:solidFill>
                  <a:schemeClr val="tx1"/>
                </a:solidFill>
                <a:latin typeface="游ゴシック"/>
                <a:ea typeface="游ゴシック"/>
              </a:rPr>
              <a:t>Cloud</a:t>
            </a:r>
            <a:r>
              <a:rPr lang="ja-JP" dirty="0">
                <a:solidFill>
                  <a:schemeClr val="tx1"/>
                </a:solidFill>
                <a:latin typeface="游ゴシック"/>
                <a:ea typeface="游ゴシック"/>
              </a:rPr>
              <a:t>のボード定義</a:t>
            </a:r>
            <a:endParaRPr lang="ja-JP" dirty="0">
              <a:solidFill>
                <a:schemeClr val="tx1"/>
              </a:solidFill>
            </a:endParaRPr>
          </a:p>
          <a:p>
            <a:r>
              <a:rPr lang="ja-JP" dirty="0">
                <a:solidFill>
                  <a:schemeClr val="tx1"/>
                </a:solidFill>
                <a:latin typeface="游ゴシック"/>
                <a:ea typeface="游ゴシック"/>
              </a:rPr>
              <a:t>・XC-Gate定義 </a:t>
            </a:r>
            <a:r>
              <a:rPr lang="ja-JP" altLang="en-US" dirty="0">
                <a:solidFill>
                  <a:schemeClr val="tx1"/>
                </a:solidFill>
                <a:latin typeface="游ゴシック"/>
                <a:ea typeface="游ゴシック"/>
              </a:rPr>
              <a:t>　　　　　　　　　　　　　　　　　　　　　　 </a:t>
            </a:r>
            <a:r>
              <a:rPr lang="ja-JP" dirty="0">
                <a:solidFill>
                  <a:schemeClr val="tx1"/>
                </a:solidFill>
                <a:latin typeface="游ゴシック"/>
                <a:ea typeface="游ゴシック"/>
              </a:rPr>
              <a:t>…XC-Gate.V3の帳票定義(Excelファイル)</a:t>
            </a:r>
          </a:p>
          <a:p>
            <a:r>
              <a:rPr lang="ja-JP" dirty="0">
                <a:solidFill>
                  <a:schemeClr val="tx1"/>
                </a:solidFill>
                <a:latin typeface="游ゴシック"/>
                <a:ea typeface="游ゴシック"/>
              </a:rPr>
              <a:t>・共有アイテム </a:t>
            </a:r>
            <a:r>
              <a:rPr lang="ja-JP" altLang="en-US" dirty="0">
                <a:solidFill>
                  <a:schemeClr val="tx1"/>
                </a:solidFill>
                <a:latin typeface="游ゴシック"/>
                <a:ea typeface="游ゴシック"/>
              </a:rPr>
              <a:t>　　　　　　　　　　　　　　　　　　　　　　 </a:t>
            </a:r>
            <a:r>
              <a:rPr lang="ja-JP" dirty="0">
                <a:solidFill>
                  <a:schemeClr val="tx1"/>
                </a:solidFill>
                <a:latin typeface="游ゴシック"/>
                <a:ea typeface="游ゴシック"/>
              </a:rPr>
              <a:t>…本資料作成で利用したCSVファイル</a:t>
            </a:r>
          </a:p>
          <a:p>
            <a:r>
              <a:rPr lang="ja-JP" dirty="0">
                <a:solidFill>
                  <a:schemeClr val="tx1"/>
                </a:solidFill>
                <a:latin typeface="游ゴシック"/>
                <a:ea typeface="游ゴシック"/>
              </a:rPr>
              <a:t>・</a:t>
            </a:r>
            <a:r>
              <a:rPr lang="en-US" altLang="ja-JP" dirty="0">
                <a:solidFill>
                  <a:schemeClr val="tx1"/>
                </a:solidFill>
                <a:latin typeface="游ゴシック"/>
                <a:ea typeface="游ゴシック"/>
              </a:rPr>
              <a:t>XC-Gate.V3×MotionBoardCloud</a:t>
            </a:r>
            <a:r>
              <a:rPr lang="ja-JP" altLang="en-US" dirty="0">
                <a:solidFill>
                  <a:schemeClr val="tx1"/>
                </a:solidFill>
                <a:latin typeface="游ゴシック"/>
                <a:ea typeface="游ゴシック"/>
              </a:rPr>
              <a:t>相関関係分析サンプル</a:t>
            </a:r>
            <a:r>
              <a:rPr lang="ja-JP" dirty="0">
                <a:solidFill>
                  <a:schemeClr val="tx1"/>
                </a:solidFill>
                <a:latin typeface="游ゴシック"/>
                <a:ea typeface="游ゴシック"/>
              </a:rPr>
              <a:t> .pptx</a:t>
            </a:r>
            <a:r>
              <a:rPr lang="ja-JP" altLang="en-US" dirty="0">
                <a:solidFill>
                  <a:schemeClr val="tx1"/>
                </a:solidFill>
                <a:latin typeface="游ゴシック"/>
                <a:ea typeface="游ゴシック"/>
              </a:rPr>
              <a:t>　</a:t>
            </a:r>
            <a:r>
              <a:rPr lang="ja-JP" dirty="0">
                <a:solidFill>
                  <a:schemeClr val="tx1"/>
                </a:solidFill>
                <a:latin typeface="游ゴシック"/>
                <a:ea typeface="游ゴシック"/>
              </a:rPr>
              <a:t>…本資料です</a:t>
            </a:r>
          </a:p>
          <a:p>
            <a:r>
              <a:rPr lang="ja-JP" sz="1400" dirty="0">
                <a:solidFill>
                  <a:schemeClr val="tx1"/>
                </a:solidFill>
                <a:latin typeface="游ゴシック"/>
                <a:ea typeface="游ゴシック"/>
              </a:rPr>
              <a:t>　※資料内の画像とサンプルデータ、ボート定義には一部差異がございます。</a:t>
            </a:r>
          </a:p>
        </p:txBody>
      </p:sp>
      <p:pic>
        <p:nvPicPr>
          <p:cNvPr id="8" name="図 7" descr="グラフィカル ユーザー インターフェイス, テキスト, アプリケーション, メール&#10;&#10;説明は自動で生成されたものです">
            <a:extLst>
              <a:ext uri="{FF2B5EF4-FFF2-40B4-BE49-F238E27FC236}">
                <a16:creationId xmlns:a16="http://schemas.microsoft.com/office/drawing/2014/main" id="{3CDCB000-3C6A-E77D-EC48-8A3E418F2B60}"/>
              </a:ext>
            </a:extLst>
          </p:cNvPr>
          <p:cNvPicPr>
            <a:picLocks noChangeAspect="1"/>
          </p:cNvPicPr>
          <p:nvPr/>
        </p:nvPicPr>
        <p:blipFill>
          <a:blip r:embed="rId2"/>
          <a:stretch>
            <a:fillRect/>
          </a:stretch>
        </p:blipFill>
        <p:spPr>
          <a:xfrm>
            <a:off x="3190240" y="2763490"/>
            <a:ext cx="5801360" cy="3688140"/>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4</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11" name="テキスト プレースホルダー 21">
            <a:extLst>
              <a:ext uri="{FF2B5EF4-FFF2-40B4-BE49-F238E27FC236}">
                <a16:creationId xmlns:a16="http://schemas.microsoft.com/office/drawing/2014/main" id="{F4A3494D-F6FA-0A61-CF2E-15EEB8554F1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内容物の説明</a:t>
            </a:r>
            <a:endParaRPr kumimoji="1" lang="ja-JP" altLang="en-US" sz="1200" b="1" i="0" u="none" strike="noStrike" kern="1200" cap="none" spc="0" normalizeH="0" baseline="0" noProof="0">
              <a:ln>
                <a:noFill/>
              </a:ln>
              <a:effectLst/>
              <a:uLnTx/>
              <a:uFillTx/>
              <a:latin typeface="游ゴシック" panose="020B0400000000000000" pitchFamily="50" charset="-128"/>
              <a:ea typeface="游ゴシック" panose="020B0400000000000000" pitchFamily="50" charset="-128"/>
              <a:sym typeface="Noto Sans JP Medium"/>
            </a:endParaRPr>
          </a:p>
        </p:txBody>
      </p:sp>
      <p:sp>
        <p:nvSpPr>
          <p:cNvPr id="7" name="正方形/長方形 6">
            <a:extLst>
              <a:ext uri="{FF2B5EF4-FFF2-40B4-BE49-F238E27FC236}">
                <a16:creationId xmlns:a16="http://schemas.microsoft.com/office/drawing/2014/main" id="{7A3C5071-D111-4EA0-2695-24F53015C499}"/>
              </a:ext>
            </a:extLst>
          </p:cNvPr>
          <p:cNvSpPr/>
          <p:nvPr/>
        </p:nvSpPr>
        <p:spPr>
          <a:xfrm>
            <a:off x="5001476" y="5128242"/>
            <a:ext cx="3554569" cy="9851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208015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40</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A009E425-B08A-8ACE-6679-7BC9506D9D65}"/>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ja-JP" altLang="en-US" sz="1800">
                <a:solidFill>
                  <a:schemeClr val="tx1"/>
                </a:solidFill>
                <a:latin typeface="游ゴシック" panose="020B0400000000000000" pitchFamily="50" charset="-128"/>
                <a:ea typeface="游ゴシック" panose="020B0400000000000000" pitchFamily="50" charset="-128"/>
              </a:rPr>
              <a:t>データソース選択で接続先をプルダウンリストから「</a:t>
            </a:r>
            <a:r>
              <a:rPr kumimoji="1" lang="en-US" altLang="ja-JP" sz="1800">
                <a:solidFill>
                  <a:schemeClr val="tx1"/>
                </a:solidFill>
                <a:latin typeface="游ゴシック" panose="020B0400000000000000" pitchFamily="50" charset="-128"/>
                <a:ea typeface="游ゴシック" panose="020B0400000000000000" pitchFamily="50" charset="-128"/>
              </a:rPr>
              <a:t>text</a:t>
            </a:r>
            <a:r>
              <a:rPr kumimoji="1" lang="ja-JP" altLang="en-US" sz="1800">
                <a:solidFill>
                  <a:schemeClr val="tx1"/>
                </a:solidFill>
                <a:latin typeface="游ゴシック" panose="020B0400000000000000" pitchFamily="50" charset="-128"/>
                <a:ea typeface="游ゴシック" panose="020B0400000000000000" pitchFamily="50" charset="-128"/>
              </a:rPr>
              <a:t>」を選択します。</a:t>
            </a:r>
          </a:p>
        </p:txBody>
      </p:sp>
      <p:pic>
        <p:nvPicPr>
          <p:cNvPr id="6" name="図 5">
            <a:extLst>
              <a:ext uri="{FF2B5EF4-FFF2-40B4-BE49-F238E27FC236}">
                <a16:creationId xmlns:a16="http://schemas.microsoft.com/office/drawing/2014/main" id="{BA839C8E-2E31-811D-EB04-07B1DE4A8A1D}"/>
              </a:ext>
            </a:extLst>
          </p:cNvPr>
          <p:cNvPicPr>
            <a:picLocks noChangeAspect="1"/>
          </p:cNvPicPr>
          <p:nvPr/>
        </p:nvPicPr>
        <p:blipFill>
          <a:blip r:embed="rId2"/>
          <a:stretch>
            <a:fillRect/>
          </a:stretch>
        </p:blipFill>
        <p:spPr>
          <a:xfrm>
            <a:off x="2209387" y="1809469"/>
            <a:ext cx="7849699" cy="4621849"/>
          </a:xfrm>
          <a:prstGeom prst="rect">
            <a:avLst/>
          </a:prstGeom>
        </p:spPr>
      </p:pic>
    </p:spTree>
    <p:extLst>
      <p:ext uri="{BB962C8B-B14F-4D97-AF65-F5344CB8AC3E}">
        <p14:creationId xmlns:p14="http://schemas.microsoft.com/office/powerpoint/2010/main" val="28423443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41</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4FBB10F6-B03A-0D61-6818-766D0B99952A}"/>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検査記録</a:t>
            </a:r>
            <a:r>
              <a:rPr kumimoji="1" lang="en-US" altLang="ja-JP" sz="1800">
                <a:solidFill>
                  <a:schemeClr val="tx1"/>
                </a:solidFill>
                <a:latin typeface="游ゴシック" panose="020B0400000000000000" pitchFamily="50" charset="-128"/>
                <a:ea typeface="游ゴシック" panose="020B0400000000000000" pitchFamily="50" charset="-128"/>
              </a:rPr>
              <a:t>.csv】</a:t>
            </a:r>
            <a:r>
              <a:rPr kumimoji="1" lang="ja-JP" altLang="en-US" sz="1800">
                <a:solidFill>
                  <a:schemeClr val="tx1"/>
                </a:solidFill>
                <a:latin typeface="游ゴシック" panose="020B0400000000000000" pitchFamily="50" charset="-128"/>
                <a:ea typeface="游ゴシック" panose="020B0400000000000000" pitchFamily="50" charset="-128"/>
              </a:rPr>
              <a:t>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C1AC60F3-64F4-312C-168E-D845F01DCD4D}"/>
              </a:ext>
            </a:extLst>
          </p:cNvPr>
          <p:cNvPicPr>
            <a:picLocks noChangeAspect="1"/>
          </p:cNvPicPr>
          <p:nvPr/>
        </p:nvPicPr>
        <p:blipFill>
          <a:blip r:embed="rId2"/>
          <a:stretch>
            <a:fillRect/>
          </a:stretch>
        </p:blipFill>
        <p:spPr>
          <a:xfrm>
            <a:off x="2048207" y="1598845"/>
            <a:ext cx="8095584" cy="4825877"/>
          </a:xfrm>
          <a:prstGeom prst="rect">
            <a:avLst/>
          </a:prstGeom>
        </p:spPr>
      </p:pic>
      <p:sp>
        <p:nvSpPr>
          <p:cNvPr id="8" name="正方形/長方形 7">
            <a:extLst>
              <a:ext uri="{FF2B5EF4-FFF2-40B4-BE49-F238E27FC236}">
                <a16:creationId xmlns:a16="http://schemas.microsoft.com/office/drawing/2014/main" id="{23A1E668-B7A7-1C6E-D9DD-7A282F950248}"/>
              </a:ext>
            </a:extLst>
          </p:cNvPr>
          <p:cNvSpPr/>
          <p:nvPr/>
        </p:nvSpPr>
        <p:spPr>
          <a:xfrm>
            <a:off x="2191232" y="5118464"/>
            <a:ext cx="926436" cy="2813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42522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42</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1BBF6438-2CCE-D0BA-8DD4-86C567586AD8}"/>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データのプレビューが表示されます。問題が無ければ「</a:t>
            </a:r>
            <a:r>
              <a:rPr kumimoji="1" lang="en-US" altLang="ja-JP" sz="1800">
                <a:solidFill>
                  <a:schemeClr val="tx1"/>
                </a:solidFill>
                <a:latin typeface="游ゴシック" panose="020B0400000000000000" pitchFamily="50" charset="-128"/>
                <a:ea typeface="游ゴシック" panose="020B0400000000000000" pitchFamily="50" charset="-128"/>
              </a:rPr>
              <a:t>OK</a:t>
            </a:r>
            <a:r>
              <a:rPr kumimoji="1" lang="ja-JP" altLang="en-US" sz="1800">
                <a:solidFill>
                  <a:schemeClr val="tx1"/>
                </a:solidFill>
                <a:latin typeface="游ゴシック" panose="020B0400000000000000" pitchFamily="50" charset="-128"/>
                <a:ea typeface="游ゴシック" panose="020B0400000000000000" pitchFamily="50" charset="-128"/>
              </a:rPr>
              <a:t>」で閉じます。</a:t>
            </a:r>
          </a:p>
        </p:txBody>
      </p:sp>
      <p:sp>
        <p:nvSpPr>
          <p:cNvPr id="6" name="正方形/長方形 5">
            <a:extLst>
              <a:ext uri="{FF2B5EF4-FFF2-40B4-BE49-F238E27FC236}">
                <a16:creationId xmlns:a16="http://schemas.microsoft.com/office/drawing/2014/main" id="{58E614BF-4AC3-BD8B-7512-EE7010410E6A}"/>
              </a:ext>
            </a:extLst>
          </p:cNvPr>
          <p:cNvSpPr/>
          <p:nvPr/>
        </p:nvSpPr>
        <p:spPr>
          <a:xfrm>
            <a:off x="163284" y="1804239"/>
            <a:ext cx="4734720" cy="44216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日付型、日時型のフォーマットエラーが</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発生するケースがあります。</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a:solidFill>
                <a:schemeClr val="tx1"/>
              </a:solidFill>
              <a:latin typeface="游ゴシック" panose="020B0400000000000000" pitchFamily="50" charset="-128"/>
              <a:ea typeface="游ゴシック" panose="020B0400000000000000" pitchFamily="50" charset="-128"/>
            </a:endParaRPr>
          </a:p>
          <a:p>
            <a:r>
              <a:rPr lang="en-US"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MB</a:t>
            </a:r>
            <a:r>
              <a:rPr lang="ja-JP"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では基本的に下記のフォーマットが</a:t>
            </a:r>
            <a:endParaRPr lang="en-US"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日付・日時として利用出来ます。</a:t>
            </a:r>
          </a:p>
          <a:p>
            <a:r>
              <a:rPr lang="ja-JP"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日付型：</a:t>
            </a:r>
            <a:r>
              <a:rPr lang="en-US"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a:t>
            </a:r>
            <a:endParaRPr lang="ja-JP"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日時型：</a:t>
            </a:r>
            <a:r>
              <a:rPr lang="en-US"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 JJ:NN:SS</a:t>
            </a:r>
            <a:endParaRPr lang="ja-JP"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pPr marR="76540"/>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例えば </a:t>
            </a:r>
            <a:r>
              <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XC-Gate</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の更新日時が</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と分までの場合などは</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文字型として取り込む必要があります。</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対象項目の「鉛筆アイコン」、</a:t>
            </a:r>
            <a:endPar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または項目一覧の下にある</a:t>
            </a:r>
            <a:endPar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「項目一括編集」から型の変更を行います。</a:t>
            </a:r>
            <a:endPar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en-US" altLang="ja-JP"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4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次頁を参照ください。</a:t>
            </a:r>
            <a:endParaRPr kumimoji="1" lang="ja-JP" altLang="en-US" sz="1400">
              <a:solidFill>
                <a:schemeClr val="tx1"/>
              </a:solidFill>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24F9A334-B689-DD23-2C0D-E2984EA44E9F}"/>
              </a:ext>
            </a:extLst>
          </p:cNvPr>
          <p:cNvPicPr>
            <a:picLocks noChangeAspect="1"/>
          </p:cNvPicPr>
          <p:nvPr/>
        </p:nvPicPr>
        <p:blipFill>
          <a:blip r:embed="rId2"/>
          <a:stretch>
            <a:fillRect/>
          </a:stretch>
        </p:blipFill>
        <p:spPr>
          <a:xfrm>
            <a:off x="5543513" y="1966363"/>
            <a:ext cx="5629115" cy="4097383"/>
          </a:xfrm>
          <a:prstGeom prst="rect">
            <a:avLst/>
          </a:prstGeom>
        </p:spPr>
      </p:pic>
      <p:sp>
        <p:nvSpPr>
          <p:cNvPr id="9" name="正方形/長方形 8">
            <a:extLst>
              <a:ext uri="{FF2B5EF4-FFF2-40B4-BE49-F238E27FC236}">
                <a16:creationId xmlns:a16="http://schemas.microsoft.com/office/drawing/2014/main" id="{B4AC3116-A97B-5F08-A3BB-1EB49E25648B}"/>
              </a:ext>
            </a:extLst>
          </p:cNvPr>
          <p:cNvSpPr/>
          <p:nvPr/>
        </p:nvSpPr>
        <p:spPr>
          <a:xfrm>
            <a:off x="6426926" y="3206434"/>
            <a:ext cx="281940" cy="2225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97087063-532F-07C7-31DA-0447350CB009}"/>
              </a:ext>
            </a:extLst>
          </p:cNvPr>
          <p:cNvSpPr/>
          <p:nvPr/>
        </p:nvSpPr>
        <p:spPr>
          <a:xfrm>
            <a:off x="5603384" y="5817231"/>
            <a:ext cx="1224135" cy="1640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891046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43</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64A71720-CFD6-14BC-8D57-D724AD3B65DE}"/>
              </a:ext>
            </a:extLst>
          </p:cNvPr>
          <p:cNvSpPr/>
          <p:nvPr/>
        </p:nvSpPr>
        <p:spPr>
          <a:xfrm>
            <a:off x="1011146" y="1081677"/>
            <a:ext cx="4277515" cy="411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1800">
                <a:solidFill>
                  <a:schemeClr val="tx1"/>
                </a:solidFill>
                <a:latin typeface="游ゴシック" panose="020B0400000000000000" pitchFamily="50" charset="-128"/>
                <a:ea typeface="游ゴシック" panose="020B0400000000000000" pitchFamily="50" charset="-128"/>
              </a:rPr>
              <a:t>対象項目の鉛筆アイコンで開いた画面</a:t>
            </a:r>
          </a:p>
        </p:txBody>
      </p:sp>
      <p:sp>
        <p:nvSpPr>
          <p:cNvPr id="6" name="正方形/長方形 5">
            <a:extLst>
              <a:ext uri="{FF2B5EF4-FFF2-40B4-BE49-F238E27FC236}">
                <a16:creationId xmlns:a16="http://schemas.microsoft.com/office/drawing/2014/main" id="{4C989018-2DC3-3343-82D7-CFFC1EB99654}"/>
              </a:ext>
            </a:extLst>
          </p:cNvPr>
          <p:cNvSpPr/>
          <p:nvPr/>
        </p:nvSpPr>
        <p:spPr>
          <a:xfrm>
            <a:off x="6430677" y="1081677"/>
            <a:ext cx="4277515" cy="411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1800">
                <a:solidFill>
                  <a:schemeClr val="tx1"/>
                </a:solidFill>
                <a:latin typeface="游ゴシック" panose="020B0400000000000000" pitchFamily="50" charset="-128"/>
                <a:ea typeface="游ゴシック" panose="020B0400000000000000" pitchFamily="50" charset="-128"/>
              </a:rPr>
              <a:t>項目一括編集で開いた画面</a:t>
            </a:r>
          </a:p>
        </p:txBody>
      </p:sp>
      <p:pic>
        <p:nvPicPr>
          <p:cNvPr id="8" name="図 7">
            <a:extLst>
              <a:ext uri="{FF2B5EF4-FFF2-40B4-BE49-F238E27FC236}">
                <a16:creationId xmlns:a16="http://schemas.microsoft.com/office/drawing/2014/main" id="{B5EC54EE-0114-E5E3-63DF-A32E5168FA2F}"/>
              </a:ext>
            </a:extLst>
          </p:cNvPr>
          <p:cNvPicPr>
            <a:picLocks noChangeAspect="1"/>
          </p:cNvPicPr>
          <p:nvPr/>
        </p:nvPicPr>
        <p:blipFill>
          <a:blip r:embed="rId2"/>
          <a:stretch>
            <a:fillRect/>
          </a:stretch>
        </p:blipFill>
        <p:spPr>
          <a:xfrm>
            <a:off x="846154" y="1688912"/>
            <a:ext cx="4605596" cy="2315907"/>
          </a:xfrm>
          <a:prstGeom prst="rect">
            <a:avLst/>
          </a:prstGeom>
        </p:spPr>
      </p:pic>
      <p:pic>
        <p:nvPicPr>
          <p:cNvPr id="10" name="図 9">
            <a:extLst>
              <a:ext uri="{FF2B5EF4-FFF2-40B4-BE49-F238E27FC236}">
                <a16:creationId xmlns:a16="http://schemas.microsoft.com/office/drawing/2014/main" id="{C6021762-DDB4-D245-5CF8-69BA7ECDBD92}"/>
              </a:ext>
            </a:extLst>
          </p:cNvPr>
          <p:cNvPicPr>
            <a:picLocks noChangeAspect="1"/>
          </p:cNvPicPr>
          <p:nvPr/>
        </p:nvPicPr>
        <p:blipFill>
          <a:blip r:embed="rId3"/>
          <a:stretch>
            <a:fillRect/>
          </a:stretch>
        </p:blipFill>
        <p:spPr>
          <a:xfrm>
            <a:off x="6579422" y="1688912"/>
            <a:ext cx="3980024" cy="4661891"/>
          </a:xfrm>
          <a:prstGeom prst="rect">
            <a:avLst/>
          </a:prstGeom>
        </p:spPr>
      </p:pic>
      <p:sp>
        <p:nvSpPr>
          <p:cNvPr id="11" name="正方形/長方形 10">
            <a:extLst>
              <a:ext uri="{FF2B5EF4-FFF2-40B4-BE49-F238E27FC236}">
                <a16:creationId xmlns:a16="http://schemas.microsoft.com/office/drawing/2014/main" id="{9A927AB8-F85D-83D0-E27F-72886113DE5D}"/>
              </a:ext>
            </a:extLst>
          </p:cNvPr>
          <p:cNvSpPr/>
          <p:nvPr/>
        </p:nvSpPr>
        <p:spPr>
          <a:xfrm>
            <a:off x="931816" y="2675789"/>
            <a:ext cx="1776549" cy="9643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C6E77296-F2A1-5444-8D89-D0EF29523401}"/>
              </a:ext>
            </a:extLst>
          </p:cNvPr>
          <p:cNvSpPr/>
          <p:nvPr/>
        </p:nvSpPr>
        <p:spPr>
          <a:xfrm>
            <a:off x="9671172" y="3012203"/>
            <a:ext cx="822658" cy="82827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079322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44</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B0D28111-97A7-C97B-5B7C-F43A55BE4637}"/>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実行ユーザを設定します。管理者グループのユーザなど、データの書込み権限を持ってるユーザを選択します。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レプリケーションは「上書き追加」を選択し、「更新キー設定」をクリックします。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繰り返しタイプは「実行しない」を選択します。</a:t>
            </a:r>
            <a:r>
              <a:rPr kumimoji="1" lang="ja-JP" altLang="en-US" sz="1600">
                <a:solidFill>
                  <a:schemeClr val="tx1"/>
                </a:solidFill>
                <a:latin typeface="游ゴシック" panose="020B0400000000000000" pitchFamily="50" charset="-128"/>
                <a:ea typeface="游ゴシック" panose="020B0400000000000000" pitchFamily="50" charset="-128"/>
              </a:rPr>
              <a:t>（</a:t>
            </a:r>
            <a:r>
              <a:rPr kumimoji="1" lang="en-US" altLang="ja-JP" sz="1600">
                <a:solidFill>
                  <a:schemeClr val="tx1"/>
                </a:solidFill>
                <a:latin typeface="游ゴシック" panose="020B0400000000000000" pitchFamily="50" charset="-128"/>
                <a:ea typeface="游ゴシック" panose="020B0400000000000000" pitchFamily="50" charset="-128"/>
              </a:rPr>
              <a:t>※XC-Gate</a:t>
            </a:r>
            <a:r>
              <a:rPr kumimoji="1" lang="ja-JP" altLang="en-US" sz="1600">
                <a:solidFill>
                  <a:schemeClr val="tx1"/>
                </a:solidFill>
                <a:latin typeface="游ゴシック" panose="020B0400000000000000" pitchFamily="50" charset="-128"/>
                <a:ea typeface="游ゴシック" panose="020B0400000000000000" pitchFamily="50" charset="-128"/>
              </a:rPr>
              <a:t>から</a:t>
            </a:r>
            <a:r>
              <a:rPr kumimoji="1" lang="en-US" altLang="ja-JP" sz="1600">
                <a:solidFill>
                  <a:schemeClr val="tx1"/>
                </a:solidFill>
                <a:latin typeface="游ゴシック" panose="020B0400000000000000" pitchFamily="50" charset="-128"/>
                <a:ea typeface="游ゴシック" panose="020B0400000000000000" pitchFamily="50" charset="-128"/>
              </a:rPr>
              <a:t>WebAPI</a:t>
            </a:r>
            <a:r>
              <a:rPr kumimoji="1" lang="ja-JP" altLang="en-US" sz="1600">
                <a:solidFill>
                  <a:schemeClr val="tx1"/>
                </a:solidFill>
                <a:latin typeface="游ゴシック" panose="020B0400000000000000" pitchFamily="50" charset="-128"/>
                <a:ea typeface="游ゴシック" panose="020B0400000000000000" pitchFamily="50" charset="-128"/>
              </a:rPr>
              <a:t>で実行されます）</a:t>
            </a:r>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C6DA60DE-24D1-9B02-1A48-1347AA228801}"/>
              </a:ext>
            </a:extLst>
          </p:cNvPr>
          <p:cNvPicPr>
            <a:picLocks noChangeAspect="1"/>
          </p:cNvPicPr>
          <p:nvPr/>
        </p:nvPicPr>
        <p:blipFill>
          <a:blip r:embed="rId2"/>
          <a:stretch>
            <a:fillRect/>
          </a:stretch>
        </p:blipFill>
        <p:spPr>
          <a:xfrm>
            <a:off x="606582" y="1765661"/>
            <a:ext cx="5933045" cy="4835992"/>
          </a:xfrm>
          <a:prstGeom prst="rect">
            <a:avLst/>
          </a:prstGeom>
        </p:spPr>
      </p:pic>
      <p:sp>
        <p:nvSpPr>
          <p:cNvPr id="8" name="正方形/長方形 7">
            <a:extLst>
              <a:ext uri="{FF2B5EF4-FFF2-40B4-BE49-F238E27FC236}">
                <a16:creationId xmlns:a16="http://schemas.microsoft.com/office/drawing/2014/main" id="{7926B1F0-EC1E-E097-94C8-2F42D6E4D2A0}"/>
              </a:ext>
            </a:extLst>
          </p:cNvPr>
          <p:cNvSpPr/>
          <p:nvPr/>
        </p:nvSpPr>
        <p:spPr>
          <a:xfrm>
            <a:off x="1423310" y="2613930"/>
            <a:ext cx="4080508"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9AEFE320-278E-01DB-DA38-9C9D4406665B}"/>
              </a:ext>
            </a:extLst>
          </p:cNvPr>
          <p:cNvSpPr/>
          <p:nvPr/>
        </p:nvSpPr>
        <p:spPr>
          <a:xfrm>
            <a:off x="2246811" y="2862652"/>
            <a:ext cx="688476"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1D71FE41-F41F-D515-85B2-A3E38573B3A9}"/>
              </a:ext>
            </a:extLst>
          </p:cNvPr>
          <p:cNvSpPr/>
          <p:nvPr/>
        </p:nvSpPr>
        <p:spPr>
          <a:xfrm>
            <a:off x="2961413" y="2865355"/>
            <a:ext cx="774563" cy="2286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F80966F5-A2F7-6900-A957-A34E009DB105}"/>
              </a:ext>
            </a:extLst>
          </p:cNvPr>
          <p:cNvSpPr/>
          <p:nvPr/>
        </p:nvSpPr>
        <p:spPr>
          <a:xfrm>
            <a:off x="1349829" y="3731114"/>
            <a:ext cx="694714" cy="2286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CDD26643-E15D-ED49-F085-21579D870A18}"/>
              </a:ext>
            </a:extLst>
          </p:cNvPr>
          <p:cNvPicPr>
            <a:picLocks noChangeAspect="1"/>
          </p:cNvPicPr>
          <p:nvPr/>
        </p:nvPicPr>
        <p:blipFill>
          <a:blip r:embed="rId3"/>
          <a:stretch>
            <a:fillRect/>
          </a:stretch>
        </p:blipFill>
        <p:spPr>
          <a:xfrm>
            <a:off x="6313556" y="2993975"/>
            <a:ext cx="5535539" cy="3456234"/>
          </a:xfrm>
          <a:prstGeom prst="rect">
            <a:avLst/>
          </a:prstGeom>
        </p:spPr>
      </p:pic>
      <p:cxnSp>
        <p:nvCxnSpPr>
          <p:cNvPr id="14" name="直線矢印コネクタ 13">
            <a:extLst>
              <a:ext uri="{FF2B5EF4-FFF2-40B4-BE49-F238E27FC236}">
                <a16:creationId xmlns:a16="http://schemas.microsoft.com/office/drawing/2014/main" id="{6BAD0C77-D872-060C-9324-2E63C50BFFF7}"/>
              </a:ext>
            </a:extLst>
          </p:cNvPr>
          <p:cNvCxnSpPr>
            <a:cxnSpLocks/>
            <a:stCxn id="10" idx="3"/>
            <a:endCxn id="15" idx="1"/>
          </p:cNvCxnSpPr>
          <p:nvPr/>
        </p:nvCxnSpPr>
        <p:spPr>
          <a:xfrm>
            <a:off x="3735976" y="2979656"/>
            <a:ext cx="2623283" cy="502990"/>
          </a:xfrm>
          <a:prstGeom prst="straightConnector1">
            <a:avLst/>
          </a:prstGeom>
          <a:ln w="1905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15" name="正方形/長方形 14">
            <a:extLst>
              <a:ext uri="{FF2B5EF4-FFF2-40B4-BE49-F238E27FC236}">
                <a16:creationId xmlns:a16="http://schemas.microsoft.com/office/drawing/2014/main" id="{69019A46-0613-4B39-1EE0-2972CEB3B049}"/>
              </a:ext>
            </a:extLst>
          </p:cNvPr>
          <p:cNvSpPr/>
          <p:nvPr/>
        </p:nvSpPr>
        <p:spPr>
          <a:xfrm>
            <a:off x="6359259" y="3373673"/>
            <a:ext cx="2191520" cy="21794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75C5DCB1-2AE6-EFD1-3803-AB7318388759}"/>
              </a:ext>
            </a:extLst>
          </p:cNvPr>
          <p:cNvSpPr/>
          <p:nvPr/>
        </p:nvSpPr>
        <p:spPr>
          <a:xfrm>
            <a:off x="7212015" y="1925394"/>
            <a:ext cx="4537166" cy="10515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今回のデモの更新キーは</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シリアル</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の項目になります。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実際に連携する場合は、</a:t>
            </a:r>
            <a:endParaRPr kumimoji="1" lang="en-US" altLang="ja-JP" sz="1400">
              <a:solidFill>
                <a:schemeClr val="tx1"/>
              </a:solidFill>
              <a:latin typeface="游ゴシック" panose="020B0400000000000000" pitchFamily="50" charset="-128"/>
              <a:ea typeface="游ゴシック" panose="020B0400000000000000" pitchFamily="50" charset="-128"/>
            </a:endParaRPr>
          </a:p>
          <a:p>
            <a:r>
              <a:rPr kumimoji="1" lang="en-US" altLang="ja-JP" sz="1400">
                <a:solidFill>
                  <a:schemeClr val="tx1"/>
                </a:solidFill>
                <a:latin typeface="游ゴシック" panose="020B0400000000000000" pitchFamily="50" charset="-128"/>
                <a:ea typeface="游ゴシック" panose="020B0400000000000000" pitchFamily="50" charset="-128"/>
              </a:rPr>
              <a:t>【txrCd】【</a:t>
            </a:r>
            <a:r>
              <a:rPr kumimoji="1" lang="ja-JP" altLang="en-US" sz="1400">
                <a:solidFill>
                  <a:schemeClr val="tx1"/>
                </a:solidFill>
                <a:latin typeface="游ゴシック" panose="020B0400000000000000" pitchFamily="50" charset="-128"/>
                <a:ea typeface="游ゴシック" panose="020B0400000000000000" pitchFamily="50" charset="-128"/>
              </a:rPr>
              <a:t>行番号</a:t>
            </a:r>
            <a:r>
              <a:rPr kumimoji="1" lang="en-US" altLang="ja-JP" sz="1400">
                <a:solidFill>
                  <a:schemeClr val="tx1"/>
                </a:solidFill>
                <a:latin typeface="游ゴシック" panose="020B0400000000000000" pitchFamily="50" charset="-128"/>
                <a:ea typeface="游ゴシック" panose="020B0400000000000000" pitchFamily="50" charset="-128"/>
              </a:rPr>
              <a:t>】</a:t>
            </a:r>
            <a:r>
              <a:rPr kumimoji="1" lang="ja-JP" altLang="en-US" sz="1400">
                <a:solidFill>
                  <a:schemeClr val="tx1"/>
                </a:solidFill>
                <a:latin typeface="游ゴシック" panose="020B0400000000000000" pitchFamily="50" charset="-128"/>
                <a:ea typeface="游ゴシック" panose="020B0400000000000000" pitchFamily="50" charset="-128"/>
              </a:rPr>
              <a:t>が更新キーになります。</a:t>
            </a:r>
          </a:p>
        </p:txBody>
      </p:sp>
    </p:spTree>
    <p:extLst>
      <p:ext uri="{BB962C8B-B14F-4D97-AF65-F5344CB8AC3E}">
        <p14:creationId xmlns:p14="http://schemas.microsoft.com/office/powerpoint/2010/main" val="1184857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45</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pic>
        <p:nvPicPr>
          <p:cNvPr id="6" name="図 5">
            <a:extLst>
              <a:ext uri="{FF2B5EF4-FFF2-40B4-BE49-F238E27FC236}">
                <a16:creationId xmlns:a16="http://schemas.microsoft.com/office/drawing/2014/main" id="{27D1A03B-9A37-0E85-37CD-CB15A1E543FD}"/>
              </a:ext>
            </a:extLst>
          </p:cNvPr>
          <p:cNvPicPr>
            <a:picLocks noChangeAspect="1"/>
          </p:cNvPicPr>
          <p:nvPr/>
        </p:nvPicPr>
        <p:blipFill>
          <a:blip r:embed="rId2"/>
          <a:stretch>
            <a:fillRect/>
          </a:stretch>
        </p:blipFill>
        <p:spPr>
          <a:xfrm>
            <a:off x="2433199" y="1899934"/>
            <a:ext cx="7325600" cy="4199290"/>
          </a:xfrm>
          <a:prstGeom prst="rect">
            <a:avLst/>
          </a:prstGeom>
        </p:spPr>
      </p:pic>
      <p:sp>
        <p:nvSpPr>
          <p:cNvPr id="7" name="正方形/長方形 6">
            <a:extLst>
              <a:ext uri="{FF2B5EF4-FFF2-40B4-BE49-F238E27FC236}">
                <a16:creationId xmlns:a16="http://schemas.microsoft.com/office/drawing/2014/main" id="{47E4370D-6F83-B2E6-8B19-133003C31250}"/>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データストレージが作成されます。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このタイミングではデータは取り込まれていない状態です。</a:t>
            </a:r>
          </a:p>
        </p:txBody>
      </p:sp>
      <p:sp>
        <p:nvSpPr>
          <p:cNvPr id="8" name="正方形/長方形 7">
            <a:extLst>
              <a:ext uri="{FF2B5EF4-FFF2-40B4-BE49-F238E27FC236}">
                <a16:creationId xmlns:a16="http://schemas.microsoft.com/office/drawing/2014/main" id="{B3B4D73B-837A-BDDF-E344-B7EA33B3C9B1}"/>
              </a:ext>
            </a:extLst>
          </p:cNvPr>
          <p:cNvSpPr/>
          <p:nvPr/>
        </p:nvSpPr>
        <p:spPr>
          <a:xfrm>
            <a:off x="5529835" y="4121171"/>
            <a:ext cx="1132327" cy="37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080399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3D7286D3-0D13-96B3-4796-CCF9EB5D659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65285" y="1204472"/>
            <a:ext cx="235452" cy="252000"/>
          </a:xfrm>
          <a:prstGeom prst="rect">
            <a:avLst/>
          </a:prstGeom>
        </p:spPr>
      </p:pic>
      <p:pic>
        <p:nvPicPr>
          <p:cNvPr id="6" name="図 5">
            <a:extLst>
              <a:ext uri="{FF2B5EF4-FFF2-40B4-BE49-F238E27FC236}">
                <a16:creationId xmlns:a16="http://schemas.microsoft.com/office/drawing/2014/main" id="{94B20264-AA3E-2B13-BAA4-BCD6B5AABE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39899" y="884668"/>
            <a:ext cx="266928" cy="288000"/>
          </a:xfrm>
          <a:prstGeom prst="rect">
            <a:avLst/>
          </a:prstGeom>
        </p:spPr>
      </p:pic>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46</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sp>
        <p:nvSpPr>
          <p:cNvPr id="5" name="正方形/長方形 4">
            <a:extLst>
              <a:ext uri="{FF2B5EF4-FFF2-40B4-BE49-F238E27FC236}">
                <a16:creationId xmlns:a16="http://schemas.microsoft.com/office/drawing/2014/main" id="{F7368235-F430-89EE-243D-E9699BA90AD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　（タスク実行）をクリックしデータを取り込みます。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レコード数は自動で更新されないため、画面右上の　（再読込）をクリックし画面を更新します。</a:t>
            </a:r>
          </a:p>
        </p:txBody>
      </p:sp>
      <p:pic>
        <p:nvPicPr>
          <p:cNvPr id="9" name="図 8">
            <a:extLst>
              <a:ext uri="{FF2B5EF4-FFF2-40B4-BE49-F238E27FC236}">
                <a16:creationId xmlns:a16="http://schemas.microsoft.com/office/drawing/2014/main" id="{F57B3C58-EC98-83E0-5FCA-A4F4919C9585}"/>
              </a:ext>
            </a:extLst>
          </p:cNvPr>
          <p:cNvPicPr>
            <a:picLocks noChangeAspect="1"/>
          </p:cNvPicPr>
          <p:nvPr/>
        </p:nvPicPr>
        <p:blipFill>
          <a:blip r:embed="rId4"/>
          <a:stretch>
            <a:fillRect/>
          </a:stretch>
        </p:blipFill>
        <p:spPr>
          <a:xfrm>
            <a:off x="272415" y="1573504"/>
            <a:ext cx="5505245" cy="3185718"/>
          </a:xfrm>
          <a:prstGeom prst="rect">
            <a:avLst/>
          </a:prstGeom>
        </p:spPr>
      </p:pic>
      <p:sp>
        <p:nvSpPr>
          <p:cNvPr id="10" name="正方形/長方形 9">
            <a:extLst>
              <a:ext uri="{FF2B5EF4-FFF2-40B4-BE49-F238E27FC236}">
                <a16:creationId xmlns:a16="http://schemas.microsoft.com/office/drawing/2014/main" id="{96DCEB3C-2D0A-95E6-26AD-1D497902E887}"/>
              </a:ext>
            </a:extLst>
          </p:cNvPr>
          <p:cNvSpPr/>
          <p:nvPr/>
        </p:nvSpPr>
        <p:spPr>
          <a:xfrm>
            <a:off x="3276600" y="3809488"/>
            <a:ext cx="1068977" cy="2922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60F5B9C4-01A5-CE64-159F-B8922528ECE7}"/>
              </a:ext>
            </a:extLst>
          </p:cNvPr>
          <p:cNvSpPr/>
          <p:nvPr/>
        </p:nvSpPr>
        <p:spPr>
          <a:xfrm>
            <a:off x="4866594" y="3829042"/>
            <a:ext cx="201795" cy="2726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90838403-55FD-2B02-E74A-7A92DF385425}"/>
              </a:ext>
            </a:extLst>
          </p:cNvPr>
          <p:cNvSpPr/>
          <p:nvPr/>
        </p:nvSpPr>
        <p:spPr>
          <a:xfrm>
            <a:off x="5140914" y="1541902"/>
            <a:ext cx="201795" cy="2726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向き折線 16">
            <a:extLst>
              <a:ext uri="{FF2B5EF4-FFF2-40B4-BE49-F238E27FC236}">
                <a16:creationId xmlns:a16="http://schemas.microsoft.com/office/drawing/2014/main" id="{4EBE550E-22EA-3F45-DA17-335196A1983F}"/>
              </a:ext>
            </a:extLst>
          </p:cNvPr>
          <p:cNvSpPr/>
          <p:nvPr/>
        </p:nvSpPr>
        <p:spPr>
          <a:xfrm rot="5400000">
            <a:off x="4874545" y="4992083"/>
            <a:ext cx="532737" cy="421419"/>
          </a:xfrm>
          <a:prstGeom prst="bentUpArrow">
            <a:avLst>
              <a:gd name="adj1" fmla="val 25000"/>
              <a:gd name="adj2" fmla="val 47641"/>
              <a:gd name="adj3" fmla="val 4575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21" name="図 20">
            <a:extLst>
              <a:ext uri="{FF2B5EF4-FFF2-40B4-BE49-F238E27FC236}">
                <a16:creationId xmlns:a16="http://schemas.microsoft.com/office/drawing/2014/main" id="{8CD7A6AC-901A-D20F-46B9-B70631FFD2E8}"/>
              </a:ext>
            </a:extLst>
          </p:cNvPr>
          <p:cNvPicPr>
            <a:picLocks noChangeAspect="1"/>
          </p:cNvPicPr>
          <p:nvPr/>
        </p:nvPicPr>
        <p:blipFill>
          <a:blip r:embed="rId5"/>
          <a:stretch>
            <a:fillRect/>
          </a:stretch>
        </p:blipFill>
        <p:spPr>
          <a:xfrm>
            <a:off x="5490756" y="3156654"/>
            <a:ext cx="5455920" cy="3150521"/>
          </a:xfrm>
          <a:prstGeom prst="rect">
            <a:avLst/>
          </a:prstGeom>
        </p:spPr>
      </p:pic>
      <p:sp>
        <p:nvSpPr>
          <p:cNvPr id="19" name="正方形/長方形 18">
            <a:extLst>
              <a:ext uri="{FF2B5EF4-FFF2-40B4-BE49-F238E27FC236}">
                <a16:creationId xmlns:a16="http://schemas.microsoft.com/office/drawing/2014/main" id="{278A8CDD-70C0-8CDB-CDE2-29C4BE4820B6}"/>
              </a:ext>
            </a:extLst>
          </p:cNvPr>
          <p:cNvSpPr/>
          <p:nvPr/>
        </p:nvSpPr>
        <p:spPr>
          <a:xfrm>
            <a:off x="8410301" y="5383127"/>
            <a:ext cx="1212669" cy="2765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CC2E7303-D64A-DB1A-69B1-83F6CA573B11}"/>
              </a:ext>
            </a:extLst>
          </p:cNvPr>
          <p:cNvSpPr/>
          <p:nvPr/>
        </p:nvSpPr>
        <p:spPr>
          <a:xfrm>
            <a:off x="7926976" y="6057290"/>
            <a:ext cx="555173" cy="24988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615C5222-6A87-EC5D-F235-CD158299F365}"/>
              </a:ext>
            </a:extLst>
          </p:cNvPr>
          <p:cNvSpPr/>
          <p:nvPr/>
        </p:nvSpPr>
        <p:spPr>
          <a:xfrm>
            <a:off x="6431224" y="2451592"/>
            <a:ext cx="4515452" cy="6393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600">
                <a:solidFill>
                  <a:schemeClr val="tx1"/>
                </a:solidFill>
                <a:latin typeface="游ゴシック" panose="020B0400000000000000" pitchFamily="50" charset="-128"/>
                <a:ea typeface="游ゴシック" panose="020B0400000000000000" pitchFamily="50" charset="-128"/>
              </a:rPr>
              <a:t>※</a:t>
            </a:r>
            <a:r>
              <a:rPr kumimoji="1" lang="ja-JP" altLang="en-US" sz="1600">
                <a:solidFill>
                  <a:schemeClr val="tx1"/>
                </a:solidFill>
                <a:latin typeface="游ゴシック" panose="020B0400000000000000" pitchFamily="50" charset="-128"/>
                <a:ea typeface="游ゴシック" panose="020B0400000000000000" pitchFamily="50" charset="-128"/>
              </a:rPr>
              <a:t>データの取込みは、レコード数に依存します。</a:t>
            </a:r>
            <a:endParaRPr kumimoji="1" lang="en-US" altLang="ja-JP" sz="1600">
              <a:solidFill>
                <a:schemeClr val="tx1"/>
              </a:solidFill>
              <a:latin typeface="游ゴシック" panose="020B0400000000000000" pitchFamily="50" charset="-128"/>
              <a:ea typeface="游ゴシック" panose="020B0400000000000000" pitchFamily="50" charset="-128"/>
            </a:endParaRPr>
          </a:p>
          <a:p>
            <a:r>
              <a:rPr kumimoji="1" lang="ja-JP" altLang="en-US" sz="1600">
                <a:solidFill>
                  <a:schemeClr val="tx1"/>
                </a:solidFill>
                <a:latin typeface="游ゴシック" panose="020B0400000000000000" pitchFamily="50" charset="-128"/>
                <a:ea typeface="游ゴシック" panose="020B0400000000000000" pitchFamily="50" charset="-128"/>
              </a:rPr>
              <a:t>　何度か「再読込」を繰り返し確認ください。</a:t>
            </a:r>
          </a:p>
        </p:txBody>
      </p:sp>
    </p:spTree>
    <p:extLst>
      <p:ext uri="{BB962C8B-B14F-4D97-AF65-F5344CB8AC3E}">
        <p14:creationId xmlns:p14="http://schemas.microsoft.com/office/powerpoint/2010/main" val="36468974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47</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pic>
        <p:nvPicPr>
          <p:cNvPr id="6" name="図 5">
            <a:extLst>
              <a:ext uri="{FF2B5EF4-FFF2-40B4-BE49-F238E27FC236}">
                <a16:creationId xmlns:a16="http://schemas.microsoft.com/office/drawing/2014/main" id="{CA3B6A6E-B7C1-CE0F-06FD-73B56900BAD3}"/>
              </a:ext>
            </a:extLst>
          </p:cNvPr>
          <p:cNvPicPr>
            <a:picLocks noChangeAspect="1"/>
          </p:cNvPicPr>
          <p:nvPr/>
        </p:nvPicPr>
        <p:blipFill>
          <a:blip r:embed="rId2"/>
          <a:stretch>
            <a:fillRect/>
          </a:stretch>
        </p:blipFill>
        <p:spPr>
          <a:xfrm>
            <a:off x="1492603" y="1765609"/>
            <a:ext cx="9230068" cy="4437163"/>
          </a:xfrm>
          <a:prstGeom prst="rect">
            <a:avLst/>
          </a:prstGeom>
        </p:spPr>
      </p:pic>
      <p:sp>
        <p:nvSpPr>
          <p:cNvPr id="7" name="正方形/長方形 6">
            <a:extLst>
              <a:ext uri="{FF2B5EF4-FFF2-40B4-BE49-F238E27FC236}">
                <a16:creationId xmlns:a16="http://schemas.microsoft.com/office/drawing/2014/main" id="{96B0DC1B-FF07-9FB7-6BBB-C3771D9B12E1}"/>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データストレージ管理のウインドウを閉じます。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画面左下の「編集を終了」をクリックします。</a:t>
            </a:r>
          </a:p>
        </p:txBody>
      </p:sp>
      <p:sp>
        <p:nvSpPr>
          <p:cNvPr id="8" name="正方形/長方形 7">
            <a:extLst>
              <a:ext uri="{FF2B5EF4-FFF2-40B4-BE49-F238E27FC236}">
                <a16:creationId xmlns:a16="http://schemas.microsoft.com/office/drawing/2014/main" id="{C8FCEFC5-7342-8F00-FE74-49926B0374FA}"/>
              </a:ext>
            </a:extLst>
          </p:cNvPr>
          <p:cNvSpPr/>
          <p:nvPr/>
        </p:nvSpPr>
        <p:spPr>
          <a:xfrm>
            <a:off x="2266407" y="5980192"/>
            <a:ext cx="537754" cy="2922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80724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FF9EAD-220A-3A43-C828-BBCD8BA42C22}"/>
              </a:ext>
            </a:extLst>
          </p:cNvPr>
          <p:cNvSpPr>
            <a:spLocks noGrp="1"/>
          </p:cNvSpPr>
          <p:nvPr>
            <p:ph type="sldNum" sz="quarter" idx="2"/>
          </p:nvPr>
        </p:nvSpPr>
        <p:spPr/>
        <p:txBody>
          <a:bodyPr/>
          <a:lstStyle/>
          <a:p>
            <a:fld id="{86CB4B4D-7CA3-9044-876B-883B54F8677D}" type="slidenum">
              <a:rPr lang="en-US" altLang="ja-JP" smtClean="0"/>
              <a:pPr/>
              <a:t>48</a:t>
            </a:fld>
            <a:endParaRPr lang="ja-JP" altLang="en-US"/>
          </a:p>
        </p:txBody>
      </p:sp>
      <p:sp>
        <p:nvSpPr>
          <p:cNvPr id="3" name="フッター プレースホルダー 2">
            <a:extLst>
              <a:ext uri="{FF2B5EF4-FFF2-40B4-BE49-F238E27FC236}">
                <a16:creationId xmlns:a16="http://schemas.microsoft.com/office/drawing/2014/main" id="{96DAC4CF-2F84-159F-5CCD-5DEACE7FE8F6}"/>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テキスト プレースホルダー 21">
            <a:extLst>
              <a:ext uri="{FF2B5EF4-FFF2-40B4-BE49-F238E27FC236}">
                <a16:creationId xmlns:a16="http://schemas.microsoft.com/office/drawing/2014/main" id="{FADD828D-31EF-0763-B726-FF29721481EF}"/>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dirty="0">
                <a:latin typeface="游ゴシック" panose="020B0400000000000000" pitchFamily="50" charset="-128"/>
                <a:ea typeface="游ゴシック" panose="020B0400000000000000" pitchFamily="50" charset="-128"/>
              </a:rPr>
              <a:t>MotionBoard</a:t>
            </a:r>
            <a:r>
              <a:rPr lang="ja-JP" altLang="en-US" sz="1200" b="1" dirty="0">
                <a:latin typeface="游ゴシック" panose="020B0400000000000000" pitchFamily="50" charset="-128"/>
                <a:ea typeface="游ゴシック" panose="020B0400000000000000" pitchFamily="50" charset="-128"/>
              </a:rPr>
              <a:t> </a:t>
            </a:r>
            <a:r>
              <a:rPr lang="en-US" altLang="ja-JP" sz="1200" b="1" dirty="0">
                <a:latin typeface="游ゴシック" panose="020B0400000000000000" pitchFamily="50" charset="-128"/>
                <a:ea typeface="游ゴシック" panose="020B0400000000000000" pitchFamily="50" charset="-128"/>
              </a:rPr>
              <a:t>Cloud</a:t>
            </a:r>
            <a:r>
              <a:rPr lang="ja-JP" altLang="en-US" sz="1200" b="1" dirty="0">
                <a:latin typeface="游ゴシック" panose="020B0400000000000000" pitchFamily="50" charset="-128"/>
                <a:ea typeface="游ゴシック" panose="020B0400000000000000" pitchFamily="50" charset="-128"/>
              </a:rPr>
              <a:t>の設定</a:t>
            </a:r>
          </a:p>
        </p:txBody>
      </p:sp>
      <p:pic>
        <p:nvPicPr>
          <p:cNvPr id="6" name="図 5">
            <a:extLst>
              <a:ext uri="{FF2B5EF4-FFF2-40B4-BE49-F238E27FC236}">
                <a16:creationId xmlns:a16="http://schemas.microsoft.com/office/drawing/2014/main" id="{A12E3F6D-7FB8-51F0-40B9-9021CAA62C46}"/>
              </a:ext>
            </a:extLst>
          </p:cNvPr>
          <p:cNvPicPr>
            <a:picLocks noChangeAspect="1"/>
          </p:cNvPicPr>
          <p:nvPr/>
        </p:nvPicPr>
        <p:blipFill>
          <a:blip r:embed="rId2"/>
          <a:stretch>
            <a:fillRect/>
          </a:stretch>
        </p:blipFill>
        <p:spPr>
          <a:xfrm>
            <a:off x="1389016" y="1788875"/>
            <a:ext cx="9413966" cy="4525568"/>
          </a:xfrm>
          <a:prstGeom prst="rect">
            <a:avLst/>
          </a:prstGeom>
        </p:spPr>
      </p:pic>
      <p:sp>
        <p:nvSpPr>
          <p:cNvPr id="7" name="正方形/長方形 6">
            <a:extLst>
              <a:ext uri="{FF2B5EF4-FFF2-40B4-BE49-F238E27FC236}">
                <a16:creationId xmlns:a16="http://schemas.microsoft.com/office/drawing/2014/main" id="{AC57BA3B-6B70-FA27-A60B-7A810C3DAE79}"/>
              </a:ext>
            </a:extLst>
          </p:cNvPr>
          <p:cNvSpPr/>
          <p:nvPr/>
        </p:nvSpPr>
        <p:spPr>
          <a:xfrm>
            <a:off x="272415" y="772214"/>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画面がリロードされ、各チャートが正しく表示されることを確認ください。</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連携デモの構築は以上で完了となります。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0304636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a:xfrm>
            <a:off x="526414" y="1600199"/>
            <a:ext cx="7433765" cy="459659"/>
          </a:xfrm>
        </p:spPr>
        <p:txBody>
          <a:bodyPr>
            <a:normAutofit fontScale="90000"/>
          </a:bodyPr>
          <a:lstStyle/>
          <a:p>
            <a:r>
              <a:rPr lang="en-US" altLang="ja-JP"/>
              <a:t>【APPENDIX】</a:t>
            </a:r>
            <a:br>
              <a:rPr lang="en-US" altLang="ja-JP"/>
            </a:br>
            <a:r>
              <a:rPr lang="ja-JP" altLang="en-US"/>
              <a:t>日付・日時のデータについて</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03</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2999470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8"/>
            <a:ext cx="11670444" cy="8426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dirty="0">
                <a:solidFill>
                  <a:schemeClr val="tx1"/>
                </a:solidFill>
                <a:latin typeface="游ゴシック" panose="020B0400000000000000" pitchFamily="50" charset="-128"/>
                <a:ea typeface="游ゴシック" panose="020B0400000000000000" pitchFamily="50" charset="-128"/>
              </a:rPr>
              <a:t>設定の流れとしては、 </a:t>
            </a:r>
            <a:r>
              <a:rPr kumimoji="1" lang="en-US" altLang="ja-JP" sz="1800" dirty="0">
                <a:solidFill>
                  <a:schemeClr val="tx1"/>
                </a:solidFill>
                <a:latin typeface="游ゴシック" panose="020B0400000000000000" pitchFamily="50" charset="-128"/>
                <a:ea typeface="游ゴシック" panose="020B0400000000000000" pitchFamily="50" charset="-128"/>
              </a:rPr>
              <a:t>XC-Gate.V3</a:t>
            </a:r>
            <a:r>
              <a:rPr kumimoji="1" lang="ja-JP" altLang="en-US" sz="1800" dirty="0">
                <a:solidFill>
                  <a:schemeClr val="tx1"/>
                </a:solidFill>
                <a:latin typeface="游ゴシック" panose="020B0400000000000000" pitchFamily="50" charset="-128"/>
                <a:ea typeface="游ゴシック" panose="020B0400000000000000" pitchFamily="50" charset="-128"/>
              </a:rPr>
              <a:t>から入力されたデータを、</a:t>
            </a:r>
            <a:r>
              <a:rPr kumimoji="1" lang="en-US" altLang="ja-JP" sz="1800" dirty="0">
                <a:solidFill>
                  <a:schemeClr val="tx1"/>
                </a:solidFill>
                <a:latin typeface="游ゴシック" panose="020B0400000000000000" pitchFamily="50" charset="-128"/>
                <a:ea typeface="游ゴシック" panose="020B0400000000000000" pitchFamily="50" charset="-128"/>
              </a:rPr>
              <a:t>XC-Connect</a:t>
            </a:r>
            <a:r>
              <a:rPr kumimoji="1" lang="ja-JP" altLang="en-US" sz="1800" dirty="0">
                <a:solidFill>
                  <a:schemeClr val="tx1"/>
                </a:solidFill>
                <a:latin typeface="游ゴシック" panose="020B0400000000000000" pitchFamily="50" charset="-128"/>
                <a:ea typeface="游ゴシック" panose="020B0400000000000000" pitchFamily="50" charset="-128"/>
              </a:rPr>
              <a:t>というソフトウェアを経由して</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 Cloud</a:t>
            </a:r>
            <a:r>
              <a:rPr kumimoji="1" lang="ja-JP" altLang="en-US" sz="1800" dirty="0">
                <a:solidFill>
                  <a:schemeClr val="tx1"/>
                </a:solidFill>
                <a:latin typeface="游ゴシック" panose="020B0400000000000000" pitchFamily="50" charset="-128"/>
                <a:ea typeface="游ゴシック" panose="020B0400000000000000" pitchFamily="50" charset="-128"/>
              </a:rPr>
              <a:t>に転送し、可視化するところまでを想定しています。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F4A3494D-F6FA-0A61-CF2E-15EEB8554F11}"/>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行う設定の概要</a:t>
            </a:r>
            <a:endParaRPr kumimoji="1" lang="ja-JP" altLang="en-US" sz="1200" b="1" i="0" u="none" strike="noStrike" kern="1200" cap="none" spc="0" normalizeH="0" baseline="0" noProof="0">
              <a:ln>
                <a:noFill/>
              </a:ln>
              <a:effectLst/>
              <a:uLnTx/>
              <a:uFillTx/>
              <a:latin typeface="游ゴシック" panose="020B0400000000000000" pitchFamily="50" charset="-128"/>
              <a:ea typeface="游ゴシック" panose="020B0400000000000000" pitchFamily="50" charset="-128"/>
              <a:sym typeface="Noto Sans JP Medium"/>
            </a:endParaRPr>
          </a:p>
        </p:txBody>
      </p:sp>
      <p:pic>
        <p:nvPicPr>
          <p:cNvPr id="1026" name="Picture 2" descr="2ステップ">
            <a:extLst>
              <a:ext uri="{FF2B5EF4-FFF2-40B4-BE49-F238E27FC236}">
                <a16:creationId xmlns:a16="http://schemas.microsoft.com/office/drawing/2014/main" id="{14240BEE-4393-E744-16AE-894355C7B5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939" y="2039397"/>
            <a:ext cx="10511692" cy="3941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72634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50</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dirty="0">
                <a:solidFill>
                  <a:schemeClr val="tx1"/>
                </a:solidFill>
                <a:latin typeface="游ゴシック"/>
                <a:ea typeface="游ゴシック"/>
              </a:rPr>
              <a:t>日付・日時について、</a:t>
            </a:r>
            <a:r>
              <a:rPr kumimoji="1" lang="en-US" altLang="ja-JP" sz="1800" dirty="0">
                <a:solidFill>
                  <a:schemeClr val="tx1"/>
                </a:solidFill>
                <a:latin typeface="游ゴシック"/>
                <a:ea typeface="游ゴシック"/>
              </a:rPr>
              <a:t>XC-Gate</a:t>
            </a:r>
            <a:r>
              <a:rPr kumimoji="1" lang="ja-JP" altLang="en-US" sz="1800" dirty="0">
                <a:solidFill>
                  <a:schemeClr val="tx1"/>
                </a:solidFill>
                <a:latin typeface="游ゴシック"/>
                <a:ea typeface="游ゴシック"/>
              </a:rPr>
              <a:t> と </a:t>
            </a:r>
            <a:r>
              <a:rPr kumimoji="1" lang="en-US" altLang="ja-JP" sz="1800" dirty="0">
                <a:solidFill>
                  <a:schemeClr val="tx1"/>
                </a:solidFill>
                <a:latin typeface="游ゴシック"/>
                <a:ea typeface="游ゴシック"/>
              </a:rPr>
              <a:t>MotionBoard</a:t>
            </a:r>
            <a:r>
              <a:rPr lang="en-US" altLang="ja-JP" dirty="0">
                <a:solidFill>
                  <a:schemeClr val="tx1"/>
                </a:solidFill>
                <a:latin typeface="游ゴシック"/>
                <a:ea typeface="游ゴシック"/>
              </a:rPr>
              <a:t> Cloud</a:t>
            </a:r>
            <a:r>
              <a:rPr kumimoji="1" lang="ja-JP" altLang="en-US" sz="1800" dirty="0">
                <a:solidFill>
                  <a:schemeClr val="tx1"/>
                </a:solidFill>
                <a:latin typeface="游ゴシック"/>
                <a:ea typeface="游ゴシック"/>
              </a:rPr>
              <a:t>では扱いが異なります。</a:t>
            </a:r>
            <a:endParaRPr kumimoji="1" lang="en-US" altLang="ja-JP" sz="1800" dirty="0">
              <a:solidFill>
                <a:schemeClr val="tx1"/>
              </a:solidFill>
              <a:latin typeface="游ゴシック"/>
              <a:ea typeface="游ゴシック"/>
            </a:endParaRPr>
          </a:p>
          <a:p>
            <a:r>
              <a:rPr kumimoji="1" lang="en-US" altLang="ja-JP" sz="1800" dirty="0">
                <a:solidFill>
                  <a:schemeClr val="tx1"/>
                </a:solidFill>
                <a:latin typeface="游ゴシック"/>
                <a:ea typeface="游ゴシック"/>
              </a:rPr>
              <a:t>MotionBoard</a:t>
            </a:r>
            <a:r>
              <a:rPr lang="en-US" altLang="ja-JP" dirty="0">
                <a:solidFill>
                  <a:schemeClr val="tx1"/>
                </a:solidFill>
                <a:latin typeface="游ゴシック"/>
                <a:ea typeface="游ゴシック"/>
              </a:rPr>
              <a:t> Cloud</a:t>
            </a:r>
            <a:r>
              <a:rPr kumimoji="1" lang="ja-JP" altLang="en-US" sz="1800" dirty="0">
                <a:solidFill>
                  <a:schemeClr val="tx1"/>
                </a:solidFill>
                <a:latin typeface="游ゴシック"/>
                <a:ea typeface="游ゴシック"/>
              </a:rPr>
              <a:t>では</a:t>
            </a:r>
            <a:r>
              <a:rPr kumimoji="1" lang="en-US" altLang="ja-JP" sz="1800" dirty="0">
                <a:solidFill>
                  <a:schemeClr val="tx1"/>
                </a:solidFill>
                <a:latin typeface="游ゴシック"/>
                <a:ea typeface="游ゴシック"/>
              </a:rPr>
              <a:t>DB</a:t>
            </a:r>
            <a:r>
              <a:rPr kumimoji="1" lang="ja-JP" altLang="en-US" sz="1800" dirty="0">
                <a:solidFill>
                  <a:schemeClr val="tx1"/>
                </a:solidFill>
                <a:latin typeface="游ゴシック"/>
                <a:ea typeface="游ゴシック"/>
              </a:rPr>
              <a:t>の</a:t>
            </a:r>
            <a:r>
              <a:rPr kumimoji="1" lang="en-US" altLang="ja-JP" sz="1800" dirty="0">
                <a:solidFill>
                  <a:schemeClr val="tx1"/>
                </a:solidFill>
                <a:latin typeface="游ゴシック"/>
                <a:ea typeface="游ゴシック"/>
              </a:rPr>
              <a:t>1</a:t>
            </a:r>
            <a:r>
              <a:rPr kumimoji="1" lang="ja-JP" altLang="en-US" sz="1800" dirty="0">
                <a:solidFill>
                  <a:schemeClr val="tx1"/>
                </a:solidFill>
                <a:latin typeface="游ゴシック"/>
                <a:ea typeface="游ゴシック"/>
              </a:rPr>
              <a:t>カラムとして扱うため、取り込みフォーマットが厳密にチェックされます。</a:t>
            </a:r>
            <a:endParaRPr lang="ja-JP" altLang="en-US" sz="1800" dirty="0">
              <a:solidFill>
                <a:schemeClr val="tx1"/>
              </a:solidFill>
              <a:latin typeface="游ゴシック"/>
              <a:ea typeface="游ゴシック"/>
            </a:endParaRPr>
          </a:p>
        </p:txBody>
      </p:sp>
      <p:sp>
        <p:nvSpPr>
          <p:cNvPr id="9" name="正方形/長方形 8">
            <a:extLst>
              <a:ext uri="{FF2B5EF4-FFF2-40B4-BE49-F238E27FC236}">
                <a16:creationId xmlns:a16="http://schemas.microsoft.com/office/drawing/2014/main" id="{210AC435-E836-29F9-4554-A952696E086E}"/>
              </a:ext>
            </a:extLst>
          </p:cNvPr>
          <p:cNvSpPr/>
          <p:nvPr/>
        </p:nvSpPr>
        <p:spPr>
          <a:xfrm>
            <a:off x="163284" y="1804239"/>
            <a:ext cx="4668459" cy="4399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R="76200" algn="l"/>
            <a:r>
              <a:rPr kumimoji="1" lang="ja-JP" altLang="en-US" sz="1600">
                <a:solidFill>
                  <a:schemeClr val="tx1"/>
                </a:solidFill>
                <a:latin typeface="游ゴシック" panose="020B0400000000000000" pitchFamily="50" charset="-128"/>
                <a:ea typeface="游ゴシック" panose="020B0400000000000000" pitchFamily="50" charset="-128"/>
              </a:rPr>
              <a:t>日付型、日時型のフォーマットエラーが</a:t>
            </a:r>
            <a:endParaRPr lang="en-US" altLang="ja-JP" sz="1600">
              <a:solidFill>
                <a:schemeClr val="tx1"/>
              </a:solidFill>
              <a:latin typeface="游ゴシック" panose="020B0400000000000000" pitchFamily="50" charset="-128"/>
              <a:ea typeface="游ゴシック" panose="020B0400000000000000" pitchFamily="50" charset="-128"/>
            </a:endParaRPr>
          </a:p>
          <a:p>
            <a:pPr marR="76200" algn="l"/>
            <a:r>
              <a:rPr kumimoji="1" lang="ja-JP" altLang="en-US" sz="1600">
                <a:solidFill>
                  <a:schemeClr val="tx1"/>
                </a:solidFill>
                <a:latin typeface="游ゴシック" panose="020B0400000000000000" pitchFamily="50" charset="-128"/>
                <a:ea typeface="游ゴシック" panose="020B0400000000000000" pitchFamily="50" charset="-128"/>
              </a:rPr>
              <a:t>発生するケースがあります。</a:t>
            </a:r>
            <a:endParaRPr lang="en-US" altLang="ja-JP" sz="1600">
              <a:solidFill>
                <a:schemeClr val="tx1"/>
              </a:solidFill>
              <a:latin typeface="游ゴシック" panose="020B0400000000000000" pitchFamily="50" charset="-128"/>
              <a:ea typeface="游ゴシック" panose="020B0400000000000000" pitchFamily="50" charset="-128"/>
            </a:endParaRPr>
          </a:p>
          <a:p>
            <a:pPr marR="76200" algn="l"/>
            <a:endParaRPr lang="en-US" altLang="ja-JP" sz="1600">
              <a:solidFill>
                <a:schemeClr val="tx1"/>
              </a:solidFill>
              <a:latin typeface="游ゴシック" panose="020B0400000000000000" pitchFamily="50" charset="-128"/>
              <a:ea typeface="游ゴシック" panose="020B0400000000000000" pitchFamily="50" charset="-128"/>
            </a:endParaRPr>
          </a:p>
          <a:p>
            <a:r>
              <a:rPr lang="ja-JP" altLang="ja-JP" sz="1600" kern="100">
                <a:solidFill>
                  <a:schemeClr val="tx1"/>
                </a:solidFill>
                <a:latin typeface="游ゴシック"/>
                <a:ea typeface="游ゴシック"/>
                <a:cs typeface="Courier New"/>
              </a:rPr>
              <a:t>MotionBoard Cloud</a:t>
            </a:r>
            <a:r>
              <a:rPr lang="ja-JP" altLang="ja-JP" sz="1600" kern="100">
                <a:solidFill>
                  <a:schemeClr val="tx1"/>
                </a:solidFill>
                <a:effectLst/>
                <a:latin typeface="游ゴシック"/>
                <a:ea typeface="游ゴシック"/>
                <a:cs typeface="Courier New"/>
              </a:rPr>
              <a:t>では基本的に下記の</a:t>
            </a:r>
            <a:endParaRPr lang="en-US" altLang="ja-JP" sz="1600" kern="100">
              <a:solidFill>
                <a:schemeClr val="tx1"/>
              </a:solidFill>
              <a:latin typeface="游ゴシック"/>
              <a:ea typeface="游ゴシック"/>
              <a:cs typeface="Courier New"/>
            </a:endParaRPr>
          </a:p>
          <a:p>
            <a:r>
              <a:rPr lang="ja-JP" altLang="ja-JP" sz="1600" kern="100">
                <a:solidFill>
                  <a:schemeClr val="tx1"/>
                </a:solidFill>
                <a:effectLst/>
                <a:latin typeface="游ゴシック"/>
                <a:ea typeface="游ゴシック"/>
                <a:cs typeface="Courier New"/>
              </a:rPr>
              <a:t>フォーマットが日付・日時として利用出来ます。</a:t>
            </a:r>
            <a:endParaRPr lang="en-US" altLang="ja-JP" sz="1600" kern="100">
              <a:solidFill>
                <a:schemeClr val="tx1"/>
              </a:solidFill>
              <a:effectLst/>
              <a:latin typeface="游ゴシック"/>
              <a:ea typeface="游ゴシック"/>
              <a:cs typeface="Courier New"/>
            </a:endParaRPr>
          </a:p>
          <a:p>
            <a:r>
              <a:rPr lang="ja-JP"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日付型：</a:t>
            </a:r>
            <a:r>
              <a:rPr lang="en-US"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a:t>
            </a:r>
            <a:endParaRPr lang="ja-JP"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　日時型：</a:t>
            </a:r>
            <a:r>
              <a:rPr lang="en-US"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rPr>
              <a:t>YYYY/MM/DD JJ:NN:SS</a:t>
            </a:r>
            <a:endParaRPr lang="ja-JP" altLang="ja-JP" sz="1600" kern="100">
              <a:solidFill>
                <a:schemeClr val="tx1"/>
              </a:solidFill>
              <a:effectLst/>
              <a:latin typeface="游ゴシック" panose="020B0400000000000000" pitchFamily="50" charset="-128"/>
              <a:ea typeface="游ゴシック" panose="020B0400000000000000" pitchFamily="50" charset="-128"/>
              <a:cs typeface="Courier New" panose="02070309020205020404" pitchFamily="49" charset="0"/>
            </a:endParaRPr>
          </a:p>
          <a:p>
            <a:pPr marR="76200"/>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例えば </a:t>
            </a:r>
            <a:r>
              <a:rPr lang="en-US" altLang="ja-JP" sz="1600" kern="10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XC-Gate</a:t>
            </a:r>
            <a:r>
              <a:rPr lang="ja-JP" altLang="en-US" sz="1600" kern="10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の更新日時が</a:t>
            </a:r>
            <a:endParaRPr lang="en-US" altLang="ja-JP" sz="1600" kern="10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600" kern="10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600" kern="10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と分までの場合などは</a:t>
            </a:r>
            <a:endParaRPr lang="en-US" altLang="ja-JP" sz="1600" kern="10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rPr>
              <a:t>文字型として取り込む必要があります。</a:t>
            </a:r>
            <a:endParaRPr lang="en-US" altLang="ja-JP" sz="1600" kern="100">
              <a:solidFill>
                <a:srgbClr val="FF0000"/>
              </a:solidFill>
              <a:latin typeface="游ゴシック" panose="020B0400000000000000" pitchFamily="50" charset="-128"/>
              <a:ea typeface="游ゴシック" panose="020B0400000000000000" pitchFamily="50" charset="-128"/>
              <a:cs typeface="Courier New" panose="02070309020205020404" pitchFamily="49" charset="0"/>
            </a:endParaRPr>
          </a:p>
          <a:p>
            <a:endPar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対象項目の「鉛筆アイコン」、</a:t>
            </a:r>
            <a:endPar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または項目一覧の下にある</a:t>
            </a:r>
            <a:endPar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kumimoji="1"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「項目一括編集」から型の変更を行います。</a:t>
            </a:r>
            <a:endParaRPr kumimoji="1" lang="ja-JP" altLang="en-US" sz="1400">
              <a:solidFill>
                <a:schemeClr val="tx1"/>
              </a:solidFill>
              <a:latin typeface="游ゴシック" panose="020B0400000000000000" pitchFamily="50" charset="-128"/>
              <a:ea typeface="游ゴシック" panose="020B0400000000000000" pitchFamily="50" charset="-128"/>
            </a:endParaRP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pic>
        <p:nvPicPr>
          <p:cNvPr id="14" name="図 13">
            <a:extLst>
              <a:ext uri="{FF2B5EF4-FFF2-40B4-BE49-F238E27FC236}">
                <a16:creationId xmlns:a16="http://schemas.microsoft.com/office/drawing/2014/main" id="{689B5A18-01C9-B0FA-9B91-629ACC9B7D77}"/>
              </a:ext>
            </a:extLst>
          </p:cNvPr>
          <p:cNvPicPr>
            <a:picLocks noChangeAspect="1"/>
          </p:cNvPicPr>
          <p:nvPr/>
        </p:nvPicPr>
        <p:blipFill>
          <a:blip r:embed="rId2"/>
          <a:stretch>
            <a:fillRect/>
          </a:stretch>
        </p:blipFill>
        <p:spPr>
          <a:xfrm>
            <a:off x="5338211" y="1752962"/>
            <a:ext cx="6237374" cy="4540129"/>
          </a:xfrm>
          <a:prstGeom prst="rect">
            <a:avLst/>
          </a:prstGeom>
        </p:spPr>
      </p:pic>
      <p:sp>
        <p:nvSpPr>
          <p:cNvPr id="10" name="正方形/長方形 9">
            <a:extLst>
              <a:ext uri="{FF2B5EF4-FFF2-40B4-BE49-F238E27FC236}">
                <a16:creationId xmlns:a16="http://schemas.microsoft.com/office/drawing/2014/main" id="{6335AF91-A82C-6FD9-7714-173F6C01200E}"/>
              </a:ext>
            </a:extLst>
          </p:cNvPr>
          <p:cNvSpPr/>
          <p:nvPr/>
        </p:nvSpPr>
        <p:spPr>
          <a:xfrm>
            <a:off x="6301495" y="3094412"/>
            <a:ext cx="285831" cy="25007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40F1698-DECD-98F9-C315-76A7D1CF5535}"/>
              </a:ext>
            </a:extLst>
          </p:cNvPr>
          <p:cNvSpPr/>
          <p:nvPr/>
        </p:nvSpPr>
        <p:spPr>
          <a:xfrm>
            <a:off x="5404103" y="6028234"/>
            <a:ext cx="1282374" cy="19374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357622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6D60C737-C357-F1E2-8692-B66D225AE66A}"/>
              </a:ext>
            </a:extLst>
          </p:cNvPr>
          <p:cNvPicPr>
            <a:picLocks noChangeAspect="1"/>
          </p:cNvPicPr>
          <p:nvPr/>
        </p:nvPicPr>
        <p:blipFill>
          <a:blip r:embed="rId2"/>
          <a:stretch>
            <a:fillRect/>
          </a:stretch>
        </p:blipFill>
        <p:spPr>
          <a:xfrm>
            <a:off x="5302780" y="1576786"/>
            <a:ext cx="5927614" cy="4900620"/>
          </a:xfrm>
          <a:prstGeom prst="rect">
            <a:avLst/>
          </a:prstGeom>
        </p:spPr>
      </p:pic>
      <p:sp>
        <p:nvSpPr>
          <p:cNvPr id="9" name="正方形/長方形 8">
            <a:extLst>
              <a:ext uri="{FF2B5EF4-FFF2-40B4-BE49-F238E27FC236}">
                <a16:creationId xmlns:a16="http://schemas.microsoft.com/office/drawing/2014/main" id="{210AC435-E836-29F9-4554-A952696E086E}"/>
              </a:ext>
            </a:extLst>
          </p:cNvPr>
          <p:cNvSpPr/>
          <p:nvPr/>
        </p:nvSpPr>
        <p:spPr>
          <a:xfrm>
            <a:off x="163284" y="1804238"/>
            <a:ext cx="4734720" cy="49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＜例１＞</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「更新日時」が「</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」の場合</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で、</a:t>
            </a:r>
            <a:r>
              <a:rPr lang="ja-JP" altLang="en-US"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日時型として取り扱いたい</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a:t>
            </a:r>
            <a:r>
              <a:rPr lang="ja-JP"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更新日時</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||”:00”</a:t>
            </a:r>
            <a:r>
              <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」と後ろに「</a:t>
            </a:r>
            <a:r>
              <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:00</a:t>
            </a:r>
            <a:r>
              <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」を追加して、データ型を日時型にします。</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lang="en-US" altLang="ja-JP" sz="105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＜例２＞</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「日付」が</a:t>
            </a:r>
            <a:r>
              <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 JJ:NN</a:t>
            </a:r>
            <a:r>
              <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の場合で、</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日付型として扱いたい</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substr(</a:t>
            </a:r>
            <a:r>
              <a:rPr lang="ja-JP" altLang="en-US"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日付</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,1,10) </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」と頭</a:t>
            </a:r>
            <a:r>
              <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10</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文字を切り出し、データ型を日付型にします。</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endParaRPr lang="en-US" altLang="ja-JP" sz="105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＜例</a:t>
            </a:r>
            <a:r>
              <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3</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「作業日」が</a:t>
            </a:r>
            <a:r>
              <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YYYY/MM/DD</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」、「開始時刻」が「</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JJ:NN:SS</a:t>
            </a:r>
            <a:r>
              <a:rPr lang="ja-JP"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2</a:t>
            </a:r>
            <a:r>
              <a:rPr lang="ja-JP" altLang="en-US"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項目に分かれているが、</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a:t>
            </a:r>
            <a:r>
              <a:rPr lang="ja-JP" altLang="en-US"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つに繋げたい</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場合</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カスタム項目で「 </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substr(</a:t>
            </a:r>
            <a:r>
              <a:rPr lang="ja-JP" altLang="en-US"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作業日</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,1,10))||”</a:t>
            </a:r>
            <a:r>
              <a:rPr lang="ja-JP" altLang="en-US"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 </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開始時刻</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」とし、データ型を日時型にします。</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r>
              <a:rPr lang="ja-JP" altLang="en-US"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フォーマット上、日付と開始時刻の間に半角スペースが必要なので</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 </a:t>
            </a:r>
            <a:r>
              <a:rPr lang="en-US" altLang="ja-JP" sz="1600" b="1"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を入れています。</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p:txBody>
      </p:sp>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51</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日付型、日時型として扱いたい場合、</a:t>
            </a:r>
            <a:r>
              <a:rPr kumimoji="1" lang="ja-JP" altLang="en-US" sz="1800" b="1">
                <a:solidFill>
                  <a:schemeClr val="tx1"/>
                </a:solidFill>
                <a:latin typeface="游ゴシック" panose="020B0400000000000000" pitchFamily="50" charset="-128"/>
                <a:ea typeface="游ゴシック" panose="020B0400000000000000" pitchFamily="50" charset="-128"/>
              </a:rPr>
              <a:t>データストレージには「文字型」として一度取込み、</a:t>
            </a:r>
            <a:endParaRPr kumimoji="1" lang="en-US" altLang="ja-JP" sz="1800" b="1">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b="1">
                <a:solidFill>
                  <a:schemeClr val="tx1"/>
                </a:solidFill>
                <a:latin typeface="游ゴシック" panose="020B0400000000000000" pitchFamily="50" charset="-128"/>
                <a:ea typeface="游ゴシック" panose="020B0400000000000000" pitchFamily="50" charset="-128"/>
              </a:rPr>
              <a:t>データソースでカスタム項目を作成しフォーマットを合わせます</a:t>
            </a:r>
            <a:r>
              <a:rPr kumimoji="1" lang="ja-JP" altLang="en-US" sz="1800">
                <a:solidFill>
                  <a:schemeClr val="tx1"/>
                </a:solidFill>
                <a:latin typeface="游ゴシック" panose="020B0400000000000000" pitchFamily="50" charset="-128"/>
                <a:ea typeface="游ゴシック" panose="020B0400000000000000" pitchFamily="50" charset="-128"/>
              </a:rPr>
              <a:t>。</a:t>
            </a:r>
            <a:r>
              <a:rPr kumimoji="1" lang="en-US" altLang="ja-JP" sz="1600">
                <a:solidFill>
                  <a:schemeClr val="tx1"/>
                </a:solidFill>
                <a:latin typeface="游ゴシック" panose="020B0400000000000000" pitchFamily="50" charset="-128"/>
                <a:ea typeface="游ゴシック" panose="020B0400000000000000" pitchFamily="50" charset="-128"/>
              </a:rPr>
              <a:t>※</a:t>
            </a:r>
            <a:r>
              <a:rPr kumimoji="1" lang="ja-JP" altLang="en-US" sz="1600">
                <a:solidFill>
                  <a:schemeClr val="tx1"/>
                </a:solidFill>
                <a:latin typeface="游ゴシック" panose="020B0400000000000000" pitchFamily="50" charset="-128"/>
                <a:ea typeface="游ゴシック" panose="020B0400000000000000" pitchFamily="50" charset="-128"/>
              </a:rPr>
              <a:t>カスタム項目の作成手順は次頁で紹介します</a:t>
            </a:r>
            <a:endParaRPr kumimoji="1" lang="en-US" altLang="ja-JP" sz="16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DF93A702-96B8-88CD-33F9-213AD05373A0}"/>
              </a:ext>
            </a:extLst>
          </p:cNvPr>
          <p:cNvSpPr/>
          <p:nvPr/>
        </p:nvSpPr>
        <p:spPr>
          <a:xfrm>
            <a:off x="5381744" y="4645660"/>
            <a:ext cx="614447" cy="20805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吹き出し: 折線 16">
            <a:extLst>
              <a:ext uri="{FF2B5EF4-FFF2-40B4-BE49-F238E27FC236}">
                <a16:creationId xmlns:a16="http://schemas.microsoft.com/office/drawing/2014/main" id="{A659436E-7B4F-D384-FA71-34CBD5AE65F5}"/>
              </a:ext>
            </a:extLst>
          </p:cNvPr>
          <p:cNvSpPr/>
          <p:nvPr/>
        </p:nvSpPr>
        <p:spPr>
          <a:xfrm>
            <a:off x="6676354" y="4026864"/>
            <a:ext cx="2946049" cy="991120"/>
          </a:xfrm>
          <a:prstGeom prst="borderCallout2">
            <a:avLst>
              <a:gd name="adj1" fmla="val 20313"/>
              <a:gd name="adj2" fmla="val -178"/>
              <a:gd name="adj3" fmla="val 21414"/>
              <a:gd name="adj4" fmla="val -9962"/>
              <a:gd name="adj5" fmla="val 69035"/>
              <a:gd name="adj6" fmla="val -20028"/>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rgbClr val="323332"/>
                </a:solidFill>
                <a:latin typeface="游ゴシック" panose="020B0400000000000000" pitchFamily="50" charset="-128"/>
                <a:ea typeface="游ゴシック" panose="020B0400000000000000" pitchFamily="50" charset="-128"/>
              </a:rPr>
              <a:t>元の項目は</a:t>
            </a:r>
            <a:r>
              <a:rPr kumimoji="1" lang="en-US" altLang="ja-JP" sz="1200" b="1">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文字型</a:t>
            </a:r>
            <a:r>
              <a:rPr kumimoji="1" lang="en-US" altLang="ja-JP" sz="1200" b="1">
                <a:solidFill>
                  <a:srgbClr val="323332"/>
                </a:solidFill>
                <a:latin typeface="游ゴシック" panose="020B0400000000000000" pitchFamily="50" charset="-128"/>
                <a:ea typeface="游ゴシック" panose="020B0400000000000000" pitchFamily="50" charset="-128"/>
              </a:rPr>
              <a:t>】</a:t>
            </a:r>
          </a:p>
          <a:p>
            <a:endParaRPr kumimoji="1" lang="en-US" altLang="ja-JP" sz="1200" b="1">
              <a:solidFill>
                <a:srgbClr val="323332"/>
              </a:solidFill>
              <a:latin typeface="游ゴシック" panose="020B0400000000000000" pitchFamily="50" charset="-128"/>
              <a:ea typeface="游ゴシック" panose="020B0400000000000000" pitchFamily="50" charset="-128"/>
            </a:endParaRPr>
          </a:p>
          <a:p>
            <a:r>
              <a:rPr kumimoji="1" lang="ja-JP" altLang="en-US" sz="1200" b="1">
                <a:solidFill>
                  <a:srgbClr val="323332"/>
                </a:solidFill>
                <a:latin typeface="游ゴシック" panose="020B0400000000000000" pitchFamily="50" charset="-128"/>
                <a:ea typeface="游ゴシック" panose="020B0400000000000000" pitchFamily="50" charset="-128"/>
              </a:rPr>
              <a:t>カスタム項目でフォーマットを合わせ、</a:t>
            </a:r>
            <a:r>
              <a:rPr kumimoji="1" lang="en-US" altLang="ja-JP" sz="1200" b="1">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日付型</a:t>
            </a:r>
            <a:r>
              <a:rPr kumimoji="1" lang="en-US" altLang="ja-JP" sz="1200" b="1">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日時型</a:t>
            </a:r>
            <a:r>
              <a:rPr kumimoji="1" lang="en-US" altLang="ja-JP" sz="1200" b="1">
                <a:solidFill>
                  <a:srgbClr val="323332"/>
                </a:solidFill>
                <a:latin typeface="游ゴシック" panose="020B0400000000000000" pitchFamily="50" charset="-128"/>
                <a:ea typeface="游ゴシック" panose="020B0400000000000000" pitchFamily="50" charset="-128"/>
              </a:rPr>
              <a:t>】</a:t>
            </a:r>
            <a:r>
              <a:rPr kumimoji="1" lang="ja-JP" altLang="en-US" sz="1200" b="1">
                <a:solidFill>
                  <a:srgbClr val="323332"/>
                </a:solidFill>
                <a:latin typeface="游ゴシック" panose="020B0400000000000000" pitchFamily="50" charset="-128"/>
                <a:ea typeface="游ゴシック" panose="020B0400000000000000" pitchFamily="50" charset="-128"/>
              </a:rPr>
              <a:t>にします</a:t>
            </a:r>
          </a:p>
        </p:txBody>
      </p:sp>
      <p:sp>
        <p:nvSpPr>
          <p:cNvPr id="4" name="テキスト プレースホルダー 21">
            <a:extLst>
              <a:ext uri="{FF2B5EF4-FFF2-40B4-BE49-F238E27FC236}">
                <a16:creationId xmlns:a16="http://schemas.microsoft.com/office/drawing/2014/main" id="{73F97A81-C116-5759-1726-C91BDDCB2F9B}"/>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26486367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9E1B8866-6A35-B51F-1B2D-885563D10363}"/>
              </a:ext>
            </a:extLst>
          </p:cNvPr>
          <p:cNvPicPr>
            <a:picLocks noChangeAspect="1"/>
          </p:cNvPicPr>
          <p:nvPr/>
        </p:nvPicPr>
        <p:blipFill>
          <a:blip r:embed="rId2"/>
          <a:stretch>
            <a:fillRect/>
          </a:stretch>
        </p:blipFill>
        <p:spPr>
          <a:xfrm>
            <a:off x="2882432" y="1590864"/>
            <a:ext cx="5827592" cy="483143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52</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カスタム項目の作成は項目一覧の下にある「追加項目作成」をクリックします。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a:solidFill>
                  <a:schemeClr val="tx1"/>
                </a:solidFill>
                <a:latin typeface="游ゴシック" panose="020B0400000000000000" pitchFamily="50" charset="-128"/>
                <a:ea typeface="游ゴシック" panose="020B0400000000000000" pitchFamily="50" charset="-128"/>
              </a:rPr>
              <a:t>追加項目作成ウインドウで「カスタム項目」を選択します。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DF93A702-96B8-88CD-33F9-213AD05373A0}"/>
              </a:ext>
            </a:extLst>
          </p:cNvPr>
          <p:cNvSpPr/>
          <p:nvPr/>
        </p:nvSpPr>
        <p:spPr>
          <a:xfrm>
            <a:off x="2931241" y="6093470"/>
            <a:ext cx="1452452" cy="24626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8E4A43B-A95C-132D-33CC-759ABE5F8EB9}"/>
              </a:ext>
            </a:extLst>
          </p:cNvPr>
          <p:cNvSpPr/>
          <p:nvPr/>
        </p:nvSpPr>
        <p:spPr>
          <a:xfrm>
            <a:off x="4793840" y="3412285"/>
            <a:ext cx="662217" cy="17397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E4A51E2B-2CD4-7A10-47DD-27CE98B166A8}"/>
              </a:ext>
            </a:extLst>
          </p:cNvPr>
          <p:cNvSpPr/>
          <p:nvPr/>
        </p:nvSpPr>
        <p:spPr>
          <a:xfrm>
            <a:off x="5279086" y="5055104"/>
            <a:ext cx="573642" cy="22911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プレースホルダー 21">
            <a:extLst>
              <a:ext uri="{FF2B5EF4-FFF2-40B4-BE49-F238E27FC236}">
                <a16:creationId xmlns:a16="http://schemas.microsoft.com/office/drawing/2014/main" id="{66DED30D-969A-0595-3408-7372AA8254F7}"/>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1824103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82EA890E-A1F1-00EE-F68F-9C3E4DC13DE4}"/>
              </a:ext>
            </a:extLst>
          </p:cNvPr>
          <p:cNvPicPr>
            <a:picLocks noChangeAspect="1"/>
          </p:cNvPicPr>
          <p:nvPr/>
        </p:nvPicPr>
        <p:blipFill>
          <a:blip r:embed="rId2"/>
          <a:stretch>
            <a:fillRect/>
          </a:stretch>
        </p:blipFill>
        <p:spPr>
          <a:xfrm>
            <a:off x="1341121" y="1918376"/>
            <a:ext cx="3869594" cy="4632215"/>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53</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3" name="正方形/長方形 2">
            <a:extLst>
              <a:ext uri="{FF2B5EF4-FFF2-40B4-BE49-F238E27FC236}">
                <a16:creationId xmlns:a16="http://schemas.microsoft.com/office/drawing/2014/main" id="{510913AF-1E9B-D62F-EA1F-42A685B992FF}"/>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600" dirty="0">
                <a:solidFill>
                  <a:schemeClr val="tx1"/>
                </a:solidFill>
                <a:latin typeface="游ゴシック" panose="020B0400000000000000" pitchFamily="50" charset="-128"/>
                <a:ea typeface="游ゴシック" panose="020B0400000000000000" pitchFamily="50" charset="-128"/>
              </a:rPr>
              <a:t>※</a:t>
            </a:r>
            <a:r>
              <a:rPr kumimoji="1" lang="ja-JP" altLang="en-US" sz="1600" dirty="0">
                <a:solidFill>
                  <a:schemeClr val="tx1"/>
                </a:solidFill>
                <a:latin typeface="游ゴシック" panose="020B0400000000000000" pitchFamily="50" charset="-128"/>
                <a:ea typeface="游ゴシック" panose="020B0400000000000000" pitchFamily="50" charset="-128"/>
              </a:rPr>
              <a:t>ここでは日時型の項目の作成方法を例に記載しています。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項目名に任意の名称を入力し、データ型を「日時」に変更します。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計算式に</a:t>
            </a:r>
            <a:r>
              <a:rPr lang="en-US" altLang="ja-JP" dirty="0">
                <a:solidFill>
                  <a:schemeClr val="tx1"/>
                </a:solidFill>
                <a:latin typeface="游ゴシック" panose="020B0400000000000000" pitchFamily="50" charset="-128"/>
                <a:ea typeface="游ゴシック" panose="020B0400000000000000" pitchFamily="50" charset="-128"/>
              </a:rPr>
              <a:t>【to_timestamp()</a:t>
            </a:r>
            <a:r>
              <a:rPr kumimoji="1" lang="en-US" altLang="ja-JP" sz="1800" dirty="0">
                <a:solidFill>
                  <a:schemeClr val="tx1"/>
                </a:solidFill>
                <a:latin typeface="游ゴシック" panose="020B0400000000000000" pitchFamily="50" charset="-128"/>
                <a:ea typeface="游ゴシック" panose="020B0400000000000000" pitchFamily="50" charset="-128"/>
              </a:rPr>
              <a:t>】</a:t>
            </a:r>
            <a:r>
              <a:rPr kumimoji="1" lang="ja-JP" altLang="en-US" sz="1800" dirty="0">
                <a:solidFill>
                  <a:schemeClr val="tx1"/>
                </a:solidFill>
                <a:latin typeface="游ゴシック" panose="020B0400000000000000" pitchFamily="50" charset="-128"/>
                <a:ea typeface="游ゴシック" panose="020B0400000000000000" pitchFamily="50" charset="-128"/>
              </a:rPr>
              <a:t>を入力します。今回の例では</a:t>
            </a:r>
            <a:r>
              <a:rPr kumimoji="1" lang="en-US" altLang="ja-JP" sz="1800" dirty="0">
                <a:solidFill>
                  <a:schemeClr val="tx1"/>
                </a:solidFill>
                <a:latin typeface="游ゴシック" panose="020B0400000000000000" pitchFamily="50" charset="-128"/>
                <a:ea typeface="游ゴシック" panose="020B0400000000000000" pitchFamily="50" charset="-128"/>
              </a:rPr>
              <a:t>【to_timestamp(</a:t>
            </a:r>
            <a:r>
              <a:rPr kumimoji="1" lang="ja-JP" altLang="en-US" sz="1800" dirty="0">
                <a:solidFill>
                  <a:schemeClr val="tx1"/>
                </a:solidFill>
                <a:latin typeface="游ゴシック" panose="020B0400000000000000" pitchFamily="50" charset="-128"/>
                <a:ea typeface="游ゴシック" panose="020B0400000000000000" pitchFamily="50" charset="-128"/>
              </a:rPr>
              <a:t>日時</a:t>
            </a:r>
            <a:r>
              <a:rPr kumimoji="1" lang="en-US" altLang="ja-JP" sz="1800" dirty="0">
                <a:solidFill>
                  <a:schemeClr val="tx1"/>
                </a:solidFill>
                <a:latin typeface="游ゴシック" panose="020B0400000000000000" pitchFamily="50" charset="-128"/>
                <a:ea typeface="游ゴシック" panose="020B0400000000000000" pitchFamily="50" charset="-128"/>
              </a:rPr>
              <a:t>,’YYYY/MM/DD HH:MI’)】</a:t>
            </a:r>
            <a:r>
              <a:rPr kumimoji="1" lang="ja-JP" altLang="en-US" sz="1800" dirty="0">
                <a:solidFill>
                  <a:schemeClr val="tx1"/>
                </a:solidFill>
                <a:latin typeface="游ゴシック" panose="020B0400000000000000" pitchFamily="50" charset="-128"/>
                <a:ea typeface="游ゴシック" panose="020B0400000000000000" pitchFamily="50" charset="-128"/>
              </a:rPr>
              <a:t>となります。</a:t>
            </a:r>
          </a:p>
        </p:txBody>
      </p:sp>
      <p:sp>
        <p:nvSpPr>
          <p:cNvPr id="15" name="正方形/長方形 14">
            <a:extLst>
              <a:ext uri="{FF2B5EF4-FFF2-40B4-BE49-F238E27FC236}">
                <a16:creationId xmlns:a16="http://schemas.microsoft.com/office/drawing/2014/main" id="{DF93A702-96B8-88CD-33F9-213AD05373A0}"/>
              </a:ext>
            </a:extLst>
          </p:cNvPr>
          <p:cNvSpPr/>
          <p:nvPr/>
        </p:nvSpPr>
        <p:spPr>
          <a:xfrm>
            <a:off x="1871238" y="3460849"/>
            <a:ext cx="1655733" cy="23161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8E4A43B-A95C-132D-33CC-759ABE5F8EB9}"/>
              </a:ext>
            </a:extLst>
          </p:cNvPr>
          <p:cNvSpPr/>
          <p:nvPr/>
        </p:nvSpPr>
        <p:spPr>
          <a:xfrm>
            <a:off x="2347551" y="2317810"/>
            <a:ext cx="1144263" cy="16943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EA122BCC-EF3C-0ACF-E413-C806DD0BAA00}"/>
              </a:ext>
            </a:extLst>
          </p:cNvPr>
          <p:cNvSpPr/>
          <p:nvPr/>
        </p:nvSpPr>
        <p:spPr>
          <a:xfrm>
            <a:off x="2328630" y="2515727"/>
            <a:ext cx="552532" cy="20487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5B1270FF-A334-B77F-D84C-90EDEFE1C489}"/>
              </a:ext>
            </a:extLst>
          </p:cNvPr>
          <p:cNvSpPr/>
          <p:nvPr/>
        </p:nvSpPr>
        <p:spPr>
          <a:xfrm>
            <a:off x="2674926" y="6243934"/>
            <a:ext cx="597106" cy="26794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F7C15D5A-92D1-5AB6-40D3-E5ADAB813DC6}"/>
              </a:ext>
            </a:extLst>
          </p:cNvPr>
          <p:cNvSpPr/>
          <p:nvPr/>
        </p:nvSpPr>
        <p:spPr>
          <a:xfrm>
            <a:off x="5383789" y="2951522"/>
            <a:ext cx="6365392" cy="32139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追加項目で作成した項目は、項目一覧の一番下に追加されます。</a:t>
            </a:r>
            <a:endParaRPr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endPar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en-US" altLang="ja-JP" sz="1600">
                <a:solidFill>
                  <a:schemeClr val="tx1"/>
                </a:solidFill>
                <a:latin typeface="游ゴシック" panose="020B0400000000000000" pitchFamily="50" charset="-128"/>
                <a:ea typeface="游ゴシック" panose="020B0400000000000000" pitchFamily="50" charset="-128"/>
              </a:rPr>
              <a:t>※</a:t>
            </a:r>
            <a:r>
              <a:rPr kumimoji="1" lang="ja-JP" altLang="en-US" sz="1600">
                <a:solidFill>
                  <a:schemeClr val="tx1"/>
                </a:solidFill>
                <a:latin typeface="游ゴシック" panose="020B0400000000000000" pitchFamily="50" charset="-128"/>
                <a:ea typeface="游ゴシック" panose="020B0400000000000000" pitchFamily="50" charset="-128"/>
              </a:rPr>
              <a:t>先に元の項目名を変更しておき、追加項目の名称を、元の項目名とすることが可能です。（同じ名称での作成は行えません）</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r>
              <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a:t>
            </a:r>
            <a:r>
              <a:rPr kumimoji="1"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今回の例では　</a:t>
            </a:r>
            <a:r>
              <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to_timestamp()</a:t>
            </a:r>
            <a:r>
              <a:rPr kumimoji="1" lang="ja-JP" altLang="en-US"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rPr>
              <a:t>関数を使用しています。</a:t>
            </a:r>
            <a:endParaRPr kumimoji="1" lang="en-US" altLang="ja-JP" sz="1600" kern="100">
              <a:solidFill>
                <a:schemeClr val="tx1"/>
              </a:solidFill>
              <a:latin typeface="游ゴシック" panose="020B0400000000000000" pitchFamily="50" charset="-128"/>
              <a:ea typeface="游ゴシック" panose="020B0400000000000000" pitchFamily="50" charset="-128"/>
              <a:cs typeface="Courier New" panose="02070309020205020404" pitchFamily="49" charset="0"/>
            </a:endParaRPr>
          </a:p>
          <a:p>
            <a:pPr marR="76540" algn="l"/>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データストレージで利用できる関数は下記をご確認ください。</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a:t>
            </a:r>
            <a:r>
              <a:rPr kumimoji="1" lang="en-US" altLang="ja-JP" sz="1600">
                <a:solidFill>
                  <a:schemeClr val="tx1"/>
                </a:solidFill>
                <a:latin typeface="游ゴシック" panose="020B0400000000000000" pitchFamily="50" charset="-128"/>
                <a:ea typeface="游ゴシック" panose="020B0400000000000000" pitchFamily="50" charset="-128"/>
              </a:rPr>
              <a:t>MBC-</a:t>
            </a:r>
            <a:r>
              <a:rPr kumimoji="1" lang="ja-JP" altLang="en-US" sz="1600">
                <a:solidFill>
                  <a:schemeClr val="tx1"/>
                </a:solidFill>
                <a:latin typeface="游ゴシック" panose="020B0400000000000000" pitchFamily="50" charset="-128"/>
                <a:ea typeface="游ゴシック" panose="020B0400000000000000" pitchFamily="50" charset="-128"/>
              </a:rPr>
              <a:t>付録</a:t>
            </a:r>
            <a:r>
              <a:rPr kumimoji="1" lang="en-US" altLang="ja-JP" sz="1600">
                <a:solidFill>
                  <a:schemeClr val="tx1"/>
                </a:solidFill>
                <a:latin typeface="游ゴシック" panose="020B0400000000000000" pitchFamily="50" charset="-128"/>
                <a:ea typeface="游ゴシック" panose="020B0400000000000000" pitchFamily="50" charset="-128"/>
              </a:rPr>
              <a:t>1-2</a:t>
            </a:r>
            <a:r>
              <a:rPr kumimoji="1" lang="ja-JP" altLang="en-US" sz="1600">
                <a:solidFill>
                  <a:schemeClr val="tx1"/>
                </a:solidFill>
                <a:latin typeface="游ゴシック" panose="020B0400000000000000" pitchFamily="50" charset="-128"/>
                <a:ea typeface="游ゴシック" panose="020B0400000000000000" pitchFamily="50" charset="-128"/>
              </a:rPr>
              <a:t>　データストレージで使用できる関数</a:t>
            </a:r>
            <a:r>
              <a:rPr kumimoji="1" lang="en-US" altLang="ja-JP" sz="1600">
                <a:solidFill>
                  <a:schemeClr val="tx1"/>
                </a:solidFill>
                <a:latin typeface="游ゴシック" panose="020B0400000000000000" pitchFamily="50" charset="-128"/>
                <a:ea typeface="游ゴシック" panose="020B0400000000000000" pitchFamily="50" charset="-128"/>
                <a:hlinkClick r:id="rId3"/>
              </a:rPr>
              <a:t>https://cs.wingarc.com/manual/mb/cloud/ja/UUID-063faecd-6024-3aea-61de-07a04bb61c34.html</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a:solidFill>
                <a:schemeClr val="tx1"/>
              </a:solidFill>
              <a:latin typeface="游ゴシック" panose="020B0400000000000000" pitchFamily="50" charset="-128"/>
              <a:ea typeface="游ゴシック" panose="020B0400000000000000" pitchFamily="50" charset="-128"/>
            </a:endParaRPr>
          </a:p>
        </p:txBody>
      </p:sp>
      <p:sp>
        <p:nvSpPr>
          <p:cNvPr id="6" name="テキスト プレースホルダー 21">
            <a:extLst>
              <a:ext uri="{FF2B5EF4-FFF2-40B4-BE49-F238E27FC236}">
                <a16:creationId xmlns:a16="http://schemas.microsoft.com/office/drawing/2014/main" id="{EC60B49A-F472-F144-00F3-E69FEB906AEF}"/>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latin typeface="游ゴシック" panose="020B0400000000000000" pitchFamily="50" charset="-128"/>
                <a:ea typeface="游ゴシック" panose="020B0400000000000000" pitchFamily="50" charset="-128"/>
              </a:rPr>
              <a:t>日付・日時のデータについて</a:t>
            </a:r>
          </a:p>
        </p:txBody>
      </p:sp>
    </p:spTree>
    <p:extLst>
      <p:ext uri="{BB962C8B-B14F-4D97-AF65-F5344CB8AC3E}">
        <p14:creationId xmlns:p14="http://schemas.microsoft.com/office/powerpoint/2010/main" val="7017516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fontScale="90000"/>
          </a:bodyPr>
          <a:lstStyle/>
          <a:p>
            <a:r>
              <a:rPr lang="en-US" altLang="ja-JP" sz="2400"/>
              <a:t>【APPENDIX】</a:t>
            </a:r>
            <a:br>
              <a:rPr lang="en-US" altLang="ja-JP" sz="2400"/>
            </a:br>
            <a:r>
              <a:rPr lang="ja-JP" altLang="en-US"/>
              <a:t>データストレージのテーブル名・項目名について</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04</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36778025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descr="グラフィカル ユーザー インターフェイス, テキスト, アプリケーション&#10;&#10;説明は自動で生成されたものです">
            <a:extLst>
              <a:ext uri="{FF2B5EF4-FFF2-40B4-BE49-F238E27FC236}">
                <a16:creationId xmlns:a16="http://schemas.microsoft.com/office/drawing/2014/main" id="{66EBB48C-C893-50AC-E5AC-9A2B6721DEB6}"/>
              </a:ext>
            </a:extLst>
          </p:cNvPr>
          <p:cNvPicPr>
            <a:picLocks noChangeAspect="1"/>
          </p:cNvPicPr>
          <p:nvPr/>
        </p:nvPicPr>
        <p:blipFill>
          <a:blip r:embed="rId2"/>
          <a:stretch>
            <a:fillRect/>
          </a:stretch>
        </p:blipFill>
        <p:spPr>
          <a:xfrm>
            <a:off x="6154606" y="2323229"/>
            <a:ext cx="5591098" cy="2900688"/>
          </a:xfrm>
          <a:prstGeom prst="rect">
            <a:avLst/>
          </a:prstGeom>
        </p:spPr>
      </p:pic>
      <p:pic>
        <p:nvPicPr>
          <p:cNvPr id="14" name="図 13" descr="グラフィカル ユーザー インターフェイス, テキスト, アプリケーション, メール&#10;&#10;説明は自動で生成されたものです">
            <a:extLst>
              <a:ext uri="{FF2B5EF4-FFF2-40B4-BE49-F238E27FC236}">
                <a16:creationId xmlns:a16="http://schemas.microsoft.com/office/drawing/2014/main" id="{BA3BD331-D5CE-35F0-9277-6EB3387314CB}"/>
              </a:ext>
            </a:extLst>
          </p:cNvPr>
          <p:cNvPicPr>
            <a:picLocks noChangeAspect="1"/>
          </p:cNvPicPr>
          <p:nvPr/>
        </p:nvPicPr>
        <p:blipFill>
          <a:blip r:embed="rId3"/>
          <a:stretch>
            <a:fillRect/>
          </a:stretch>
        </p:blipFill>
        <p:spPr>
          <a:xfrm>
            <a:off x="414081" y="2320255"/>
            <a:ext cx="4992028" cy="289411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55</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9782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テーブル名について</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lang="en-US" altLang="ja-JP">
                <a:solidFill>
                  <a:schemeClr val="tx1"/>
                </a:solidFill>
                <a:latin typeface="游ゴシック" panose="020B0400000000000000" pitchFamily="50" charset="-128"/>
                <a:ea typeface="游ゴシック" panose="020B0400000000000000" pitchFamily="50" charset="-128"/>
              </a:rPr>
              <a:t>XC-Connect</a:t>
            </a:r>
            <a:r>
              <a:rPr kumimoji="1" lang="ja-JP" altLang="en-US" sz="1800">
                <a:solidFill>
                  <a:schemeClr val="tx1"/>
                </a:solidFill>
                <a:latin typeface="游ゴシック" panose="020B0400000000000000" pitchFamily="50" charset="-128"/>
                <a:ea typeface="游ゴシック" panose="020B0400000000000000" pitchFamily="50" charset="-128"/>
              </a:rPr>
              <a:t>の</a:t>
            </a:r>
            <a:r>
              <a:rPr lang="ja-JP" altLang="en-US">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転送情報の設定</a:t>
            </a:r>
            <a:r>
              <a:rPr kumimoji="1" lang="en-US" altLang="ja-JP" sz="1800">
                <a:solidFill>
                  <a:schemeClr val="tx1"/>
                </a:solidFill>
                <a:latin typeface="游ゴシック" panose="020B0400000000000000" pitchFamily="50" charset="-128"/>
                <a:ea typeface="游ゴシック" panose="020B0400000000000000" pitchFamily="50" charset="-128"/>
              </a:rPr>
              <a:t>”</a:t>
            </a:r>
            <a:r>
              <a:rPr kumimoji="1" lang="ja-JP" altLang="en-US" sz="1800">
                <a:solidFill>
                  <a:schemeClr val="tx1"/>
                </a:solidFill>
                <a:latin typeface="游ゴシック" panose="020B0400000000000000" pitchFamily="50" charset="-128"/>
                <a:ea typeface="游ゴシック" panose="020B0400000000000000" pitchFamily="50" charset="-128"/>
              </a:rPr>
              <a:t>画面内の「スナップショット名」で設定した名称に合わせる必要があります。</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名前に使用できる文字は、</a:t>
            </a:r>
            <a:r>
              <a:rPr kumimoji="1" lang="ja-JP" altLang="en-US" sz="1800" b="1">
                <a:solidFill>
                  <a:schemeClr val="tx1"/>
                </a:solidFill>
                <a:latin typeface="游ゴシック" panose="020B0400000000000000" pitchFamily="50" charset="-128"/>
                <a:ea typeface="游ゴシック" panose="020B0400000000000000" pitchFamily="50" charset="-128"/>
              </a:rPr>
              <a:t>半角英数字、アンダースコア、半角カナ、全角文字</a:t>
            </a:r>
            <a:r>
              <a:rPr kumimoji="1" lang="ja-JP" altLang="en-US" sz="1800">
                <a:solidFill>
                  <a:schemeClr val="tx1"/>
                </a:solidFill>
                <a:latin typeface="游ゴシック" panose="020B0400000000000000" pitchFamily="50" charset="-128"/>
                <a:ea typeface="游ゴシック" panose="020B0400000000000000" pitchFamily="50" charset="-128"/>
              </a:rPr>
              <a:t>です。</a:t>
            </a: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sp>
        <p:nvSpPr>
          <p:cNvPr id="8" name="正方形/長方形 7">
            <a:extLst>
              <a:ext uri="{FF2B5EF4-FFF2-40B4-BE49-F238E27FC236}">
                <a16:creationId xmlns:a16="http://schemas.microsoft.com/office/drawing/2014/main" id="{DAA36D40-1E7D-C5CD-3645-357489E0FF07}"/>
              </a:ext>
            </a:extLst>
          </p:cNvPr>
          <p:cNvSpPr/>
          <p:nvPr/>
        </p:nvSpPr>
        <p:spPr>
          <a:xfrm>
            <a:off x="450487" y="3160812"/>
            <a:ext cx="2422554" cy="3989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吹き出し: 折線 8">
            <a:extLst>
              <a:ext uri="{FF2B5EF4-FFF2-40B4-BE49-F238E27FC236}">
                <a16:creationId xmlns:a16="http://schemas.microsoft.com/office/drawing/2014/main" id="{D85337DD-EF0D-7C5F-71E4-5FB12FBEB3C0}"/>
              </a:ext>
            </a:extLst>
          </p:cNvPr>
          <p:cNvSpPr/>
          <p:nvPr/>
        </p:nvSpPr>
        <p:spPr>
          <a:xfrm>
            <a:off x="3918041" y="2945454"/>
            <a:ext cx="2020246" cy="713214"/>
          </a:xfrm>
          <a:prstGeom prst="borderCallout2">
            <a:avLst>
              <a:gd name="adj1" fmla="val 20313"/>
              <a:gd name="adj2" fmla="val -178"/>
              <a:gd name="adj3" fmla="val 21414"/>
              <a:gd name="adj4" fmla="val -9962"/>
              <a:gd name="adj5" fmla="val 73021"/>
              <a:gd name="adj6" fmla="val -19638"/>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altLang="ja-JP" sz="1200" b="1">
                <a:solidFill>
                  <a:srgbClr val="323332"/>
                </a:solidFill>
                <a:latin typeface="游ゴシック"/>
                <a:ea typeface="游ゴシック"/>
              </a:rPr>
              <a:t>XC-Connect</a:t>
            </a:r>
            <a:r>
              <a:rPr kumimoji="1" lang="ja-JP" sz="1200" b="1">
                <a:solidFill>
                  <a:srgbClr val="323332"/>
                </a:solidFill>
                <a:latin typeface="游ゴシック"/>
                <a:ea typeface="游ゴシック"/>
              </a:rPr>
              <a:t>の「</a:t>
            </a:r>
            <a:r>
              <a:rPr lang="ja-JP" sz="1200" b="1">
                <a:solidFill>
                  <a:srgbClr val="323332"/>
                </a:solidFill>
                <a:latin typeface="游ゴシック"/>
                <a:ea typeface="游ゴシック"/>
              </a:rPr>
              <a:t>スナップショット名</a:t>
            </a:r>
            <a:r>
              <a:rPr kumimoji="1" lang="ja-JP" sz="1200" b="1">
                <a:solidFill>
                  <a:srgbClr val="323332"/>
                </a:solidFill>
                <a:latin typeface="游ゴシック"/>
                <a:ea typeface="游ゴシック"/>
              </a:rPr>
              <a:t>」で設定した名称に合わせる</a:t>
            </a:r>
            <a:endParaRPr lang="ja-JP">
              <a:latin typeface="游ゴシック"/>
              <a:ea typeface="游ゴシック"/>
            </a:endParaRPr>
          </a:p>
        </p:txBody>
      </p:sp>
      <p:sp>
        <p:nvSpPr>
          <p:cNvPr id="11" name="正方形/長方形 10">
            <a:extLst>
              <a:ext uri="{FF2B5EF4-FFF2-40B4-BE49-F238E27FC236}">
                <a16:creationId xmlns:a16="http://schemas.microsoft.com/office/drawing/2014/main" id="{45D9E84D-F956-102E-276B-A2E45327E5B1}"/>
              </a:ext>
            </a:extLst>
          </p:cNvPr>
          <p:cNvSpPr/>
          <p:nvPr/>
        </p:nvSpPr>
        <p:spPr>
          <a:xfrm>
            <a:off x="6225993" y="2638769"/>
            <a:ext cx="2168406" cy="28721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吹き出し: 折線 15">
            <a:extLst>
              <a:ext uri="{FF2B5EF4-FFF2-40B4-BE49-F238E27FC236}">
                <a16:creationId xmlns:a16="http://schemas.microsoft.com/office/drawing/2014/main" id="{3C0F3426-D710-9F35-BDE4-8B887564F480}"/>
              </a:ext>
            </a:extLst>
          </p:cNvPr>
          <p:cNvSpPr/>
          <p:nvPr/>
        </p:nvSpPr>
        <p:spPr>
          <a:xfrm>
            <a:off x="3921516" y="2945688"/>
            <a:ext cx="2010955" cy="713214"/>
          </a:xfrm>
          <a:prstGeom prst="borderCallout2">
            <a:avLst>
              <a:gd name="adj1" fmla="val 20313"/>
              <a:gd name="adj2" fmla="val 100043"/>
              <a:gd name="adj3" fmla="val 20327"/>
              <a:gd name="adj4" fmla="val 110825"/>
              <a:gd name="adj5" fmla="val -1950"/>
              <a:gd name="adj6" fmla="val 114473"/>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ja-JP" altLang="en-US" sz="1200" b="1">
                <a:solidFill>
                  <a:srgbClr val="323332"/>
                </a:solidFill>
                <a:latin typeface="游ゴシック"/>
                <a:ea typeface="游ゴシック"/>
              </a:rPr>
              <a:t>XC-Connect</a:t>
            </a:r>
            <a:r>
              <a:rPr kumimoji="1" lang="ja-JP" altLang="en-US" sz="1200" b="1">
                <a:solidFill>
                  <a:srgbClr val="323332"/>
                </a:solidFill>
                <a:latin typeface="游ゴシック"/>
                <a:ea typeface="游ゴシック"/>
              </a:rPr>
              <a:t>の「</a:t>
            </a:r>
            <a:r>
              <a:rPr lang="ja-JP" altLang="en-US" sz="1200" b="1">
                <a:solidFill>
                  <a:srgbClr val="323332"/>
                </a:solidFill>
                <a:latin typeface="游ゴシック"/>
                <a:ea typeface="游ゴシック"/>
              </a:rPr>
              <a:t>スナップショット名</a:t>
            </a:r>
            <a:r>
              <a:rPr kumimoji="1" lang="ja-JP" altLang="en-US" sz="1200" b="1">
                <a:solidFill>
                  <a:srgbClr val="323332"/>
                </a:solidFill>
                <a:latin typeface="游ゴシック"/>
                <a:ea typeface="游ゴシック"/>
              </a:rPr>
              <a:t>」で設定した名称に合わせる</a:t>
            </a:r>
            <a:endParaRPr lang="en-US" altLang="ja-JP" sz="1200" b="1">
              <a:solidFill>
                <a:srgbClr val="323332"/>
              </a:solidFill>
              <a:latin typeface="游ゴシック"/>
              <a:ea typeface="游ゴシック"/>
            </a:endParaRPr>
          </a:p>
        </p:txBody>
      </p:sp>
    </p:spTree>
    <p:extLst>
      <p:ext uri="{BB962C8B-B14F-4D97-AF65-F5344CB8AC3E}">
        <p14:creationId xmlns:p14="http://schemas.microsoft.com/office/powerpoint/2010/main" val="12581979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38A9509A-9089-7A01-A764-35C5DB0E71B3}"/>
              </a:ext>
            </a:extLst>
          </p:cNvPr>
          <p:cNvPicPr>
            <a:picLocks noChangeAspect="1"/>
          </p:cNvPicPr>
          <p:nvPr/>
        </p:nvPicPr>
        <p:blipFill>
          <a:blip r:embed="rId2"/>
          <a:stretch>
            <a:fillRect/>
          </a:stretch>
        </p:blipFill>
        <p:spPr>
          <a:xfrm>
            <a:off x="5855233" y="1836048"/>
            <a:ext cx="5535539" cy="3456234"/>
          </a:xfrm>
          <a:prstGeom prst="rect">
            <a:avLst/>
          </a:prstGeom>
        </p:spPr>
      </p:pic>
      <p:pic>
        <p:nvPicPr>
          <p:cNvPr id="3" name="図 2">
            <a:extLst>
              <a:ext uri="{FF2B5EF4-FFF2-40B4-BE49-F238E27FC236}">
                <a16:creationId xmlns:a16="http://schemas.microsoft.com/office/drawing/2014/main" id="{4307C15E-2E5A-BDF6-7AF9-EFDC2AF36B9F}"/>
              </a:ext>
            </a:extLst>
          </p:cNvPr>
          <p:cNvPicPr>
            <a:picLocks noChangeAspect="1"/>
          </p:cNvPicPr>
          <p:nvPr/>
        </p:nvPicPr>
        <p:blipFill>
          <a:blip r:embed="rId3"/>
          <a:stretch>
            <a:fillRect/>
          </a:stretch>
        </p:blipFill>
        <p:spPr>
          <a:xfrm>
            <a:off x="614844" y="1414437"/>
            <a:ext cx="4748184" cy="3870218"/>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56</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8192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のデータストレージのテーブル名・項目名に利用出来る文字には制限がございます。</a:t>
            </a: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F38D37EE-E1F4-FCE3-998E-9AD82BAFD2FD}"/>
              </a:ext>
            </a:extLst>
          </p:cNvPr>
          <p:cNvSpPr/>
          <p:nvPr/>
        </p:nvSpPr>
        <p:spPr>
          <a:xfrm>
            <a:off x="664848" y="1602632"/>
            <a:ext cx="2461529" cy="17391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A4509710-82ED-9E7B-B70F-66E35653DBD7}"/>
              </a:ext>
            </a:extLst>
          </p:cNvPr>
          <p:cNvSpPr/>
          <p:nvPr/>
        </p:nvSpPr>
        <p:spPr>
          <a:xfrm>
            <a:off x="5894660" y="2070062"/>
            <a:ext cx="1090194" cy="178103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438E472F-2FCC-9DF3-BF0C-B65852DEF881}"/>
              </a:ext>
            </a:extLst>
          </p:cNvPr>
          <p:cNvSpPr/>
          <p:nvPr/>
        </p:nvSpPr>
        <p:spPr>
          <a:xfrm>
            <a:off x="664848" y="5432391"/>
            <a:ext cx="10725924" cy="1114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r>
              <a:rPr kumimoji="1" lang="ja-JP" altLang="en-US" sz="1600">
                <a:solidFill>
                  <a:schemeClr val="tx1"/>
                </a:solidFill>
                <a:latin typeface="游ゴシック" panose="020B0400000000000000" pitchFamily="50" charset="-128"/>
                <a:ea typeface="游ゴシック" panose="020B0400000000000000" pitchFamily="50" charset="-128"/>
              </a:rPr>
              <a:t>■レプリケーションのスナップショットを作成する</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a:solidFill>
                  <a:schemeClr val="tx1"/>
                </a:solidFill>
                <a:latin typeface="游ゴシック" panose="020B0400000000000000" pitchFamily="50" charset="-128"/>
                <a:ea typeface="游ゴシック" panose="020B0400000000000000" pitchFamily="50" charset="-128"/>
              </a:rPr>
              <a:t>　</a:t>
            </a:r>
            <a:r>
              <a:rPr kumimoji="1" lang="en-US" altLang="ja-JP" sz="1600">
                <a:solidFill>
                  <a:schemeClr val="tx1"/>
                </a:solidFill>
                <a:latin typeface="游ゴシック" panose="020B0400000000000000" pitchFamily="50" charset="-128"/>
                <a:ea typeface="游ゴシック" panose="020B0400000000000000" pitchFamily="50" charset="-128"/>
                <a:hlinkClick r:id="rId4"/>
              </a:rPr>
              <a:t>https://cs.wingarc.com/manual/mb/cloud/ja/UUID-217185df-8d46-1138-4126-8ed89ed662fa.html</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endParaRPr kumimoji="1" lang="en-US" altLang="ja-JP" sz="5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a:solidFill>
                  <a:schemeClr val="tx1"/>
                </a:solidFill>
                <a:latin typeface="游ゴシック" panose="020B0400000000000000" pitchFamily="50" charset="-128"/>
                <a:ea typeface="游ゴシック" panose="020B0400000000000000" pitchFamily="50" charset="-128"/>
              </a:rPr>
              <a:t>■データストレージの留意点</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r>
              <a:rPr kumimoji="1" lang="ja-JP" altLang="en-US" sz="1600">
                <a:solidFill>
                  <a:schemeClr val="tx1"/>
                </a:solidFill>
                <a:latin typeface="游ゴシック" panose="020B0400000000000000" pitchFamily="50" charset="-128"/>
                <a:ea typeface="游ゴシック" panose="020B0400000000000000" pitchFamily="50" charset="-128"/>
              </a:rPr>
              <a:t>　</a:t>
            </a:r>
            <a:r>
              <a:rPr kumimoji="1" lang="en-US" altLang="ja-JP" sz="1600">
                <a:solidFill>
                  <a:schemeClr val="tx1"/>
                </a:solidFill>
                <a:latin typeface="游ゴシック" panose="020B0400000000000000" pitchFamily="50" charset="-128"/>
                <a:ea typeface="游ゴシック" panose="020B0400000000000000" pitchFamily="50" charset="-128"/>
                <a:hlinkClick r:id="rId5"/>
              </a:rPr>
              <a:t>https://cs.wingarc.com/manual/mb/cloud/ja/UUID-510db447-c0b9-3532-5174-0f8ea037cbc6.html</a:t>
            </a:r>
            <a:endParaRPr kumimoji="1" lang="en-US" altLang="ja-JP" sz="160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2814900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D218A0F-3736-9BC3-4A74-DAD7AC9E759D}"/>
              </a:ext>
            </a:extLst>
          </p:cNvPr>
          <p:cNvPicPr>
            <a:picLocks noChangeAspect="1"/>
          </p:cNvPicPr>
          <p:nvPr/>
        </p:nvPicPr>
        <p:blipFill>
          <a:blip r:embed="rId2"/>
          <a:stretch>
            <a:fillRect/>
          </a:stretch>
        </p:blipFill>
        <p:spPr>
          <a:xfrm>
            <a:off x="5088327" y="1858549"/>
            <a:ext cx="6237374" cy="4540129"/>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57</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F0D9AEE3-51AD-EC11-9F9C-62AA43E96959}"/>
              </a:ext>
            </a:extLst>
          </p:cNvPr>
          <p:cNvSpPr/>
          <p:nvPr/>
        </p:nvSpPr>
        <p:spPr>
          <a:xfrm>
            <a:off x="272415" y="876717"/>
            <a:ext cx="11670444" cy="9782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800">
                <a:solidFill>
                  <a:schemeClr val="tx1"/>
                </a:solidFill>
                <a:latin typeface="游ゴシック" panose="020B0400000000000000" pitchFamily="50" charset="-128"/>
                <a:ea typeface="游ゴシック" panose="020B0400000000000000" pitchFamily="50" charset="-128"/>
              </a:rPr>
              <a:t>項目名について</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名前に使用できる文字は、</a:t>
            </a:r>
            <a:r>
              <a:rPr kumimoji="1" lang="ja-JP" altLang="en-US" sz="1800" b="1">
                <a:solidFill>
                  <a:schemeClr val="tx1"/>
                </a:solidFill>
                <a:latin typeface="游ゴシック" panose="020B0400000000000000" pitchFamily="50" charset="-128"/>
                <a:ea typeface="游ゴシック" panose="020B0400000000000000" pitchFamily="50" charset="-128"/>
              </a:rPr>
              <a:t>半角英数字、半角カナ文字、全角文字、アンダースコア</a:t>
            </a:r>
            <a:r>
              <a:rPr kumimoji="1" lang="ja-JP" altLang="en-US" sz="1800">
                <a:solidFill>
                  <a:schemeClr val="tx1"/>
                </a:solidFill>
                <a:latin typeface="游ゴシック" panose="020B0400000000000000" pitchFamily="50" charset="-128"/>
                <a:ea typeface="游ゴシック" panose="020B0400000000000000" pitchFamily="50" charset="-128"/>
              </a:rPr>
              <a:t>に限られます。</a:t>
            </a:r>
          </a:p>
          <a:p>
            <a:r>
              <a:rPr kumimoji="1" lang="ja-JP" altLang="en-US" sz="1800">
                <a:solidFill>
                  <a:schemeClr val="tx1"/>
                </a:solidFill>
                <a:latin typeface="游ゴシック" panose="020B0400000000000000" pitchFamily="50" charset="-128"/>
                <a:ea typeface="游ゴシック" panose="020B0400000000000000" pitchFamily="50" charset="-128"/>
              </a:rPr>
              <a:t>ただし、</a:t>
            </a:r>
            <a:r>
              <a:rPr kumimoji="1" lang="ja-JP" altLang="en-US" sz="1800" b="1">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半角数字とアンダースコアは先頭の文字として利用できません</a:t>
            </a:r>
            <a:r>
              <a:rPr kumimoji="1" lang="ja-JP" altLang="en-US" sz="1800">
                <a:solidFill>
                  <a:schemeClr val="tx1"/>
                </a:solidFill>
                <a:latin typeface="游ゴシック" panose="020B0400000000000000" pitchFamily="50" charset="-128"/>
                <a:ea typeface="游ゴシック" panose="020B0400000000000000" pitchFamily="50" charset="-128"/>
              </a:rPr>
              <a:t>。</a:t>
            </a:r>
          </a:p>
        </p:txBody>
      </p:sp>
      <p:sp>
        <p:nvSpPr>
          <p:cNvPr id="4" name="テキスト プレースホルダー 21">
            <a:extLst>
              <a:ext uri="{FF2B5EF4-FFF2-40B4-BE49-F238E27FC236}">
                <a16:creationId xmlns:a16="http://schemas.microsoft.com/office/drawing/2014/main" id="{BCE88C16-A9BA-7698-F2BE-17E9E7E11219}"/>
              </a:ext>
            </a:extLst>
          </p:cNvPr>
          <p:cNvSpPr txBox="1">
            <a:spLocks/>
          </p:cNvSpPr>
          <p:nvPr/>
        </p:nvSpPr>
        <p:spPr>
          <a:xfrm>
            <a:off x="272415" y="256347"/>
            <a:ext cx="3458664"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ja-JP" altLang="en-US" sz="1200" b="1"/>
              <a:t>データストレージのテーブル名・項目名について</a:t>
            </a:r>
            <a:endParaRPr lang="ja-JP" altLang="en-US" sz="1200" b="1">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F2A9750B-43C5-1F47-A43F-BB391D24FA6D}"/>
              </a:ext>
            </a:extLst>
          </p:cNvPr>
          <p:cNvSpPr/>
          <p:nvPr/>
        </p:nvSpPr>
        <p:spPr>
          <a:xfrm>
            <a:off x="163284" y="2069682"/>
            <a:ext cx="4734720" cy="44060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a:t>
            </a:r>
            <a:r>
              <a:rPr kumimoji="1" lang="en-US" altLang="ja-JP" sz="1600">
                <a:solidFill>
                  <a:schemeClr val="tx1"/>
                </a:solidFill>
                <a:latin typeface="游ゴシック" panose="020B0400000000000000" pitchFamily="50" charset="-128"/>
                <a:ea typeface="游ゴシック" panose="020B0400000000000000" pitchFamily="50" charset="-128"/>
              </a:rPr>
              <a:t>NG</a:t>
            </a:r>
            <a:r>
              <a:rPr kumimoji="1" lang="ja-JP" altLang="en-US" sz="1600">
                <a:solidFill>
                  <a:schemeClr val="tx1"/>
                </a:solidFill>
                <a:latin typeface="游ゴシック" panose="020B0400000000000000" pitchFamily="50" charset="-128"/>
                <a:ea typeface="游ゴシック" panose="020B0400000000000000" pitchFamily="50" charset="-128"/>
              </a:rPr>
              <a:t>の事例</a:t>
            </a:r>
            <a:r>
              <a:rPr kumimoji="1" lang="en-US" altLang="ja-JP" sz="1600">
                <a:solidFill>
                  <a:schemeClr val="tx1"/>
                </a:solidFill>
                <a:latin typeface="游ゴシック" panose="020B0400000000000000" pitchFamily="50" charset="-128"/>
                <a:ea typeface="游ゴシック" panose="020B0400000000000000" pitchFamily="50" charset="-128"/>
              </a:rPr>
              <a:t>1</a:t>
            </a:r>
            <a:r>
              <a:rPr kumimoji="1" lang="ja-JP" altLang="en-US" sz="1600">
                <a:solidFill>
                  <a:schemeClr val="tx1"/>
                </a:solidFill>
                <a:latin typeface="游ゴシック" panose="020B0400000000000000" pitchFamily="50" charset="-128"/>
                <a:ea typeface="游ゴシック" panose="020B0400000000000000" pitchFamily="50" charset="-128"/>
              </a:rPr>
              <a:t>＞</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項目に環境依存文字が使われている</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「重量（</a:t>
            </a:r>
            <a:r>
              <a:rPr kumimoji="1" lang="ja-JP" altLang="en-US" sz="1600" b="1">
                <a:solidFill>
                  <a:srgbClr val="FF0000"/>
                </a:solidFill>
                <a:latin typeface="游ゴシック" panose="020B0400000000000000" pitchFamily="50" charset="-128"/>
                <a:ea typeface="游ゴシック" panose="020B0400000000000000" pitchFamily="50" charset="-128"/>
              </a:rPr>
              <a:t>㎏</a:t>
            </a:r>
            <a:r>
              <a:rPr kumimoji="1" lang="ja-JP" altLang="en-US" sz="1600">
                <a:solidFill>
                  <a:schemeClr val="tx1"/>
                </a:solidFill>
                <a:latin typeface="游ゴシック" panose="020B0400000000000000" pitchFamily="50" charset="-128"/>
                <a:ea typeface="游ゴシック" panose="020B0400000000000000" pitchFamily="50" charset="-128"/>
              </a:rPr>
              <a:t>）」「材料（</a:t>
            </a:r>
            <a:r>
              <a:rPr kumimoji="1" lang="en-US" altLang="ja-JP" sz="1600" b="1">
                <a:solidFill>
                  <a:srgbClr val="FF0000"/>
                </a:solidFill>
                <a:latin typeface="游ゴシック" panose="020B0400000000000000" pitchFamily="50" charset="-128"/>
                <a:ea typeface="游ゴシック" panose="020B0400000000000000" pitchFamily="50" charset="-128"/>
              </a:rPr>
              <a:t>ml</a:t>
            </a:r>
            <a:r>
              <a:rPr kumimoji="1" lang="ja-JP" altLang="en-US" sz="1600">
                <a:solidFill>
                  <a:schemeClr val="tx1"/>
                </a:solidFill>
                <a:latin typeface="游ゴシック" panose="020B0400000000000000" pitchFamily="50" charset="-128"/>
                <a:ea typeface="游ゴシック" panose="020B0400000000000000" pitchFamily="50" charset="-128"/>
              </a:rPr>
              <a:t>）」・・・</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→使用できない文字（このケースでは文字化けして「？」表示されていました。</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a:t>
            </a:r>
            <a:r>
              <a:rPr kumimoji="1" lang="en-US" altLang="ja-JP" sz="1600">
                <a:solidFill>
                  <a:schemeClr val="tx1"/>
                </a:solidFill>
                <a:latin typeface="游ゴシック" panose="020B0400000000000000" pitchFamily="50" charset="-128"/>
                <a:ea typeface="游ゴシック" panose="020B0400000000000000" pitchFamily="50" charset="-128"/>
              </a:rPr>
              <a:t>NG</a:t>
            </a:r>
            <a:r>
              <a:rPr kumimoji="1" lang="ja-JP" altLang="en-US" sz="1600">
                <a:solidFill>
                  <a:schemeClr val="tx1"/>
                </a:solidFill>
                <a:latin typeface="游ゴシック" panose="020B0400000000000000" pitchFamily="50" charset="-128"/>
                <a:ea typeface="游ゴシック" panose="020B0400000000000000" pitchFamily="50" charset="-128"/>
              </a:rPr>
              <a:t>の事例</a:t>
            </a:r>
            <a:r>
              <a:rPr kumimoji="1" lang="en-US" altLang="ja-JP" sz="1600">
                <a:solidFill>
                  <a:schemeClr val="tx1"/>
                </a:solidFill>
                <a:latin typeface="游ゴシック" panose="020B0400000000000000" pitchFamily="50" charset="-128"/>
                <a:ea typeface="游ゴシック" panose="020B0400000000000000" pitchFamily="50" charset="-128"/>
              </a:rPr>
              <a:t>2</a:t>
            </a:r>
            <a:r>
              <a:rPr kumimoji="1" lang="ja-JP" altLang="en-US" sz="1600">
                <a:solidFill>
                  <a:schemeClr val="tx1"/>
                </a:solidFill>
                <a:latin typeface="游ゴシック" panose="020B0400000000000000" pitchFamily="50" charset="-128"/>
                <a:ea typeface="游ゴシック" panose="020B0400000000000000" pitchFamily="50" charset="-128"/>
              </a:rPr>
              <a:t>＞</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項目の頭に半角数字が入っている。</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a:t>
            </a:r>
            <a:r>
              <a:rPr kumimoji="1" lang="en-US" altLang="ja-JP" sz="1600" b="1">
                <a:solidFill>
                  <a:srgbClr val="FF0000"/>
                </a:solidFill>
                <a:latin typeface="游ゴシック" panose="020B0400000000000000" pitchFamily="50" charset="-128"/>
                <a:ea typeface="游ゴシック" panose="020B0400000000000000" pitchFamily="50" charset="-128"/>
              </a:rPr>
              <a:t>01</a:t>
            </a:r>
            <a:r>
              <a:rPr kumimoji="1" lang="ja-JP" altLang="en-US" sz="1600">
                <a:solidFill>
                  <a:schemeClr val="tx1"/>
                </a:solidFill>
                <a:latin typeface="游ゴシック" panose="020B0400000000000000" pitchFamily="50" charset="-128"/>
                <a:ea typeface="游ゴシック" panose="020B0400000000000000" pitchFamily="50" charset="-128"/>
              </a:rPr>
              <a:t>月売上」「</a:t>
            </a:r>
            <a:r>
              <a:rPr kumimoji="1" lang="en-US" altLang="ja-JP" sz="1600">
                <a:solidFill>
                  <a:schemeClr val="tx1"/>
                </a:solidFill>
                <a:latin typeface="游ゴシック" panose="020B0400000000000000" pitchFamily="50" charset="-128"/>
                <a:ea typeface="游ゴシック" panose="020B0400000000000000" pitchFamily="50" charset="-128"/>
              </a:rPr>
              <a:t> </a:t>
            </a:r>
            <a:r>
              <a:rPr kumimoji="1" lang="en-US" altLang="ja-JP" sz="1600" b="1">
                <a:solidFill>
                  <a:srgbClr val="FF0000"/>
                </a:solidFill>
                <a:latin typeface="游ゴシック" panose="020B0400000000000000" pitchFamily="50" charset="-128"/>
                <a:ea typeface="游ゴシック" panose="020B0400000000000000" pitchFamily="50" charset="-128"/>
              </a:rPr>
              <a:t>02</a:t>
            </a:r>
            <a:r>
              <a:rPr kumimoji="1" lang="ja-JP" altLang="en-US" sz="1600">
                <a:solidFill>
                  <a:schemeClr val="tx1"/>
                </a:solidFill>
                <a:latin typeface="游ゴシック" panose="020B0400000000000000" pitchFamily="50" charset="-128"/>
                <a:ea typeface="游ゴシック" panose="020B0400000000000000" pitchFamily="50" charset="-128"/>
              </a:rPr>
              <a:t>月売上」・・・</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b="1">
                <a:solidFill>
                  <a:schemeClr val="tx1"/>
                </a:solidFill>
                <a:latin typeface="游ゴシック" panose="020B0400000000000000" pitchFamily="50" charset="-128"/>
                <a:ea typeface="游ゴシック" panose="020B0400000000000000" pitchFamily="50" charset="-128"/>
              </a:rPr>
              <a:t>→</a:t>
            </a:r>
            <a:r>
              <a:rPr kumimoji="1" lang="ja-JP" altLang="en-US" sz="1600">
                <a:solidFill>
                  <a:schemeClr val="tx1"/>
                </a:solidFill>
                <a:latin typeface="游ゴシック" panose="020B0400000000000000" pitchFamily="50" charset="-128"/>
                <a:ea typeface="游ゴシック" panose="020B0400000000000000" pitchFamily="50" charset="-128"/>
              </a:rPr>
              <a:t>半角数字とアンダースコアは先頭の文字として利用できません。</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600">
                <a:solidFill>
                  <a:schemeClr val="tx1"/>
                </a:solidFill>
                <a:latin typeface="游ゴシック" panose="020B0400000000000000" pitchFamily="50" charset="-128"/>
                <a:ea typeface="游ゴシック" panose="020B0400000000000000" pitchFamily="50" charset="-128"/>
              </a:rPr>
              <a:t>※</a:t>
            </a: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利用出来ない文字が使われている場合は、</a:t>
            </a:r>
            <a:endParaRPr kumimoji="1" lang="en-US" altLang="ja-JP" sz="160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a:solidFill>
                  <a:schemeClr val="tx1"/>
                </a:solidFill>
                <a:latin typeface="游ゴシック" panose="020B0400000000000000" pitchFamily="50" charset="-128"/>
                <a:ea typeface="游ゴシック" panose="020B0400000000000000" pitchFamily="50" charset="-128"/>
              </a:rPr>
              <a:t>データストレージテーブル設定の鉛筆アイコン、または項目一括編集から別名を付けてください。</a:t>
            </a:r>
            <a:endParaRPr kumimoji="1" lang="en-US" altLang="ja-JP" sz="160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EFEFD4FB-5070-606A-C01A-FB08851A1A4F}"/>
              </a:ext>
            </a:extLst>
          </p:cNvPr>
          <p:cNvSpPr/>
          <p:nvPr/>
        </p:nvSpPr>
        <p:spPr>
          <a:xfrm>
            <a:off x="6064575" y="3200345"/>
            <a:ext cx="274582" cy="26428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25E356DC-3FDC-90A1-366F-E366B7C58C8B}"/>
              </a:ext>
            </a:extLst>
          </p:cNvPr>
          <p:cNvSpPr/>
          <p:nvPr/>
        </p:nvSpPr>
        <p:spPr>
          <a:xfrm>
            <a:off x="5127404" y="6112048"/>
            <a:ext cx="1326779" cy="2375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260996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5">
            <a:extLst>
              <a:ext uri="{FF2B5EF4-FFF2-40B4-BE49-F238E27FC236}">
                <a16:creationId xmlns:a16="http://schemas.microsoft.com/office/drawing/2014/main" id="{3F679575-7641-A644-9B1D-0729A06CB6C1}"/>
              </a:ext>
            </a:extLst>
          </p:cNvPr>
          <p:cNvSpPr>
            <a:spLocks noGrp="1"/>
          </p:cNvSpPr>
          <p:nvPr>
            <p:ph type="sldNum" sz="quarter" idx="2"/>
          </p:nvPr>
        </p:nvSpPr>
        <p:spPr/>
        <p:txBody>
          <a:bodyPr/>
          <a:lstStyle/>
          <a:p>
            <a:fld id="{86CB4B4D-7CA3-9044-876B-883B54F8677D}" type="slidenum">
              <a:rPr lang="en-US" altLang="ja-JP" smtClean="0"/>
              <a:pPr/>
              <a:t>58</a:t>
            </a:fld>
            <a:endParaRPr lang="ja-JP" altLang="en-US"/>
          </a:p>
        </p:txBody>
      </p:sp>
      <p:sp>
        <p:nvSpPr>
          <p:cNvPr id="2" name="フッター プレースホルダー 1">
            <a:extLst>
              <a:ext uri="{FF2B5EF4-FFF2-40B4-BE49-F238E27FC236}">
                <a16:creationId xmlns:a16="http://schemas.microsoft.com/office/drawing/2014/main" id="{3FFE89DF-370D-487B-8328-DB8F873EEADB}"/>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9074027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7E3BF23-3E58-4FF7-914E-31AB7767D525}"/>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4169242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8D64914D-CE33-4FFD-B917-060A26068191}"/>
              </a:ext>
            </a:extLst>
          </p:cNvPr>
          <p:cNvSpPr>
            <a:spLocks noGrp="1"/>
          </p:cNvSpPr>
          <p:nvPr>
            <p:ph type="title"/>
          </p:nvPr>
        </p:nvSpPr>
        <p:spPr/>
        <p:txBody>
          <a:bodyPr>
            <a:normAutofit/>
          </a:bodyPr>
          <a:lstStyle/>
          <a:p>
            <a:r>
              <a:rPr lang="en-US" altLang="ja-JP"/>
              <a:t>XC-Gate.V3</a:t>
            </a:r>
            <a:r>
              <a:rPr lang="ja-JP" altLang="en-US"/>
              <a:t>の設定</a:t>
            </a:r>
          </a:p>
        </p:txBody>
      </p:sp>
      <p:sp>
        <p:nvSpPr>
          <p:cNvPr id="5" name="正方形/長方形 4">
            <a:extLst>
              <a:ext uri="{FF2B5EF4-FFF2-40B4-BE49-F238E27FC236}">
                <a16:creationId xmlns:a16="http://schemas.microsoft.com/office/drawing/2014/main" id="{D2C652FB-9AAA-1B47-9689-215D5CA1582D}"/>
              </a:ext>
            </a:extLst>
          </p:cNvPr>
          <p:cNvSpPr/>
          <p:nvPr/>
        </p:nvSpPr>
        <p:spPr>
          <a:xfrm>
            <a:off x="6932018" y="3356262"/>
            <a:ext cx="5128300"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rPr>
              <a:t>01</a:t>
            </a:r>
            <a:endParaRPr kumimoji="1" lang="ja-JP" altLang="en-US" sz="34670" spc="-2100" baseline="0">
              <a:solidFill>
                <a:srgbClr val="C12B1F"/>
              </a:solidFill>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70103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5A35AEFA-DF3C-D30E-4BB5-E2A03454D494}"/>
              </a:ext>
            </a:extLst>
          </p:cNvPr>
          <p:cNvPicPr>
            <a:picLocks noChangeAspect="1"/>
          </p:cNvPicPr>
          <p:nvPr/>
        </p:nvPicPr>
        <p:blipFill>
          <a:blip r:embed="rId2"/>
          <a:stretch>
            <a:fillRect/>
          </a:stretch>
        </p:blipFill>
        <p:spPr>
          <a:xfrm>
            <a:off x="1066800" y="1736636"/>
            <a:ext cx="4397696" cy="4565547"/>
          </a:xfrm>
          <a:prstGeom prst="rect">
            <a:avLst/>
          </a:prstGeom>
        </p:spPr>
      </p:pic>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7</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9D878134-78AD-7366-81E6-2190333752BE}"/>
              </a:ext>
            </a:extLst>
          </p:cNvPr>
          <p:cNvSpPr/>
          <p:nvPr/>
        </p:nvSpPr>
        <p:spPr>
          <a:xfrm>
            <a:off x="272415" y="876717"/>
            <a:ext cx="11670444" cy="10635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a:solidFill>
                  <a:schemeClr val="tx1"/>
                </a:solidFill>
                <a:latin typeface="游ゴシック"/>
                <a:ea typeface="游ゴシック"/>
              </a:rPr>
              <a:t>本資料で連携する</a:t>
            </a:r>
            <a:r>
              <a:rPr kumimoji="1" lang="en-US" altLang="ja-JP" sz="1800">
                <a:solidFill>
                  <a:schemeClr val="tx1"/>
                </a:solidFill>
                <a:latin typeface="游ゴシック"/>
                <a:ea typeface="游ゴシック"/>
              </a:rPr>
              <a:t>XC-Gate.V3</a:t>
            </a:r>
            <a:r>
              <a:rPr kumimoji="1" lang="ja-JP" altLang="en-US" sz="1800">
                <a:solidFill>
                  <a:schemeClr val="tx1"/>
                </a:solidFill>
                <a:latin typeface="游ゴシック"/>
                <a:ea typeface="游ゴシック"/>
              </a:rPr>
              <a:t>の定義は</a:t>
            </a:r>
            <a:r>
              <a:rPr kumimoji="1" lang="en-US" altLang="ja-JP" sz="1800">
                <a:solidFill>
                  <a:schemeClr val="tx1"/>
                </a:solidFill>
                <a:latin typeface="游ゴシック"/>
                <a:ea typeface="游ゴシック"/>
              </a:rPr>
              <a:t>【</a:t>
            </a:r>
            <a:r>
              <a:rPr kumimoji="1" lang="ja-JP" altLang="en-US" sz="1800">
                <a:solidFill>
                  <a:schemeClr val="tx1"/>
                </a:solidFill>
                <a:latin typeface="游ゴシック"/>
                <a:ea typeface="游ゴシック"/>
              </a:rPr>
              <a:t>サンプルギャラリー用</a:t>
            </a:r>
            <a:r>
              <a:rPr kumimoji="1" lang="en-US" altLang="ja-JP" sz="1800">
                <a:solidFill>
                  <a:schemeClr val="tx1"/>
                </a:solidFill>
                <a:latin typeface="游ゴシック"/>
                <a:ea typeface="游ゴシック"/>
              </a:rPr>
              <a:t>】</a:t>
            </a:r>
            <a:r>
              <a:rPr kumimoji="1" lang="ja-JP" altLang="en-US" sz="1800">
                <a:solidFill>
                  <a:schemeClr val="tx1"/>
                </a:solidFill>
                <a:latin typeface="游ゴシック"/>
                <a:ea typeface="游ゴシック"/>
              </a:rPr>
              <a:t>になります。</a:t>
            </a:r>
            <a:endParaRPr kumimoji="1" lang="en-US" altLang="ja-JP" sz="1800">
              <a:solidFill>
                <a:schemeClr val="tx1"/>
              </a:solidFill>
              <a:latin typeface="游ゴシック"/>
              <a:ea typeface="游ゴシック"/>
            </a:endParaRPr>
          </a:p>
          <a:p>
            <a:r>
              <a:rPr kumimoji="1" lang="ja-JP" altLang="en-US" sz="1800">
                <a:solidFill>
                  <a:schemeClr val="tx1"/>
                </a:solidFill>
                <a:latin typeface="游ゴシック" panose="020B0400000000000000" pitchFamily="50" charset="-128"/>
                <a:ea typeface="游ゴシック" panose="020B0400000000000000" pitchFamily="50" charset="-128"/>
              </a:rPr>
              <a:t>利用環境に</a:t>
            </a:r>
            <a:r>
              <a:rPr kumimoji="1" lang="ja-JP" altLang="en-US" sz="1800" b="1">
                <a:solidFill>
                  <a:schemeClr val="tx1"/>
                </a:solidFill>
                <a:latin typeface="游ゴシック" panose="020B0400000000000000" pitchFamily="50" charset="-128"/>
                <a:ea typeface="游ゴシック" panose="020B0400000000000000" pitchFamily="50" charset="-128"/>
              </a:rPr>
              <a:t>定義が無い場合、事前に取込んでおいてください</a:t>
            </a:r>
            <a:r>
              <a:rPr kumimoji="1" lang="ja-JP" altLang="en-US" sz="1800">
                <a:solidFill>
                  <a:schemeClr val="tx1"/>
                </a:solidFill>
                <a:latin typeface="游ゴシック" panose="020B0400000000000000" pitchFamily="50" charset="-128"/>
                <a:ea typeface="游ゴシック" panose="020B0400000000000000" pitchFamily="50" charset="-128"/>
              </a:rPr>
              <a:t>。</a:t>
            </a:r>
            <a:endParaRPr kumimoji="1" lang="en-US" altLang="ja-JP" sz="1800">
              <a:solidFill>
                <a:schemeClr val="tx1"/>
              </a:solidFill>
              <a:latin typeface="游ゴシック" panose="020B0400000000000000" pitchFamily="50" charset="-128"/>
              <a:ea typeface="游ゴシック" panose="020B0400000000000000" pitchFamily="50" charset="-128"/>
            </a:endParaRPr>
          </a:p>
          <a:p>
            <a:r>
              <a:rPr kumimoji="1" lang="ja-JP" altLang="en-US" sz="1800">
                <a:solidFill>
                  <a:schemeClr val="tx1"/>
                </a:solidFill>
                <a:latin typeface="游ゴシック" panose="020B0400000000000000" pitchFamily="50" charset="-128"/>
                <a:ea typeface="游ゴシック" panose="020B0400000000000000" pitchFamily="50" charset="-128"/>
              </a:rPr>
              <a:t>また、動作確認のため</a:t>
            </a:r>
            <a:r>
              <a:rPr kumimoji="1" lang="ja-JP" altLang="en-US" sz="1800" b="1">
                <a:solidFill>
                  <a:schemeClr val="tx1"/>
                </a:solidFill>
                <a:latin typeface="游ゴシック" panose="020B0400000000000000" pitchFamily="50" charset="-128"/>
                <a:ea typeface="游ゴシック" panose="020B0400000000000000" pitchFamily="50" charset="-128"/>
              </a:rPr>
              <a:t>数件のデータ入力を行っておいてください</a:t>
            </a:r>
            <a:r>
              <a:rPr kumimoji="1" lang="ja-JP" altLang="en-US" sz="1800">
                <a:solidFill>
                  <a:schemeClr val="tx1"/>
                </a:solidFill>
                <a:latin typeface="游ゴシック" panose="020B0400000000000000" pitchFamily="50" charset="-128"/>
                <a:ea typeface="游ゴシック" panose="020B0400000000000000" pitchFamily="50" charset="-128"/>
              </a:rPr>
              <a:t>。</a:t>
            </a:r>
          </a:p>
        </p:txBody>
      </p:sp>
      <p:sp>
        <p:nvSpPr>
          <p:cNvPr id="11" name="正方形/長方形 10">
            <a:extLst>
              <a:ext uri="{FF2B5EF4-FFF2-40B4-BE49-F238E27FC236}">
                <a16:creationId xmlns:a16="http://schemas.microsoft.com/office/drawing/2014/main" id="{170A5F4B-D4ED-F776-56C0-9BB7468BC9FD}"/>
              </a:ext>
            </a:extLst>
          </p:cNvPr>
          <p:cNvSpPr/>
          <p:nvPr/>
        </p:nvSpPr>
        <p:spPr>
          <a:xfrm>
            <a:off x="1574797" y="6102419"/>
            <a:ext cx="1056724" cy="21084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プレースホルダー 21">
            <a:extLst>
              <a:ext uri="{FF2B5EF4-FFF2-40B4-BE49-F238E27FC236}">
                <a16:creationId xmlns:a16="http://schemas.microsoft.com/office/drawing/2014/main" id="{272DC330-510E-CA4A-797D-D748C29F4D8A}"/>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XC-Gate.V3</a:t>
            </a:r>
            <a:r>
              <a:rPr lang="ja-JP" altLang="en-US" sz="1200" b="1">
                <a:latin typeface="游ゴシック" panose="020B0400000000000000" pitchFamily="50" charset="-128"/>
                <a:ea typeface="游ゴシック" panose="020B0400000000000000" pitchFamily="50" charset="-128"/>
              </a:rPr>
              <a:t>の設定</a:t>
            </a:r>
          </a:p>
        </p:txBody>
      </p:sp>
      <p:pic>
        <p:nvPicPr>
          <p:cNvPr id="10" name="図 9">
            <a:extLst>
              <a:ext uri="{FF2B5EF4-FFF2-40B4-BE49-F238E27FC236}">
                <a16:creationId xmlns:a16="http://schemas.microsoft.com/office/drawing/2014/main" id="{C83602EA-9D44-1EC5-CFC5-402F188FFAFC}"/>
              </a:ext>
            </a:extLst>
          </p:cNvPr>
          <p:cNvPicPr>
            <a:picLocks noChangeAspect="1"/>
          </p:cNvPicPr>
          <p:nvPr/>
        </p:nvPicPr>
        <p:blipFill>
          <a:blip r:embed="rId3"/>
          <a:stretch>
            <a:fillRect/>
          </a:stretch>
        </p:blipFill>
        <p:spPr>
          <a:xfrm>
            <a:off x="6222893" y="1940300"/>
            <a:ext cx="4293023" cy="4342942"/>
          </a:xfrm>
          <a:prstGeom prst="rect">
            <a:avLst/>
          </a:prstGeom>
        </p:spPr>
      </p:pic>
    </p:spTree>
    <p:extLst>
      <p:ext uri="{BB962C8B-B14F-4D97-AF65-F5344CB8AC3E}">
        <p14:creationId xmlns:p14="http://schemas.microsoft.com/office/powerpoint/2010/main" val="3211849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8</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7EAF9BFE-7C16-7AFF-9E34-0DD6B02400DD}"/>
              </a:ext>
            </a:extLst>
          </p:cNvPr>
          <p:cNvSpPr/>
          <p:nvPr/>
        </p:nvSpPr>
        <p:spPr>
          <a:xfrm>
            <a:off x="1461135" y="876717"/>
            <a:ext cx="9282844" cy="9056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1" lang="ja-JP" altLang="en-US" sz="1800">
                <a:solidFill>
                  <a:schemeClr val="tx1"/>
                </a:solidFill>
                <a:latin typeface="游ゴシック"/>
                <a:ea typeface="游ゴシック"/>
              </a:rPr>
              <a:t>「</a:t>
            </a:r>
            <a:r>
              <a:rPr kumimoji="1" lang="en-US" altLang="ja-JP" sz="1800">
                <a:solidFill>
                  <a:schemeClr val="tx1"/>
                </a:solidFill>
                <a:latin typeface="游ゴシック"/>
                <a:ea typeface="游ゴシック"/>
              </a:rPr>
              <a:t> </a:t>
            </a:r>
            <a:r>
              <a:rPr lang="ja-JP" altLang="en-US">
                <a:solidFill>
                  <a:schemeClr val="tx1"/>
                </a:solidFill>
                <a:latin typeface="游ゴシック"/>
                <a:ea typeface="游ゴシック"/>
              </a:rPr>
              <a:t>XC-GateV3×MotionBoardCloud相関関係分析サンプル\XC-Gate定義</a:t>
            </a:r>
            <a:r>
              <a:rPr kumimoji="1" lang="ja-JP" altLang="en-US" sz="1800">
                <a:solidFill>
                  <a:schemeClr val="tx1"/>
                </a:solidFill>
                <a:latin typeface="游ゴシック"/>
                <a:ea typeface="游ゴシック"/>
              </a:rPr>
              <a:t>」フォルダ内に</a:t>
            </a:r>
            <a:r>
              <a:rPr kumimoji="1" lang="en-US" altLang="ja-JP" sz="1800">
                <a:solidFill>
                  <a:schemeClr val="tx1"/>
                </a:solidFill>
                <a:latin typeface="游ゴシック"/>
                <a:ea typeface="游ゴシック"/>
              </a:rPr>
              <a:t>【</a:t>
            </a:r>
            <a:r>
              <a:rPr kumimoji="1" lang="ja-JP" altLang="en-US" sz="1800">
                <a:solidFill>
                  <a:schemeClr val="tx1"/>
                </a:solidFill>
                <a:latin typeface="游ゴシック"/>
                <a:ea typeface="游ゴシック"/>
              </a:rPr>
              <a:t>サンプルギャラリー用</a:t>
            </a:r>
            <a:r>
              <a:rPr kumimoji="1" lang="en-US" altLang="ja-JP" sz="1800">
                <a:solidFill>
                  <a:schemeClr val="tx1"/>
                </a:solidFill>
                <a:latin typeface="游ゴシック"/>
                <a:ea typeface="游ゴシック"/>
              </a:rPr>
              <a:t>.xlsx】</a:t>
            </a:r>
            <a:r>
              <a:rPr kumimoji="1" lang="ja-JP" altLang="en-US" sz="1800">
                <a:solidFill>
                  <a:schemeClr val="tx1"/>
                </a:solidFill>
                <a:latin typeface="游ゴシック"/>
                <a:ea typeface="游ゴシック"/>
              </a:rPr>
              <a:t>ファイルが存在します。</a:t>
            </a:r>
            <a:endParaRPr kumimoji="1" lang="en-US" altLang="ja-JP" sz="1800">
              <a:solidFill>
                <a:schemeClr val="tx1"/>
              </a:solidFill>
              <a:latin typeface="游ゴシック"/>
              <a:ea typeface="游ゴシック"/>
            </a:endParaRPr>
          </a:p>
          <a:p>
            <a:r>
              <a:rPr kumimoji="1" lang="ja-JP" altLang="en-US" sz="1800">
                <a:solidFill>
                  <a:schemeClr val="tx1"/>
                </a:solidFill>
                <a:latin typeface="游ゴシック"/>
                <a:ea typeface="游ゴシック"/>
              </a:rPr>
              <a:t>サンプルギャラリー用定義が無い場合、事前にこちらを取り込んでください。</a:t>
            </a:r>
            <a:endParaRPr kumimoji="1" lang="en-US" altLang="ja-JP" sz="1800">
              <a:solidFill>
                <a:schemeClr val="tx1"/>
              </a:solidFill>
              <a:latin typeface="游ゴシック"/>
              <a:ea typeface="游ゴシック"/>
            </a:endParaRPr>
          </a:p>
          <a:p>
            <a:endParaRPr kumimoji="1" lang="ja-JP" altLang="en-US" sz="1800">
              <a:solidFill>
                <a:schemeClr val="tx1"/>
              </a:solidFill>
              <a:latin typeface="游ゴシック" panose="020B0400000000000000" pitchFamily="50" charset="-128"/>
              <a:ea typeface="游ゴシック" panose="020B0400000000000000" pitchFamily="50" charset="-128"/>
            </a:endParaRPr>
          </a:p>
        </p:txBody>
      </p:sp>
      <p:sp>
        <p:nvSpPr>
          <p:cNvPr id="11" name="テキスト プレースホルダー 21">
            <a:extLst>
              <a:ext uri="{FF2B5EF4-FFF2-40B4-BE49-F238E27FC236}">
                <a16:creationId xmlns:a16="http://schemas.microsoft.com/office/drawing/2014/main" id="{CD95D867-73ED-6EC0-C6CE-1C3172D58EA3}"/>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1" lang="en-US" altLang="ja-JP"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XC-Gate.V3</a:t>
            </a:r>
            <a:r>
              <a:rPr kumimoji="1" lang="ja-JP" altLang="en-US" sz="1200" b="1" i="0" u="none" strike="noStrike" kern="1200" cap="none" spc="0" normalizeH="0" baseline="0" noProof="0">
                <a:ln>
                  <a:noFill/>
                </a:ln>
                <a:solidFill>
                  <a:srgbClr val="111111"/>
                </a:solidFill>
                <a:effectLst/>
                <a:uLnTx/>
                <a:uFillTx/>
                <a:latin typeface="游ゴシック" panose="020B0400000000000000" pitchFamily="50" charset="-128"/>
                <a:ea typeface="游ゴシック" panose="020B0400000000000000" pitchFamily="50" charset="-128"/>
                <a:cs typeface="+mn-cs"/>
              </a:rPr>
              <a:t>の設定</a:t>
            </a:r>
          </a:p>
        </p:txBody>
      </p:sp>
      <p:pic>
        <p:nvPicPr>
          <p:cNvPr id="6" name="図 5" descr="グラフィカル ユーザー インターフェイス, テキスト, アプリケーション, Word, メール&#10;&#10;説明は自動で生成されたものです">
            <a:extLst>
              <a:ext uri="{FF2B5EF4-FFF2-40B4-BE49-F238E27FC236}">
                <a16:creationId xmlns:a16="http://schemas.microsoft.com/office/drawing/2014/main" id="{C404E5E2-02F3-40D6-2D76-63ED4B745E27}"/>
              </a:ext>
            </a:extLst>
          </p:cNvPr>
          <p:cNvPicPr>
            <a:picLocks noChangeAspect="1"/>
          </p:cNvPicPr>
          <p:nvPr/>
        </p:nvPicPr>
        <p:blipFill>
          <a:blip r:embed="rId2"/>
          <a:stretch>
            <a:fillRect/>
          </a:stretch>
        </p:blipFill>
        <p:spPr>
          <a:xfrm>
            <a:off x="3139440" y="2421410"/>
            <a:ext cx="5913120" cy="3589980"/>
          </a:xfrm>
          <a:prstGeom prst="rect">
            <a:avLst/>
          </a:prstGeom>
        </p:spPr>
      </p:pic>
      <p:sp>
        <p:nvSpPr>
          <p:cNvPr id="7" name="正方形/長方形 6">
            <a:extLst>
              <a:ext uri="{FF2B5EF4-FFF2-40B4-BE49-F238E27FC236}">
                <a16:creationId xmlns:a16="http://schemas.microsoft.com/office/drawing/2014/main" id="{7A3C5071-D111-4EA0-2695-24F53015C499}"/>
              </a:ext>
            </a:extLst>
          </p:cNvPr>
          <p:cNvSpPr/>
          <p:nvPr/>
        </p:nvSpPr>
        <p:spPr>
          <a:xfrm>
            <a:off x="5137150" y="5109773"/>
            <a:ext cx="1746196" cy="29137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94507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5">
            <a:extLst>
              <a:ext uri="{FF2B5EF4-FFF2-40B4-BE49-F238E27FC236}">
                <a16:creationId xmlns:a16="http://schemas.microsoft.com/office/drawing/2014/main" id="{D822F4E2-E748-254D-BE15-17484A76309E}"/>
              </a:ext>
            </a:extLst>
          </p:cNvPr>
          <p:cNvSpPr>
            <a:spLocks noGrp="1"/>
          </p:cNvSpPr>
          <p:nvPr>
            <p:ph type="sldNum" sz="quarter" idx="2"/>
          </p:nvPr>
        </p:nvSpPr>
        <p:spPr/>
        <p:txBody>
          <a:bodyPr/>
          <a:lstStyle/>
          <a:p>
            <a:fld id="{86CB4B4D-7CA3-9044-876B-883B54F8677D}" type="slidenum">
              <a:rPr lang="en-US" altLang="ja-JP" smtClean="0"/>
              <a:pPr/>
              <a:t>9</a:t>
            </a:fld>
            <a:endParaRPr lang="ja-JP" altLang="en-US"/>
          </a:p>
        </p:txBody>
      </p:sp>
      <p:sp>
        <p:nvSpPr>
          <p:cNvPr id="2" name="フッター プレースホルダー 1">
            <a:extLst>
              <a:ext uri="{FF2B5EF4-FFF2-40B4-BE49-F238E27FC236}">
                <a16:creationId xmlns:a16="http://schemas.microsoft.com/office/drawing/2014/main" id="{A08D09BF-407A-4FFD-ADB4-A54EC61D2ED9}"/>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t>2023</a:t>
            </a:fld>
            <a:r>
              <a:rPr kumimoji="1" lang="en-US" altLang="ja-JP">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a:latin typeface="游ゴシック Medium" panose="020B0500000000000000" pitchFamily="50" charset="-128"/>
              <a:ea typeface="游ゴシック Medium" panose="020B0500000000000000" pitchFamily="50" charset="-128"/>
              <a:cs typeface="Arial" panose="020B0604020202020204" pitchFamily="34" charset="0"/>
            </a:endParaRPr>
          </a:p>
        </p:txBody>
      </p:sp>
      <p:sp>
        <p:nvSpPr>
          <p:cNvPr id="4" name="正方形/長方形 3">
            <a:extLst>
              <a:ext uri="{FF2B5EF4-FFF2-40B4-BE49-F238E27FC236}">
                <a16:creationId xmlns:a16="http://schemas.microsoft.com/office/drawing/2014/main" id="{7C3F3EBA-A489-8A1A-CCA4-F743C1876F23}"/>
              </a:ext>
            </a:extLst>
          </p:cNvPr>
          <p:cNvSpPr/>
          <p:nvPr/>
        </p:nvSpPr>
        <p:spPr>
          <a:xfrm>
            <a:off x="163283" y="1840035"/>
            <a:ext cx="5409086" cy="38730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76540" algn="l"/>
            <a:r>
              <a:rPr kumimoji="1" lang="en-US" altLang="ja-JP" sz="1800" dirty="0">
                <a:solidFill>
                  <a:schemeClr val="tx1"/>
                </a:solidFill>
                <a:latin typeface="游ゴシック" panose="020B0400000000000000" pitchFamily="50" charset="-128"/>
                <a:ea typeface="游ゴシック" panose="020B0400000000000000" pitchFamily="50" charset="-128"/>
              </a:rPr>
              <a:t>XC-Gate.V3</a:t>
            </a:r>
            <a:r>
              <a:rPr kumimoji="1" lang="ja-JP" altLang="en-US" sz="1800" dirty="0">
                <a:solidFill>
                  <a:schemeClr val="tx1"/>
                </a:solidFill>
                <a:latin typeface="游ゴシック" panose="020B0400000000000000" pitchFamily="50" charset="-128"/>
                <a:ea typeface="游ゴシック" panose="020B0400000000000000" pitchFamily="50" charset="-128"/>
              </a:rPr>
              <a:t>から</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への</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800" dirty="0">
                <a:solidFill>
                  <a:schemeClr val="tx1"/>
                </a:solidFill>
                <a:latin typeface="游ゴシック" panose="020B0400000000000000" pitchFamily="50" charset="-128"/>
                <a:ea typeface="游ゴシック" panose="020B0400000000000000" pitchFamily="50" charset="-128"/>
              </a:rPr>
              <a:t>連携設定の詳細は下記をご確認ください。</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XC-Gate.V3/XC-Connect</a:t>
            </a:r>
            <a:r>
              <a:rPr kumimoji="1" lang="ja-JP" altLang="en-US" sz="1600" dirty="0">
                <a:solidFill>
                  <a:schemeClr val="tx1"/>
                </a:solidFill>
                <a:latin typeface="游ゴシック" panose="020B0400000000000000" pitchFamily="50" charset="-128"/>
                <a:ea typeface="游ゴシック" panose="020B0400000000000000" pitchFamily="50" charset="-128"/>
              </a:rPr>
              <a:t>サポート</a:t>
            </a:r>
            <a:r>
              <a:rPr kumimoji="1" lang="en-US" altLang="ja-JP" sz="1600" dirty="0">
                <a:solidFill>
                  <a:schemeClr val="tx1"/>
                </a:solidFill>
                <a:latin typeface="游ゴシック" panose="020B0400000000000000" pitchFamily="50" charset="-128"/>
                <a:ea typeface="游ゴシック" panose="020B0400000000000000" pitchFamily="50" charset="-128"/>
              </a:rPr>
              <a:t>WEB</a:t>
            </a:r>
            <a:r>
              <a:rPr kumimoji="1" lang="ja-JP" altLang="en-US" sz="1200" dirty="0">
                <a:solidFill>
                  <a:schemeClr val="tx1"/>
                </a:solidFill>
                <a:latin typeface="游ゴシック" panose="020B0400000000000000" pitchFamily="50" charset="-128"/>
                <a:ea typeface="游ゴシック" panose="020B0400000000000000" pitchFamily="50" charset="-128"/>
              </a:rPr>
              <a:t>（</a:t>
            </a:r>
            <a:r>
              <a:rPr kumimoji="1" lang="en-US" altLang="ja-JP" sz="1200" dirty="0">
                <a:solidFill>
                  <a:schemeClr val="tx1"/>
                </a:solidFill>
                <a:latin typeface="游ゴシック" panose="020B0400000000000000" pitchFamily="50" charset="-128"/>
                <a:ea typeface="游ゴシック" panose="020B0400000000000000" pitchFamily="50" charset="-128"/>
              </a:rPr>
              <a:t>※</a:t>
            </a:r>
            <a:r>
              <a:rPr kumimoji="1" lang="ja-JP" altLang="en-US" sz="1200" dirty="0">
                <a:solidFill>
                  <a:schemeClr val="tx1"/>
                </a:solidFill>
                <a:latin typeface="游ゴシック" panose="020B0400000000000000" pitchFamily="50" charset="-128"/>
                <a:ea typeface="游ゴシック" panose="020B0400000000000000" pitchFamily="50" charset="-128"/>
              </a:rPr>
              <a:t>要ログイン）</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2"/>
              </a:rPr>
              <a:t>https://www.developer.technotree.com/</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XC-Gate.V3</a:t>
            </a:r>
            <a:r>
              <a:rPr kumimoji="1" lang="ja-JP" altLang="en-US" sz="1600" dirty="0">
                <a:solidFill>
                  <a:schemeClr val="tx1"/>
                </a:solidFill>
                <a:latin typeface="游ゴシック" panose="020B0400000000000000" pitchFamily="50" charset="-128"/>
                <a:ea typeface="游ゴシック" panose="020B0400000000000000" pitchFamily="50" charset="-128"/>
              </a:rPr>
              <a:t>実績データの取得設定</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kumimoji="1" lang="en-US" altLang="ja-JP" sz="1400" dirty="0">
                <a:solidFill>
                  <a:schemeClr val="tx1"/>
                </a:solidFill>
                <a:latin typeface="游ゴシック" panose="020B0400000000000000" pitchFamily="50" charset="-128"/>
                <a:ea typeface="游ゴシック" panose="020B0400000000000000" pitchFamily="50" charset="-128"/>
                <a:hlinkClick r:id="rId3"/>
              </a:rPr>
              <a:t>https://www.developer.technotree.com/docs/xc-connect/%e6%a9%9f%e5%99%a8%e8%a8%ad%e5%ae%9a/xc-gatev3%e3%81%ae%e5%ae%9f%e7%b8%be%e3%83%87%e3%83%bc%e3%82%bf%e3%81%ae%e5%8f%96%e5%be%97/</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lang="en-US" altLang="ja-JP" sz="1400" dirty="0">
              <a:solidFill>
                <a:schemeClr val="tx1"/>
              </a:solidFill>
              <a:latin typeface="游ゴシック" panose="020B0400000000000000" pitchFamily="50" charset="-128"/>
              <a:ea typeface="游ゴシック" panose="020B0400000000000000" pitchFamily="50" charset="-128"/>
            </a:endParaRPr>
          </a:p>
          <a:p>
            <a:pPr marR="76540" algn="l"/>
            <a:r>
              <a:rPr kumimoji="1" lang="ja-JP" altLang="en-US" sz="1600" dirty="0">
                <a:solidFill>
                  <a:schemeClr val="tx1"/>
                </a:solidFill>
                <a:latin typeface="游ゴシック" panose="020B0400000000000000" pitchFamily="50" charset="-128"/>
                <a:ea typeface="游ゴシック" panose="020B0400000000000000" pitchFamily="50" charset="-128"/>
              </a:rPr>
              <a:t>・</a:t>
            </a:r>
            <a:r>
              <a:rPr kumimoji="1" lang="en-US" altLang="ja-JP" sz="1600" dirty="0">
                <a:solidFill>
                  <a:schemeClr val="tx1"/>
                </a:solidFill>
                <a:latin typeface="游ゴシック" panose="020B0400000000000000" pitchFamily="50" charset="-128"/>
                <a:ea typeface="游ゴシック" panose="020B0400000000000000" pitchFamily="50" charset="-128"/>
              </a:rPr>
              <a:t>MotionBoard Cloud </a:t>
            </a:r>
            <a:r>
              <a:rPr lang="ja-JP" altLang="en-US" sz="1600" dirty="0">
                <a:solidFill>
                  <a:schemeClr val="tx1"/>
                </a:solidFill>
                <a:latin typeface="游ゴシック" panose="020B0400000000000000" pitchFamily="50" charset="-128"/>
                <a:ea typeface="游ゴシック" panose="020B0400000000000000" pitchFamily="50" charset="-128"/>
              </a:rPr>
              <a:t>への転送設定</a:t>
            </a:r>
            <a:endParaRPr kumimoji="1" lang="en-US" altLang="ja-JP" sz="1600" dirty="0">
              <a:solidFill>
                <a:schemeClr val="tx1"/>
              </a:solidFill>
              <a:latin typeface="游ゴシック" panose="020B0400000000000000" pitchFamily="50" charset="-128"/>
              <a:ea typeface="游ゴシック" panose="020B0400000000000000" pitchFamily="50" charset="-128"/>
            </a:endParaRPr>
          </a:p>
          <a:p>
            <a:pPr marR="76540" algn="l"/>
            <a:r>
              <a:rPr lang="en-US" altLang="ja-JP" sz="1400" dirty="0">
                <a:solidFill>
                  <a:schemeClr val="tx1"/>
                </a:solidFill>
                <a:latin typeface="游ゴシック" panose="020B0400000000000000" pitchFamily="50" charset="-128"/>
                <a:ea typeface="游ゴシック" panose="020B0400000000000000" pitchFamily="50" charset="-128"/>
                <a:hlinkClick r:id="rId4"/>
              </a:rPr>
              <a:t>https://www.developer.technotree.com/docs/xc-connect/%e8%bb%a2%e9%80%81%e8%a8%ad%e5%ae%9a/motionboard%e3%81%b8%e3%81%ae%e8%bb%a2%e9%80%81/</a:t>
            </a:r>
            <a:endParaRPr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lang="en-US" altLang="ja-JP" sz="1400" dirty="0">
              <a:solidFill>
                <a:schemeClr val="tx1"/>
              </a:solidFill>
              <a:latin typeface="游ゴシック" panose="020B0400000000000000" pitchFamily="50" charset="-128"/>
              <a:ea typeface="游ゴシック" panose="020B0400000000000000" pitchFamily="50" charset="-128"/>
            </a:endParaRPr>
          </a:p>
          <a:p>
            <a:pPr marR="76540" algn="l"/>
            <a:endParaRPr kumimoji="1" lang="ja-JP" altLang="en-US" sz="1600" dirty="0">
              <a:solidFill>
                <a:schemeClr val="tx1"/>
              </a:solidFill>
              <a:latin typeface="游ゴシック" panose="020B0400000000000000" pitchFamily="50" charset="-128"/>
              <a:ea typeface="游ゴシック" panose="020B0400000000000000" pitchFamily="50" charset="-128"/>
            </a:endParaRPr>
          </a:p>
        </p:txBody>
      </p:sp>
      <p:sp>
        <p:nvSpPr>
          <p:cNvPr id="6" name="正方形/長方形 5">
            <a:extLst>
              <a:ext uri="{FF2B5EF4-FFF2-40B4-BE49-F238E27FC236}">
                <a16:creationId xmlns:a16="http://schemas.microsoft.com/office/drawing/2014/main" id="{26C8676C-4B96-74FA-05CC-41CF8EE9D38E}"/>
              </a:ext>
            </a:extLst>
          </p:cNvPr>
          <p:cNvSpPr/>
          <p:nvPr/>
        </p:nvSpPr>
        <p:spPr>
          <a:xfrm>
            <a:off x="272415" y="876718"/>
            <a:ext cx="11670444" cy="431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en-US" altLang="ja-JP" sz="1800" dirty="0">
                <a:solidFill>
                  <a:schemeClr val="tx1"/>
                </a:solidFill>
                <a:latin typeface="游ゴシック" panose="020B0400000000000000" pitchFamily="50" charset="-128"/>
                <a:ea typeface="游ゴシック" panose="020B0400000000000000" pitchFamily="50" charset="-128"/>
              </a:rPr>
              <a:t>XC-Gate.V3</a:t>
            </a:r>
            <a:r>
              <a:rPr kumimoji="1" lang="ja-JP" altLang="en-US" sz="1800" dirty="0">
                <a:solidFill>
                  <a:schemeClr val="tx1"/>
                </a:solidFill>
                <a:latin typeface="游ゴシック" panose="020B0400000000000000" pitchFamily="50" charset="-128"/>
                <a:ea typeface="游ゴシック" panose="020B0400000000000000" pitchFamily="50" charset="-128"/>
              </a:rPr>
              <a:t>から</a:t>
            </a:r>
            <a:r>
              <a:rPr kumimoji="1" lang="en-US" altLang="ja-JP" sz="1800" dirty="0">
                <a:solidFill>
                  <a:schemeClr val="tx1"/>
                </a:solidFill>
                <a:latin typeface="游ゴシック" panose="020B0400000000000000" pitchFamily="50" charset="-128"/>
                <a:ea typeface="游ゴシック" panose="020B0400000000000000" pitchFamily="50" charset="-128"/>
              </a:rPr>
              <a:t>MotionBoard</a:t>
            </a:r>
            <a:r>
              <a:rPr kumimoji="1" lang="ja-JP" altLang="en-US" sz="1800" dirty="0">
                <a:solidFill>
                  <a:schemeClr val="tx1"/>
                </a:solidFill>
                <a:latin typeface="游ゴシック" panose="020B0400000000000000" pitchFamily="50" charset="-128"/>
                <a:ea typeface="游ゴシック" panose="020B0400000000000000" pitchFamily="50" charset="-128"/>
              </a:rPr>
              <a:t> </a:t>
            </a:r>
            <a:r>
              <a:rPr kumimoji="1" lang="en-US" altLang="ja-JP" sz="1800" dirty="0">
                <a:solidFill>
                  <a:schemeClr val="tx1"/>
                </a:solidFill>
                <a:latin typeface="游ゴシック" panose="020B0400000000000000" pitchFamily="50" charset="-128"/>
                <a:ea typeface="游ゴシック" panose="020B0400000000000000" pitchFamily="50" charset="-128"/>
              </a:rPr>
              <a:t>Cloud</a:t>
            </a:r>
            <a:r>
              <a:rPr kumimoji="1" lang="ja-JP" altLang="en-US" sz="1800" dirty="0">
                <a:solidFill>
                  <a:schemeClr val="tx1"/>
                </a:solidFill>
                <a:latin typeface="游ゴシック" panose="020B0400000000000000" pitchFamily="50" charset="-128"/>
                <a:ea typeface="游ゴシック" panose="020B0400000000000000" pitchFamily="50" charset="-128"/>
              </a:rPr>
              <a:t>への連携設定が完了していない場合、こちらで設定します。</a:t>
            </a:r>
            <a:endParaRPr kumimoji="1" lang="en-US" altLang="ja-JP" sz="1800" dirty="0">
              <a:solidFill>
                <a:schemeClr val="tx1"/>
              </a:solidFill>
              <a:latin typeface="游ゴシック" panose="020B0400000000000000" pitchFamily="50" charset="-128"/>
              <a:ea typeface="游ゴシック" panose="020B0400000000000000" pitchFamily="50" charset="-128"/>
            </a:endParaRPr>
          </a:p>
          <a:p>
            <a:endParaRPr kumimoji="1" lang="ja-JP" altLang="en-US" sz="1800" dirty="0">
              <a:solidFill>
                <a:schemeClr val="tx1"/>
              </a:solidFill>
              <a:latin typeface="游ゴシック" panose="020B0400000000000000" pitchFamily="50" charset="-128"/>
              <a:ea typeface="游ゴシック" panose="020B0400000000000000" pitchFamily="50" charset="-128"/>
            </a:endParaRPr>
          </a:p>
        </p:txBody>
      </p:sp>
      <p:sp>
        <p:nvSpPr>
          <p:cNvPr id="3" name="テキスト プレースホルダー 21">
            <a:extLst>
              <a:ext uri="{FF2B5EF4-FFF2-40B4-BE49-F238E27FC236}">
                <a16:creationId xmlns:a16="http://schemas.microsoft.com/office/drawing/2014/main" id="{7A38C49D-10D7-E0C9-EFF5-7FD1C65B8B12}"/>
              </a:ext>
            </a:extLst>
          </p:cNvPr>
          <p:cNvSpPr txBox="1">
            <a:spLocks/>
          </p:cNvSpPr>
          <p:nvPr/>
        </p:nvSpPr>
        <p:spPr>
          <a:xfrm>
            <a:off x="272415" y="256347"/>
            <a:ext cx="2058357" cy="294302"/>
          </a:xfrm>
          <a:prstGeom prst="rect">
            <a:avLst/>
          </a:prstGeom>
          <a:solidFill>
            <a:schemeClr val="bg1"/>
          </a:solidFill>
        </p:spPr>
        <p:txBody>
          <a:bodyPr vert="horz" wrap="none" lIns="108000" tIns="36000" rIns="108000" bIns="36000" numCol="1" spcCol="38100" rtlCol="0" anchor="ctr" anchorCtr="0">
            <a:noAutofit/>
          </a:bodyPr>
          <a:lstStyle>
            <a:lvl1pPr marL="0" indent="0" algn="l" defTabSz="914400" rtl="0" eaLnBrk="1" latinLnBrk="0" hangingPunct="1">
              <a:lnSpc>
                <a:spcPct val="90000"/>
              </a:lnSpc>
              <a:spcBef>
                <a:spcPts val="0"/>
              </a:spcBef>
              <a:buSzTx/>
              <a:buFont typeface="Arial" panose="020B0604020202020204" pitchFamily="34" charset="0"/>
              <a:buNone/>
              <a:defRPr kumimoji="1" sz="1600" b="0" i="0" kern="1200">
                <a:solidFill>
                  <a:schemeClr val="tx1"/>
                </a:solidFill>
                <a:latin typeface="Noto Sans JP" panose="020B0500000000000000" pitchFamily="34" charset="-128"/>
                <a:ea typeface="Noto Sans JP" panose="020B0500000000000000" pitchFamily="34" charset="-128"/>
                <a:cs typeface="+mn-cs"/>
                <a:sym typeface="Noto Sans JP Medium"/>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altLang="ja-JP" sz="1200" b="1">
                <a:latin typeface="游ゴシック" panose="020B0400000000000000" pitchFamily="50" charset="-128"/>
                <a:ea typeface="游ゴシック" panose="020B0400000000000000" pitchFamily="50" charset="-128"/>
              </a:rPr>
              <a:t>XC-Gate.V3</a:t>
            </a:r>
            <a:r>
              <a:rPr lang="ja-JP" altLang="en-US" sz="1200" b="1">
                <a:latin typeface="游ゴシック" panose="020B0400000000000000" pitchFamily="50" charset="-128"/>
                <a:ea typeface="游ゴシック" panose="020B0400000000000000" pitchFamily="50" charset="-128"/>
              </a:rPr>
              <a:t>の設定</a:t>
            </a:r>
          </a:p>
        </p:txBody>
      </p:sp>
      <p:pic>
        <p:nvPicPr>
          <p:cNvPr id="9" name="図 8">
            <a:extLst>
              <a:ext uri="{FF2B5EF4-FFF2-40B4-BE49-F238E27FC236}">
                <a16:creationId xmlns:a16="http://schemas.microsoft.com/office/drawing/2014/main" id="{B331E1B6-C95B-2D4A-E2AD-B237DABE50CF}"/>
              </a:ext>
            </a:extLst>
          </p:cNvPr>
          <p:cNvPicPr>
            <a:picLocks noChangeAspect="1"/>
          </p:cNvPicPr>
          <p:nvPr/>
        </p:nvPicPr>
        <p:blipFill>
          <a:blip r:embed="rId5"/>
          <a:stretch>
            <a:fillRect/>
          </a:stretch>
        </p:blipFill>
        <p:spPr>
          <a:xfrm>
            <a:off x="5701132" y="1961390"/>
            <a:ext cx="6048049" cy="3630299"/>
          </a:xfrm>
          <a:prstGeom prst="rect">
            <a:avLst/>
          </a:prstGeom>
        </p:spPr>
      </p:pic>
    </p:spTree>
    <p:extLst>
      <p:ext uri="{BB962C8B-B14F-4D97-AF65-F5344CB8AC3E}">
        <p14:creationId xmlns:p14="http://schemas.microsoft.com/office/powerpoint/2010/main" val="1817003580"/>
      </p:ext>
    </p:extLst>
  </p:cSld>
  <p:clrMapOvr>
    <a:masterClrMapping/>
  </p:clrMapOvr>
</p:sld>
</file>

<file path=ppt/theme/theme1.xml><?xml version="1.0" encoding="utf-8"?>
<a:theme xmlns:a="http://schemas.openxmlformats.org/drawingml/2006/main" name="テーマ1">
  <a:themeElements>
    <a:clrScheme name="ユーザー定義 1">
      <a:dk1>
        <a:srgbClr val="111111"/>
      </a:dk1>
      <a:lt1>
        <a:sysClr val="window" lastClr="FFFFFF"/>
      </a:lt1>
      <a:dk2>
        <a:srgbClr val="C12C1F"/>
      </a:dk2>
      <a:lt2>
        <a:srgbClr val="9E9E9E"/>
      </a:lt2>
      <a:accent1>
        <a:srgbClr val="F26BAC"/>
      </a:accent1>
      <a:accent2>
        <a:srgbClr val="00ADAD"/>
      </a:accent2>
      <a:accent3>
        <a:srgbClr val="7058A3"/>
      </a:accent3>
      <a:accent4>
        <a:srgbClr val="FFDB4F"/>
      </a:accent4>
      <a:accent5>
        <a:srgbClr val="2D98E0"/>
      </a:accent5>
      <a:accent6>
        <a:srgbClr val="F78100"/>
      </a:accent6>
      <a:hlink>
        <a:srgbClr val="0563C1"/>
      </a:hlink>
      <a:folHlink>
        <a:srgbClr val="954F72"/>
      </a:folHlink>
    </a:clrScheme>
    <a:fontScheme name="210524_official">
      <a:majorFont>
        <a:latin typeface="Yu Gothic Medium"/>
        <a:ea typeface="Yu Gothic Medium"/>
        <a:cs typeface=""/>
      </a:majorFont>
      <a:minorFont>
        <a:latin typeface="Yu Gothic Medium"/>
        <a:ea typeface="Yu Gothic Medium"/>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tailEnd type="none"/>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テーマ1" id="{33DD43D1-E69E-469C-BD0C-81F7B249AB06}" vid="{901C7674-2573-4ED2-8074-B20728DF36DF}"/>
    </a:ext>
  </a:extLst>
</a:theme>
</file>

<file path=docProps/app.xml><?xml version="1.0" encoding="utf-8"?>
<Properties xmlns="http://schemas.openxmlformats.org/officeDocument/2006/extended-properties" xmlns:vt="http://schemas.openxmlformats.org/officeDocument/2006/docPropsVTypes">
  <TotalTime>0</TotalTime>
  <Words>5080</Words>
  <Application>Microsoft Office PowerPoint</Application>
  <PresentationFormat>ワイド画面</PresentationFormat>
  <Paragraphs>486</Paragraphs>
  <Slides>59</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59</vt:i4>
      </vt:variant>
    </vt:vector>
  </HeadingPairs>
  <TitlesOfParts>
    <vt:vector size="68" baseType="lpstr">
      <vt:lpstr>Meiryo UI</vt:lpstr>
      <vt:lpstr>Noto Sans JP</vt:lpstr>
      <vt:lpstr>UD デジタル 教科書体 NP-R</vt:lpstr>
      <vt:lpstr>游ゴシック</vt:lpstr>
      <vt:lpstr>游ゴシック Medium</vt:lpstr>
      <vt:lpstr>游ゴシック Medium</vt:lpstr>
      <vt:lpstr>Arial</vt:lpstr>
      <vt:lpstr>Poppins Light</vt:lpstr>
      <vt:lpstr>テーマ1</vt:lpstr>
      <vt:lpstr>XC-Gate.V3 × MotionBoard Cloud 動作確認・デモ環境構築の手順書</vt:lpstr>
      <vt:lpstr>PowerPoint プレゼンテーション</vt:lpstr>
      <vt:lpstr>PowerPoint プレゼンテーション</vt:lpstr>
      <vt:lpstr>PowerPoint プレゼンテーション</vt:lpstr>
      <vt:lpstr>PowerPoint プレゼンテーション</vt:lpstr>
      <vt:lpstr>XC-Gate.V3の設定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MotionBoard Cloudの設定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 日付・日時のデータについて</vt:lpstr>
      <vt:lpstr>PowerPoint プレゼンテーション</vt:lpstr>
      <vt:lpstr>PowerPoint プレゼンテーション</vt:lpstr>
      <vt:lpstr>PowerPoint プレゼンテーション</vt:lpstr>
      <vt:lpstr>PowerPoint プレゼンテーション</vt:lpstr>
      <vt:lpstr>【APPENDIX】 データストレージのテーブル名・項目名について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立石 智大 (Tomohiro Tateishi)</dc:creator>
  <cp:lastModifiedBy>澤田 理恵 (Rie Sawada)</cp:lastModifiedBy>
  <cp:revision>6</cp:revision>
  <dcterms:created xsi:type="dcterms:W3CDTF">2023-11-08T08:18:34Z</dcterms:created>
  <dcterms:modified xsi:type="dcterms:W3CDTF">2023-12-11T11:57:31Z</dcterms:modified>
</cp:coreProperties>
</file>