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4"/>
  </p:sldMasterIdLst>
  <p:notesMasterIdLst>
    <p:notesMasterId r:id="rId95"/>
  </p:notesMasterIdLst>
  <p:handoutMasterIdLst>
    <p:handoutMasterId r:id="rId96"/>
  </p:handoutMasterIdLst>
  <p:sldIdLst>
    <p:sldId id="277" r:id="rId5"/>
    <p:sldId id="329" r:id="rId6"/>
    <p:sldId id="330" r:id="rId7"/>
    <p:sldId id="333" r:id="rId8"/>
    <p:sldId id="349" r:id="rId9"/>
    <p:sldId id="262" r:id="rId10"/>
    <p:sldId id="431" r:id="rId11"/>
    <p:sldId id="432" r:id="rId12"/>
    <p:sldId id="433" r:id="rId13"/>
    <p:sldId id="434" r:id="rId14"/>
    <p:sldId id="436" r:id="rId15"/>
    <p:sldId id="278" r:id="rId16"/>
    <p:sldId id="334" r:id="rId17"/>
    <p:sldId id="284" r:id="rId18"/>
    <p:sldId id="336" r:id="rId19"/>
    <p:sldId id="416" r:id="rId20"/>
    <p:sldId id="417" r:id="rId21"/>
    <p:sldId id="414" r:id="rId22"/>
    <p:sldId id="279" r:id="rId23"/>
    <p:sldId id="317" r:id="rId24"/>
    <p:sldId id="288" r:id="rId25"/>
    <p:sldId id="420" r:id="rId26"/>
    <p:sldId id="419" r:id="rId27"/>
    <p:sldId id="335" r:id="rId28"/>
    <p:sldId id="289" r:id="rId29"/>
    <p:sldId id="423" r:id="rId30"/>
    <p:sldId id="452" r:id="rId31"/>
    <p:sldId id="427" r:id="rId32"/>
    <p:sldId id="453" r:id="rId33"/>
    <p:sldId id="435" r:id="rId34"/>
    <p:sldId id="454" r:id="rId35"/>
    <p:sldId id="455" r:id="rId36"/>
    <p:sldId id="456" r:id="rId37"/>
    <p:sldId id="460" r:id="rId38"/>
    <p:sldId id="457" r:id="rId39"/>
    <p:sldId id="425" r:id="rId40"/>
    <p:sldId id="424" r:id="rId41"/>
    <p:sldId id="422" r:id="rId42"/>
    <p:sldId id="458" r:id="rId43"/>
    <p:sldId id="459" r:id="rId44"/>
    <p:sldId id="350" r:id="rId45"/>
    <p:sldId id="468" r:id="rId46"/>
    <p:sldId id="313" r:id="rId47"/>
    <p:sldId id="315" r:id="rId48"/>
    <p:sldId id="314" r:id="rId49"/>
    <p:sldId id="325" r:id="rId50"/>
    <p:sldId id="440" r:id="rId51"/>
    <p:sldId id="307" r:id="rId52"/>
    <p:sldId id="437" r:id="rId53"/>
    <p:sldId id="438" r:id="rId54"/>
    <p:sldId id="430" r:id="rId55"/>
    <p:sldId id="439" r:id="rId56"/>
    <p:sldId id="441" r:id="rId57"/>
    <p:sldId id="442" r:id="rId58"/>
    <p:sldId id="451" r:id="rId59"/>
    <p:sldId id="444" r:id="rId60"/>
    <p:sldId id="445" r:id="rId61"/>
    <p:sldId id="448" r:id="rId62"/>
    <p:sldId id="449" r:id="rId63"/>
    <p:sldId id="446" r:id="rId64"/>
    <p:sldId id="447" r:id="rId65"/>
    <p:sldId id="429" r:id="rId66"/>
    <p:sldId id="344" r:id="rId67"/>
    <p:sldId id="343" r:id="rId68"/>
    <p:sldId id="319" r:id="rId69"/>
    <p:sldId id="345" r:id="rId70"/>
    <p:sldId id="320" r:id="rId71"/>
    <p:sldId id="321" r:id="rId72"/>
    <p:sldId id="322" r:id="rId73"/>
    <p:sldId id="323" r:id="rId74"/>
    <p:sldId id="346" r:id="rId75"/>
    <p:sldId id="347" r:id="rId76"/>
    <p:sldId id="348" r:id="rId77"/>
    <p:sldId id="450" r:id="rId78"/>
    <p:sldId id="339" r:id="rId79"/>
    <p:sldId id="340" r:id="rId80"/>
    <p:sldId id="341" r:id="rId81"/>
    <p:sldId id="351" r:id="rId82"/>
    <p:sldId id="352" r:id="rId83"/>
    <p:sldId id="353" r:id="rId84"/>
    <p:sldId id="354" r:id="rId85"/>
    <p:sldId id="461" r:id="rId86"/>
    <p:sldId id="462" r:id="rId87"/>
    <p:sldId id="463" r:id="rId88"/>
    <p:sldId id="464" r:id="rId89"/>
    <p:sldId id="465" r:id="rId90"/>
    <p:sldId id="466" r:id="rId91"/>
    <p:sldId id="467" r:id="rId92"/>
    <p:sldId id="282" r:id="rId93"/>
    <p:sldId id="274" r:id="rId94"/>
  </p:sldIdLst>
  <p:sldSz cx="12192000" cy="6858000"/>
  <p:notesSz cx="6858000" cy="9144000"/>
  <p:defaultTex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61"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山本 葉月 (Hazuki Yamamoto)" initials="山Y" lastIdx="20" clrIdx="0">
    <p:extLst>
      <p:ext uri="{19B8F6BF-5375-455C-9EA6-DF929625EA0E}">
        <p15:presenceInfo xmlns:p15="http://schemas.microsoft.com/office/powerpoint/2012/main" userId="S::yamamoto.ha@wingarc.com::eaff99ad-0a1f-4b50-aa4d-51ff3d65fae8" providerId="AD"/>
      </p:ext>
    </p:extLst>
  </p:cmAuthor>
  <p:cmAuthor id="2" name="宮森 牧子 (Makiko Miyamori)" initials="宮M" lastIdx="18" clrIdx="1">
    <p:extLst>
      <p:ext uri="{19B8F6BF-5375-455C-9EA6-DF929625EA0E}">
        <p15:presenceInfo xmlns:p15="http://schemas.microsoft.com/office/powerpoint/2012/main" userId="S::miyamori.m@wingarc.com::26417b94-8dbc-4da8-a690-27bdd6358e4a" providerId="AD"/>
      </p:ext>
    </p:extLst>
  </p:cmAuthor>
  <p:cmAuthor id="3" name="是友 克史 (Katsushi Koretomo)" initials="是K" lastIdx="63" clrIdx="2">
    <p:extLst>
      <p:ext uri="{19B8F6BF-5375-455C-9EA6-DF929625EA0E}">
        <p15:presenceInfo xmlns:p15="http://schemas.microsoft.com/office/powerpoint/2012/main" userId="S::koretomo.k@wingarc.com::a9470aee-660c-4967-a893-f33cd73cd6e4" providerId="AD"/>
      </p:ext>
    </p:extLst>
  </p:cmAuthor>
  <p:cmAuthor id="4" name="森 直人 (Naoto Mori)" initials="森M" lastIdx="1" clrIdx="3">
    <p:extLst>
      <p:ext uri="{19B8F6BF-5375-455C-9EA6-DF929625EA0E}">
        <p15:presenceInfo xmlns:p15="http://schemas.microsoft.com/office/powerpoint/2012/main" userId="S::mori.n@wingarc.com::361b57f8-70e5-4090-84d6-e82fc0871a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8C8C8C"/>
    <a:srgbClr val="1B448A"/>
    <a:srgbClr val="0B1B37"/>
    <a:srgbClr val="D5EAF9"/>
    <a:srgbClr val="C12B1F"/>
    <a:srgbClr val="FF0000"/>
    <a:srgbClr val="32333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0533C9-02C2-42FB-9A6C-DFFFB614B5BE}" v="2" dt="2026-07-03T07:14:38.49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02" autoAdjust="0"/>
  </p:normalViewPr>
  <p:slideViewPr>
    <p:cSldViewPr snapToGrid="0">
      <p:cViewPr varScale="1">
        <p:scale>
          <a:sx n="94" d="100"/>
          <a:sy n="94" d="100"/>
        </p:scale>
        <p:origin x="245" y="86"/>
      </p:cViewPr>
      <p:guideLst>
        <p:guide orient="horz" pos="1661"/>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microsoft.com/office/2016/11/relationships/changesInfo" Target="changesInfos/changesInfo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notesMaster" Target="notesMasters/notesMaster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commentAuthors" Target="commentAuthor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presProps" Target="pres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岩下 佳憲 (Yoshinori Iwashita)" userId="a98889da-8ac2-4790-bc15-de3da5bc6643" providerId="ADAL" clId="{6F485692-2A2D-4662-B0D7-4EEC902D2375}"/>
    <pc:docChg chg="undo redo custSel addSld delSld modSld sldOrd modMainMaster">
      <pc:chgData name="岩下 佳憲 (Yoshinori Iwashita)" userId="a98889da-8ac2-4790-bc15-de3da5bc6643" providerId="ADAL" clId="{6F485692-2A2D-4662-B0D7-4EEC902D2375}" dt="2026-07-03T07:14:38.497" v="6856"/>
      <pc:docMkLst>
        <pc:docMk/>
      </pc:docMkLst>
      <pc:sldChg chg="modSp mod">
        <pc:chgData name="岩下 佳憲 (Yoshinori Iwashita)" userId="a98889da-8ac2-4790-bc15-de3da5bc6643" providerId="ADAL" clId="{6F485692-2A2D-4662-B0D7-4EEC902D2375}" dt="2026-06-09T06:20:44.085" v="6844"/>
        <pc:sldMkLst>
          <pc:docMk/>
          <pc:sldMk cId="3785968036" sldId="329"/>
        </pc:sldMkLst>
        <pc:graphicFrameChg chg="mod modGraphic">
          <ac:chgData name="岩下 佳憲 (Yoshinori Iwashita)" userId="a98889da-8ac2-4790-bc15-de3da5bc6643" providerId="ADAL" clId="{6F485692-2A2D-4662-B0D7-4EEC902D2375}" dt="2026-06-09T06:20:44.085" v="6844"/>
          <ac:graphicFrameMkLst>
            <pc:docMk/>
            <pc:sldMk cId="3785968036" sldId="329"/>
            <ac:graphicFrameMk id="3" creationId="{F0693D93-40B0-BFE0-D3C3-4266A37F2FC2}"/>
          </ac:graphicFrameMkLst>
        </pc:graphicFrameChg>
      </pc:sldChg>
      <pc:sldChg chg="modSp mod">
        <pc:chgData name="岩下 佳憲 (Yoshinori Iwashita)" userId="a98889da-8ac2-4790-bc15-de3da5bc6643" providerId="ADAL" clId="{6F485692-2A2D-4662-B0D7-4EEC902D2375}" dt="2026-07-03T07:14:38.497" v="6856"/>
        <pc:sldMkLst>
          <pc:docMk/>
          <pc:sldMk cId="2648636769" sldId="339"/>
        </pc:sldMkLst>
        <pc:spChg chg="mod">
          <ac:chgData name="岩下 佳憲 (Yoshinori Iwashita)" userId="a98889da-8ac2-4790-bc15-de3da5bc6643" providerId="ADAL" clId="{6F485692-2A2D-4662-B0D7-4EEC902D2375}" dt="2026-07-03T07:14:38.497" v="6856"/>
          <ac:spMkLst>
            <pc:docMk/>
            <pc:sldMk cId="2648636769" sldId="339"/>
            <ac:spMk id="3" creationId="{510913AF-1E9B-D62F-EA1F-42A685B992FF}"/>
          </ac:spMkLst>
        </pc:spChg>
      </pc:sldChg>
      <pc:sldChg chg="modSp mod">
        <pc:chgData name="岩下 佳憲 (Yoshinori Iwashita)" userId="a98889da-8ac2-4790-bc15-de3da5bc6643" providerId="ADAL" clId="{6F485692-2A2D-4662-B0D7-4EEC902D2375}" dt="2026-07-03T07:14:10.807" v="6845" actId="20577"/>
        <pc:sldMkLst>
          <pc:docMk/>
          <pc:sldMk cId="2248146072" sldId="346"/>
        </pc:sldMkLst>
        <pc:spChg chg="mod">
          <ac:chgData name="岩下 佳憲 (Yoshinori Iwashita)" userId="a98889da-8ac2-4790-bc15-de3da5bc6643" providerId="ADAL" clId="{6F485692-2A2D-4662-B0D7-4EEC902D2375}" dt="2026-07-03T07:14:10.807" v="6845" actId="20577"/>
          <ac:spMkLst>
            <pc:docMk/>
            <pc:sldMk cId="2248146072" sldId="346"/>
            <ac:spMk id="9" creationId="{BDA883E5-582E-F990-FAAA-152478A8259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2DAB1308-4490-4EE7-AE73-33B5A13E32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FCA7E3CB-8D40-46BE-A32B-6D1E3F94D0C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08E93A-A0BA-4479-AEA1-BB19D0C91F5B}" type="datetimeFigureOut">
              <a:rPr kumimoji="1" lang="ja-JP" altLang="en-US" smtClean="0"/>
              <a:t>2026/7/21</a:t>
            </a:fld>
            <a:endParaRPr kumimoji="1" lang="ja-JP" altLang="en-US"/>
          </a:p>
        </p:txBody>
      </p:sp>
      <p:sp>
        <p:nvSpPr>
          <p:cNvPr id="4" name="フッター プレースホルダー 3">
            <a:extLst>
              <a:ext uri="{FF2B5EF4-FFF2-40B4-BE49-F238E27FC236}">
                <a16:creationId xmlns:a16="http://schemas.microsoft.com/office/drawing/2014/main" id="{F3164433-BA5D-4A65-BDA5-E19D144C2F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E17BB7E9-D218-472C-9F8B-FBC579EFCA9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21E4CA-3F08-4B50-8D89-8F72E0263C37}" type="slidenum">
              <a:rPr kumimoji="1" lang="ja-JP" altLang="en-US" smtClean="0"/>
              <a:t>‹#›</a:t>
            </a:fld>
            <a:endParaRPr kumimoji="1" lang="ja-JP" altLang="en-US"/>
          </a:p>
        </p:txBody>
      </p:sp>
    </p:spTree>
    <p:extLst>
      <p:ext uri="{BB962C8B-B14F-4D97-AF65-F5344CB8AC3E}">
        <p14:creationId xmlns:p14="http://schemas.microsoft.com/office/powerpoint/2010/main" val="18309299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8194B1-6EB0-2D44-9516-E3435CC64CC9}" type="datetimeFigureOut">
              <a:rPr kumimoji="1" lang="ja-JP" altLang="en-US" smtClean="0"/>
              <a:t>2026/7/21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D70671-8355-244D-938D-FC06B4060D2C}" type="slidenum">
              <a:rPr kumimoji="1" lang="ja-JP" altLang="en-US" smtClean="0"/>
              <a:t>‹#›</a:t>
            </a:fld>
            <a:endParaRPr kumimoji="1" lang="ja-JP" altLang="en-US"/>
          </a:p>
        </p:txBody>
      </p:sp>
    </p:spTree>
    <p:extLst>
      <p:ext uri="{BB962C8B-B14F-4D97-AF65-F5344CB8AC3E}">
        <p14:creationId xmlns:p14="http://schemas.microsoft.com/office/powerpoint/2010/main" val="3379706434"/>
      </p:ext>
    </p:extLst>
  </p:cSld>
  <p:clrMap bg1="lt1" tx1="dk1" bg2="lt2" tx2="dk2" accent1="accent1" accent2="accent2" accent3="accent3" accent4="accent4" accent5="accent5" accent6="accent6" hlink="hlink" folHlink="folHlink"/>
  <p:notesStyle>
    <a:lvl1pPr marL="0" algn="l" defTabSz="914377" rtl="0" eaLnBrk="1" latinLnBrk="0" hangingPunct="1">
      <a:defRPr kumimoji="1" sz="1200" kern="1200">
        <a:solidFill>
          <a:schemeClr val="tx1"/>
        </a:solidFill>
        <a:latin typeface="+mn-lt"/>
        <a:ea typeface="+mn-ea"/>
        <a:cs typeface="+mn-cs"/>
      </a:defRPr>
    </a:lvl1pPr>
    <a:lvl2pPr marL="457189" algn="l" defTabSz="914377" rtl="0" eaLnBrk="1" latinLnBrk="0" hangingPunct="1">
      <a:defRPr kumimoji="1" sz="1200" kern="1200">
        <a:solidFill>
          <a:schemeClr val="tx1"/>
        </a:solidFill>
        <a:latin typeface="+mn-lt"/>
        <a:ea typeface="+mn-ea"/>
        <a:cs typeface="+mn-cs"/>
      </a:defRPr>
    </a:lvl2pPr>
    <a:lvl3pPr marL="914377" algn="l" defTabSz="914377" rtl="0" eaLnBrk="1" latinLnBrk="0" hangingPunct="1">
      <a:defRPr kumimoji="1" sz="1200" kern="1200">
        <a:solidFill>
          <a:schemeClr val="tx1"/>
        </a:solidFill>
        <a:latin typeface="+mn-lt"/>
        <a:ea typeface="+mn-ea"/>
        <a:cs typeface="+mn-cs"/>
      </a:defRPr>
    </a:lvl3pPr>
    <a:lvl4pPr marL="1371566" algn="l" defTabSz="914377" rtl="0" eaLnBrk="1" latinLnBrk="0" hangingPunct="1">
      <a:defRPr kumimoji="1" sz="1200" kern="1200">
        <a:solidFill>
          <a:schemeClr val="tx1"/>
        </a:solidFill>
        <a:latin typeface="+mn-lt"/>
        <a:ea typeface="+mn-ea"/>
        <a:cs typeface="+mn-cs"/>
      </a:defRPr>
    </a:lvl4pPr>
    <a:lvl5pPr marL="1828754" algn="l" defTabSz="914377" rtl="0" eaLnBrk="1" latinLnBrk="0" hangingPunct="1">
      <a:defRPr kumimoji="1" sz="1200" kern="1200">
        <a:solidFill>
          <a:schemeClr val="tx1"/>
        </a:solidFill>
        <a:latin typeface="+mn-lt"/>
        <a:ea typeface="+mn-ea"/>
        <a:cs typeface="+mn-cs"/>
      </a:defRPr>
    </a:lvl5pPr>
    <a:lvl6pPr marL="2285943" algn="l" defTabSz="914377" rtl="0" eaLnBrk="1" latinLnBrk="0" hangingPunct="1">
      <a:defRPr kumimoji="1" sz="1200" kern="1200">
        <a:solidFill>
          <a:schemeClr val="tx1"/>
        </a:solidFill>
        <a:latin typeface="+mn-lt"/>
        <a:ea typeface="+mn-ea"/>
        <a:cs typeface="+mn-cs"/>
      </a:defRPr>
    </a:lvl6pPr>
    <a:lvl7pPr marL="2743131" algn="l" defTabSz="914377" rtl="0" eaLnBrk="1" latinLnBrk="0" hangingPunct="1">
      <a:defRPr kumimoji="1" sz="1200" kern="1200">
        <a:solidFill>
          <a:schemeClr val="tx1"/>
        </a:solidFill>
        <a:latin typeface="+mn-lt"/>
        <a:ea typeface="+mn-ea"/>
        <a:cs typeface="+mn-cs"/>
      </a:defRPr>
    </a:lvl7pPr>
    <a:lvl8pPr marL="3200320" algn="l" defTabSz="914377" rtl="0" eaLnBrk="1" latinLnBrk="0" hangingPunct="1">
      <a:defRPr kumimoji="1" sz="1200" kern="1200">
        <a:solidFill>
          <a:schemeClr val="tx1"/>
        </a:solidFill>
        <a:latin typeface="+mn-lt"/>
        <a:ea typeface="+mn-ea"/>
        <a:cs typeface="+mn-cs"/>
      </a:defRPr>
    </a:lvl8pPr>
    <a:lvl9pPr marL="3657509" algn="l" defTabSz="914377"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28</a:t>
            </a:fld>
            <a:endParaRPr kumimoji="1" lang="ja-JP" altLang="en-US"/>
          </a:p>
        </p:txBody>
      </p:sp>
    </p:spTree>
    <p:extLst>
      <p:ext uri="{BB962C8B-B14F-4D97-AF65-F5344CB8AC3E}">
        <p14:creationId xmlns:p14="http://schemas.microsoft.com/office/powerpoint/2010/main" val="3383120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8F666-B8F8-F180-4AF3-02E30EA5547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C66020-8981-C626-4CC2-DAEBA6ACF060}"/>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FB8F1BA3-1FB0-54B5-8B7D-85BA5C35412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A9D747A-DC3A-AA0A-4BA2-2ABB9D7EE5DA}"/>
              </a:ext>
            </a:extLst>
          </p:cNvPr>
          <p:cNvSpPr>
            <a:spLocks noGrp="1"/>
          </p:cNvSpPr>
          <p:nvPr>
            <p:ph type="sldNum" sz="quarter" idx="5"/>
          </p:nvPr>
        </p:nvSpPr>
        <p:spPr/>
        <p:txBody>
          <a:bodyPr/>
          <a:lstStyle/>
          <a:p>
            <a:fld id="{20D70671-8355-244D-938D-FC06B4060D2C}" type="slidenum">
              <a:rPr kumimoji="1" lang="ja-JP" altLang="en-US" smtClean="0"/>
              <a:t>40</a:t>
            </a:fld>
            <a:endParaRPr kumimoji="1" lang="ja-JP" altLang="en-US"/>
          </a:p>
        </p:txBody>
      </p:sp>
    </p:spTree>
    <p:extLst>
      <p:ext uri="{BB962C8B-B14F-4D97-AF65-F5344CB8AC3E}">
        <p14:creationId xmlns:p14="http://schemas.microsoft.com/office/powerpoint/2010/main" val="2583650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55</a:t>
            </a:fld>
            <a:endParaRPr kumimoji="1" lang="ja-JP" altLang="en-US"/>
          </a:p>
        </p:txBody>
      </p:sp>
    </p:spTree>
    <p:extLst>
      <p:ext uri="{BB962C8B-B14F-4D97-AF65-F5344CB8AC3E}">
        <p14:creationId xmlns:p14="http://schemas.microsoft.com/office/powerpoint/2010/main" val="173006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74</a:t>
            </a:fld>
            <a:endParaRPr kumimoji="1" lang="ja-JP" altLang="en-US"/>
          </a:p>
        </p:txBody>
      </p:sp>
    </p:spTree>
    <p:extLst>
      <p:ext uri="{BB962C8B-B14F-4D97-AF65-F5344CB8AC3E}">
        <p14:creationId xmlns:p14="http://schemas.microsoft.com/office/powerpoint/2010/main" val="1015904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75</a:t>
            </a:fld>
            <a:endParaRPr kumimoji="1" lang="ja-JP" altLang="en-US"/>
          </a:p>
        </p:txBody>
      </p:sp>
    </p:spTree>
    <p:extLst>
      <p:ext uri="{BB962C8B-B14F-4D97-AF65-F5344CB8AC3E}">
        <p14:creationId xmlns:p14="http://schemas.microsoft.com/office/powerpoint/2010/main" val="29725762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87</a:t>
            </a:fld>
            <a:endParaRPr kumimoji="1" lang="ja-JP" altLang="en-US"/>
          </a:p>
        </p:txBody>
      </p:sp>
    </p:spTree>
    <p:extLst>
      <p:ext uri="{BB962C8B-B14F-4D97-AF65-F5344CB8AC3E}">
        <p14:creationId xmlns:p14="http://schemas.microsoft.com/office/powerpoint/2010/main" val="2436702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B068F-C697-BAC2-1B40-211BCD1679D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EDB3454-922C-6987-5DD2-A60F509BBC82}"/>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FE7BAD63-6DE7-AF33-0417-AC19B3839837}"/>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3C64D87-46E5-D7FD-52BC-BF8D79E0E84E}"/>
              </a:ext>
            </a:extLst>
          </p:cNvPr>
          <p:cNvSpPr>
            <a:spLocks noGrp="1"/>
          </p:cNvSpPr>
          <p:nvPr>
            <p:ph type="sldNum" sz="quarter" idx="5"/>
          </p:nvPr>
        </p:nvSpPr>
        <p:spPr/>
        <p:txBody>
          <a:bodyPr/>
          <a:lstStyle/>
          <a:p>
            <a:fld id="{20D70671-8355-244D-938D-FC06B4060D2C}" type="slidenum">
              <a:rPr kumimoji="1" lang="ja-JP" altLang="en-US" smtClean="0"/>
              <a:t>29</a:t>
            </a:fld>
            <a:endParaRPr kumimoji="1" lang="ja-JP" altLang="en-US"/>
          </a:p>
        </p:txBody>
      </p:sp>
    </p:spTree>
    <p:extLst>
      <p:ext uri="{BB962C8B-B14F-4D97-AF65-F5344CB8AC3E}">
        <p14:creationId xmlns:p14="http://schemas.microsoft.com/office/powerpoint/2010/main" val="3785189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A75B7-33B9-12AE-3D6E-95FF7D3A550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C4603A7-1798-D8A5-B215-576EB7D354C0}"/>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F6A9B61D-59FA-A3AF-92BA-47DF4B113AB9}"/>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E0DA60C-D0B3-739F-4895-B327CC62CDAC}"/>
              </a:ext>
            </a:extLst>
          </p:cNvPr>
          <p:cNvSpPr>
            <a:spLocks noGrp="1"/>
          </p:cNvSpPr>
          <p:nvPr>
            <p:ph type="sldNum" sz="quarter" idx="5"/>
          </p:nvPr>
        </p:nvSpPr>
        <p:spPr/>
        <p:txBody>
          <a:bodyPr/>
          <a:lstStyle/>
          <a:p>
            <a:fld id="{20D70671-8355-244D-938D-FC06B4060D2C}" type="slidenum">
              <a:rPr kumimoji="1" lang="ja-JP" altLang="en-US" smtClean="0"/>
              <a:t>31</a:t>
            </a:fld>
            <a:endParaRPr kumimoji="1" lang="ja-JP" altLang="en-US"/>
          </a:p>
        </p:txBody>
      </p:sp>
    </p:spTree>
    <p:extLst>
      <p:ext uri="{BB962C8B-B14F-4D97-AF65-F5344CB8AC3E}">
        <p14:creationId xmlns:p14="http://schemas.microsoft.com/office/powerpoint/2010/main" val="2959044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82DD4-1056-32D7-19B9-D139E97C255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EE6BA3F-BAAB-2B96-C4F1-BD9FCE1A7E6A}"/>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DEE67A84-2FFD-0720-B11D-9E290A17F0B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37F79AC-932C-08F5-5347-A36E91AD0D7F}"/>
              </a:ext>
            </a:extLst>
          </p:cNvPr>
          <p:cNvSpPr>
            <a:spLocks noGrp="1"/>
          </p:cNvSpPr>
          <p:nvPr>
            <p:ph type="sldNum" sz="quarter" idx="5"/>
          </p:nvPr>
        </p:nvSpPr>
        <p:spPr/>
        <p:txBody>
          <a:bodyPr/>
          <a:lstStyle/>
          <a:p>
            <a:fld id="{20D70671-8355-244D-938D-FC06B4060D2C}" type="slidenum">
              <a:rPr kumimoji="1" lang="ja-JP" altLang="en-US" smtClean="0"/>
              <a:t>32</a:t>
            </a:fld>
            <a:endParaRPr kumimoji="1" lang="ja-JP" altLang="en-US"/>
          </a:p>
        </p:txBody>
      </p:sp>
    </p:spTree>
    <p:extLst>
      <p:ext uri="{BB962C8B-B14F-4D97-AF65-F5344CB8AC3E}">
        <p14:creationId xmlns:p14="http://schemas.microsoft.com/office/powerpoint/2010/main" val="1927229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8EABB-7048-8B56-F221-D8F0C512321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166521B-70F9-583E-8A55-C574656E011B}"/>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3EB1587A-5BEA-F1CE-0D92-9102A5C10E7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874EE4F-5CC7-6F05-30C0-14420C9EB346}"/>
              </a:ext>
            </a:extLst>
          </p:cNvPr>
          <p:cNvSpPr>
            <a:spLocks noGrp="1"/>
          </p:cNvSpPr>
          <p:nvPr>
            <p:ph type="sldNum" sz="quarter" idx="5"/>
          </p:nvPr>
        </p:nvSpPr>
        <p:spPr/>
        <p:txBody>
          <a:bodyPr/>
          <a:lstStyle/>
          <a:p>
            <a:fld id="{20D70671-8355-244D-938D-FC06B4060D2C}" type="slidenum">
              <a:rPr kumimoji="1" lang="ja-JP" altLang="en-US" smtClean="0"/>
              <a:t>33</a:t>
            </a:fld>
            <a:endParaRPr kumimoji="1" lang="ja-JP" altLang="en-US"/>
          </a:p>
        </p:txBody>
      </p:sp>
    </p:spTree>
    <p:extLst>
      <p:ext uri="{BB962C8B-B14F-4D97-AF65-F5344CB8AC3E}">
        <p14:creationId xmlns:p14="http://schemas.microsoft.com/office/powerpoint/2010/main" val="442962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7E93A-02F7-72DE-7F5A-DAD793F5B8F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1CD2B1-587B-3AEE-C30D-F429A5DA45AA}"/>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0116938C-ADB3-E6B7-E12E-08ECF0AD0CD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5E5EB20-75BA-2D99-34E2-1F40FC81EAB5}"/>
              </a:ext>
            </a:extLst>
          </p:cNvPr>
          <p:cNvSpPr>
            <a:spLocks noGrp="1"/>
          </p:cNvSpPr>
          <p:nvPr>
            <p:ph type="sldNum" sz="quarter" idx="5"/>
          </p:nvPr>
        </p:nvSpPr>
        <p:spPr/>
        <p:txBody>
          <a:bodyPr/>
          <a:lstStyle/>
          <a:p>
            <a:fld id="{20D70671-8355-244D-938D-FC06B4060D2C}" type="slidenum">
              <a:rPr kumimoji="1" lang="ja-JP" altLang="en-US" smtClean="0"/>
              <a:t>34</a:t>
            </a:fld>
            <a:endParaRPr kumimoji="1" lang="ja-JP" altLang="en-US"/>
          </a:p>
        </p:txBody>
      </p:sp>
    </p:spTree>
    <p:extLst>
      <p:ext uri="{BB962C8B-B14F-4D97-AF65-F5344CB8AC3E}">
        <p14:creationId xmlns:p14="http://schemas.microsoft.com/office/powerpoint/2010/main" val="10672133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37</a:t>
            </a:fld>
            <a:endParaRPr kumimoji="1" lang="ja-JP" altLang="en-US"/>
          </a:p>
        </p:txBody>
      </p:sp>
    </p:spTree>
    <p:extLst>
      <p:ext uri="{BB962C8B-B14F-4D97-AF65-F5344CB8AC3E}">
        <p14:creationId xmlns:p14="http://schemas.microsoft.com/office/powerpoint/2010/main" val="2619800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38</a:t>
            </a:fld>
            <a:endParaRPr kumimoji="1" lang="ja-JP" altLang="en-US"/>
          </a:p>
        </p:txBody>
      </p:sp>
    </p:spTree>
    <p:extLst>
      <p:ext uri="{BB962C8B-B14F-4D97-AF65-F5344CB8AC3E}">
        <p14:creationId xmlns:p14="http://schemas.microsoft.com/office/powerpoint/2010/main" val="1826959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C8B87-C06F-07E2-828A-7D0079496B4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DB36BCB-4783-6A5B-930E-CE9AC308A8EE}"/>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9A0633AE-DED0-9A0E-9D40-C62C29913FB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2F1802C-8E74-C7DA-B260-B99394129004}"/>
              </a:ext>
            </a:extLst>
          </p:cNvPr>
          <p:cNvSpPr>
            <a:spLocks noGrp="1"/>
          </p:cNvSpPr>
          <p:nvPr>
            <p:ph type="sldNum" sz="quarter" idx="5"/>
          </p:nvPr>
        </p:nvSpPr>
        <p:spPr/>
        <p:txBody>
          <a:bodyPr/>
          <a:lstStyle/>
          <a:p>
            <a:fld id="{20D70671-8355-244D-938D-FC06B4060D2C}" type="slidenum">
              <a:rPr kumimoji="1" lang="ja-JP" altLang="en-US" smtClean="0"/>
              <a:t>39</a:t>
            </a:fld>
            <a:endParaRPr kumimoji="1" lang="ja-JP" altLang="en-US"/>
          </a:p>
        </p:txBody>
      </p:sp>
    </p:spTree>
    <p:extLst>
      <p:ext uri="{BB962C8B-B14F-4D97-AF65-F5344CB8AC3E}">
        <p14:creationId xmlns:p14="http://schemas.microsoft.com/office/powerpoint/2010/main" val="33395472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2">
    <p:spTree>
      <p:nvGrpSpPr>
        <p:cNvPr id="1" name=""/>
        <p:cNvGrpSpPr/>
        <p:nvPr/>
      </p:nvGrpSpPr>
      <p:grpSpPr>
        <a:xfrm>
          <a:off x="0" y="0"/>
          <a:ext cx="0" cy="0"/>
          <a:chOff x="0" y="0"/>
          <a:chExt cx="0" cy="0"/>
        </a:xfrm>
      </p:grpSpPr>
      <p:sp>
        <p:nvSpPr>
          <p:cNvPr id="38" name="update">
            <a:extLst>
              <a:ext uri="{FF2B5EF4-FFF2-40B4-BE49-F238E27FC236}">
                <a16:creationId xmlns:a16="http://schemas.microsoft.com/office/drawing/2014/main" id="{DAC5E400-3389-4750-BDA6-C5376602A385}"/>
              </a:ext>
            </a:extLst>
          </p:cNvPr>
          <p:cNvSpPr txBox="1"/>
          <p:nvPr/>
        </p:nvSpPr>
        <p:spPr>
          <a:xfrm>
            <a:off x="603249" y="2824195"/>
            <a:ext cx="586992" cy="2413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rmAutofit/>
          </a:bodyPr>
          <a:lstStyle>
            <a:lvl1pPr>
              <a:defRPr sz="1900" spc="94">
                <a:solidFill>
                  <a:srgbClr val="FFFFFF"/>
                </a:solidFill>
                <a:latin typeface="Helvetica"/>
                <a:ea typeface="Helvetica"/>
                <a:cs typeface="Helvetica"/>
                <a:sym typeface="Helvetica"/>
              </a:defRPr>
            </a:lvl1pPr>
          </a:lstStyle>
          <a:p>
            <a:r>
              <a:rPr sz="933" b="0" i="0" spc="0" dirty="0">
                <a:solidFill>
                  <a:schemeClr val="tx1"/>
                </a:solidFill>
                <a:latin typeface="游ゴシック Medium" panose="020B0500000000000000" pitchFamily="50" charset="-128"/>
                <a:cs typeface="Arial" panose="020B0604020202020204" pitchFamily="34" charset="0"/>
              </a:rPr>
              <a:t>update</a:t>
            </a:r>
          </a:p>
        </p:txBody>
      </p:sp>
      <p:sp>
        <p:nvSpPr>
          <p:cNvPr id="42" name="正方形/長方形 41">
            <a:extLst>
              <a:ext uri="{FF2B5EF4-FFF2-40B4-BE49-F238E27FC236}">
                <a16:creationId xmlns:a16="http://schemas.microsoft.com/office/drawing/2014/main" id="{DABF62C4-A1AF-493E-AFB4-36EDBC4AD3CC}"/>
              </a:ext>
            </a:extLst>
          </p:cNvPr>
          <p:cNvSpPr/>
          <p:nvPr/>
        </p:nvSpPr>
        <p:spPr>
          <a:xfrm>
            <a:off x="8135332" y="0"/>
            <a:ext cx="4056668" cy="6858000"/>
          </a:xfrm>
          <a:prstGeom prst="rect">
            <a:avLst/>
          </a:prstGeom>
          <a:solidFill>
            <a:srgbClr val="3233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Medium" panose="020B0500000000000000" pitchFamily="50" charset="-128"/>
              <a:ea typeface="游ゴシック Medium" panose="020B0500000000000000" pitchFamily="50" charset="-128"/>
            </a:endParaRPr>
          </a:p>
        </p:txBody>
      </p:sp>
      <p:pic>
        <p:nvPicPr>
          <p:cNvPr id="43" name="図 42" descr="テキスト が含まれている画像&#10;&#10;自動的に生成された説明">
            <a:extLst>
              <a:ext uri="{FF2B5EF4-FFF2-40B4-BE49-F238E27FC236}">
                <a16:creationId xmlns:a16="http://schemas.microsoft.com/office/drawing/2014/main" id="{30E747CB-9B56-43BB-B8BF-609B4417563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9184554" y="2073024"/>
            <a:ext cx="1958225" cy="869291"/>
          </a:xfrm>
          <a:prstGeom prst="rect">
            <a:avLst/>
          </a:prstGeom>
        </p:spPr>
      </p:pic>
      <p:sp>
        <p:nvSpPr>
          <p:cNvPr id="23" name="Footer Placeholder 4">
            <a:extLst>
              <a:ext uri="{FF2B5EF4-FFF2-40B4-BE49-F238E27FC236}">
                <a16:creationId xmlns:a16="http://schemas.microsoft.com/office/drawing/2014/main" id="{415C5B44-B363-493B-9E8C-1CDBAC9BFD33}"/>
              </a:ext>
            </a:extLst>
          </p:cNvPr>
          <p:cNvSpPr>
            <a:spLocks noGrp="1"/>
          </p:cNvSpPr>
          <p:nvPr>
            <p:ph type="ftr" sz="quarter" idx="3"/>
          </p:nvPr>
        </p:nvSpPr>
        <p:spPr>
          <a:xfrm>
            <a:off x="8792066" y="6492875"/>
            <a:ext cx="2743200" cy="228601"/>
          </a:xfrm>
          <a:prstGeom prst="rect">
            <a:avLst/>
          </a:prstGeom>
        </p:spPr>
        <p:txBody>
          <a:bodyPr vert="horz" lIns="91440" tIns="45720" rIns="91440" bIns="45720" rtlCol="0" anchor="ctr"/>
          <a:lstStyle>
            <a:lvl1pPr algn="ctr">
              <a:defRPr sz="700">
                <a:solidFill>
                  <a:schemeClr val="bg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マーケティング部 ウイング太郎">
            <a:extLst>
              <a:ext uri="{FF2B5EF4-FFF2-40B4-BE49-F238E27FC236}">
                <a16:creationId xmlns:a16="http://schemas.microsoft.com/office/drawing/2014/main" id="{68FE6FDE-C15C-46AF-BDB3-CFA098EDBF72}"/>
              </a:ext>
            </a:extLst>
          </p:cNvPr>
          <p:cNvSpPr txBox="1">
            <a:spLocks noGrp="1"/>
          </p:cNvSpPr>
          <p:nvPr>
            <p:ph type="body" sz="quarter" idx="22"/>
          </p:nvPr>
        </p:nvSpPr>
        <p:spPr>
          <a:xfrm>
            <a:off x="1190242" y="3082789"/>
            <a:ext cx="3272255" cy="277057"/>
          </a:xfrm>
          <a:prstGeom prst="rect">
            <a:avLst/>
          </a:prstGeom>
        </p:spPr>
        <p:txBody>
          <a:bodyPr wrap="none" lIns="0" tIns="0" rIns="0" bIns="0" numCol="1" spcCol="38100" anchor="t" anchorCtr="0">
            <a:noAutofit/>
          </a:bodyPr>
          <a:lstStyle>
            <a:lvl1pPr marL="0" indent="0">
              <a:lnSpc>
                <a:spcPct val="120000"/>
              </a:lnSpc>
              <a:spcBef>
                <a:spcPts val="0"/>
              </a:spcBef>
              <a:buSzTx/>
              <a:buNone/>
              <a:defRPr sz="1400" b="0" i="0" spc="49">
                <a:solidFill>
                  <a:srgbClr val="000000"/>
                </a:solidFill>
                <a:latin typeface="游ゴシック Medium" panose="020B0500000000000000" pitchFamily="50" charset="-128"/>
                <a:ea typeface="游ゴシック Medium" panose="020B0500000000000000" pitchFamily="50" charset="-128"/>
                <a:cs typeface="游ゴシック Medium" panose="020B0500000000000000" pitchFamily="50" charset="-128"/>
                <a:sym typeface="Noto Sans JP Light"/>
              </a:defRPr>
            </a:lvl1pPr>
          </a:lstStyle>
          <a:p>
            <a:pPr lvl="0"/>
            <a:r>
              <a:rPr lang="ja-JP" altLang="en-US"/>
              <a:t>マスター テキストの書式設定</a:t>
            </a:r>
          </a:p>
        </p:txBody>
      </p:sp>
      <p:sp>
        <p:nvSpPr>
          <p:cNvPr id="10" name="マーケティング部 ウイング太郎">
            <a:extLst>
              <a:ext uri="{FF2B5EF4-FFF2-40B4-BE49-F238E27FC236}">
                <a16:creationId xmlns:a16="http://schemas.microsoft.com/office/drawing/2014/main" id="{28C53746-C2FE-4462-83C5-CEF0FAFCBE6F}"/>
              </a:ext>
            </a:extLst>
          </p:cNvPr>
          <p:cNvSpPr txBox="1">
            <a:spLocks noGrp="1"/>
          </p:cNvSpPr>
          <p:nvPr>
            <p:ph type="body" sz="quarter" idx="32" hasCustomPrompt="1"/>
          </p:nvPr>
        </p:nvSpPr>
        <p:spPr>
          <a:xfrm>
            <a:off x="1190242" y="2803889"/>
            <a:ext cx="3272255" cy="277057"/>
          </a:xfrm>
          <a:prstGeom prst="rect">
            <a:avLst/>
          </a:prstGeom>
        </p:spPr>
        <p:txBody>
          <a:bodyPr lIns="0" tIns="0" rIns="0" bIns="0" numCol="1" spcCol="38100" anchor="ctr" anchorCtr="0">
            <a:normAutofit/>
          </a:bodyPr>
          <a:lstStyle>
            <a:lvl1pPr marL="0" indent="0">
              <a:lnSpc>
                <a:spcPct val="120000"/>
              </a:lnSpc>
              <a:spcBef>
                <a:spcPts val="0"/>
              </a:spcBef>
              <a:buSzTx/>
              <a:buNone/>
              <a:defRPr sz="1000" b="0" i="0" spc="49">
                <a:solidFill>
                  <a:srgbClr val="000000"/>
                </a:solidFill>
                <a:latin typeface="游ゴシック Medium" panose="020B0500000000000000" pitchFamily="50" charset="-128"/>
                <a:ea typeface="游ゴシック Medium" panose="020B0500000000000000" pitchFamily="50" charset="-128"/>
                <a:cs typeface="Poppins Regular" panose="00000500000000000000" pitchFamily="2" charset="0"/>
                <a:sym typeface="Noto Sans JP Light"/>
              </a:defRPr>
            </a:lvl1pPr>
          </a:lstStyle>
          <a:p>
            <a:pPr lvl="0"/>
            <a:fld id="{8AF21BBB-BBD0-4ED3-A6FC-01CA10488915}" type="datetime4">
              <a:rPr lang="en-US" altLang="ja-JP" smtClean="0"/>
              <a:t>February 22, 2022</a:t>
            </a:fld>
            <a:endParaRPr lang="ja-JP" altLang="en-US"/>
          </a:p>
        </p:txBody>
      </p:sp>
      <p:sp>
        <p:nvSpPr>
          <p:cNvPr id="11" name="update">
            <a:extLst>
              <a:ext uri="{FF2B5EF4-FFF2-40B4-BE49-F238E27FC236}">
                <a16:creationId xmlns:a16="http://schemas.microsoft.com/office/drawing/2014/main" id="{C93B3444-C966-42BC-A31B-A5816C129B97}"/>
              </a:ext>
            </a:extLst>
          </p:cNvPr>
          <p:cNvSpPr txBox="1"/>
          <p:nvPr userDrawn="1"/>
        </p:nvSpPr>
        <p:spPr>
          <a:xfrm>
            <a:off x="603249" y="2824195"/>
            <a:ext cx="586992" cy="2413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chor="ctr" anchorCtr="0">
            <a:normAutofit/>
          </a:bodyPr>
          <a:lstStyle>
            <a:lvl1pPr>
              <a:defRPr sz="1900" spc="94">
                <a:solidFill>
                  <a:srgbClr val="FFFFFF"/>
                </a:solidFill>
                <a:latin typeface="Helvetica"/>
                <a:ea typeface="Helvetica"/>
                <a:cs typeface="Helvetica"/>
                <a:sym typeface="Helvetica"/>
              </a:defRPr>
            </a:lvl1pPr>
          </a:lstStyle>
          <a:p>
            <a:r>
              <a:rPr sz="933" b="0" i="0" spc="0" dirty="0">
                <a:solidFill>
                  <a:schemeClr val="tx1"/>
                </a:solidFill>
                <a:latin typeface="游ゴシック Medium" panose="020B0500000000000000" pitchFamily="50" charset="-128"/>
                <a:cs typeface="Arial" panose="020B0604020202020204" pitchFamily="34" charset="0"/>
              </a:rPr>
              <a:t>update</a:t>
            </a:r>
          </a:p>
        </p:txBody>
      </p:sp>
      <p:sp>
        <p:nvSpPr>
          <p:cNvPr id="12" name="正方形/長方形 11">
            <a:extLst>
              <a:ext uri="{FF2B5EF4-FFF2-40B4-BE49-F238E27FC236}">
                <a16:creationId xmlns:a16="http://schemas.microsoft.com/office/drawing/2014/main" id="{DCA5739A-F6C6-4FFD-B0F4-4A06E0229034}"/>
              </a:ext>
            </a:extLst>
          </p:cNvPr>
          <p:cNvSpPr/>
          <p:nvPr userDrawn="1"/>
        </p:nvSpPr>
        <p:spPr>
          <a:xfrm>
            <a:off x="8135332" y="0"/>
            <a:ext cx="4056668" cy="6858000"/>
          </a:xfrm>
          <a:prstGeom prst="rect">
            <a:avLst/>
          </a:prstGeom>
          <a:solidFill>
            <a:srgbClr val="3233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Medium" panose="020B0500000000000000" pitchFamily="50" charset="-128"/>
              <a:ea typeface="游ゴシック Medium" panose="020B0500000000000000" pitchFamily="50" charset="-128"/>
            </a:endParaRPr>
          </a:p>
        </p:txBody>
      </p:sp>
      <p:pic>
        <p:nvPicPr>
          <p:cNvPr id="13" name="図 12" descr="テキスト が含まれている画像&#10;&#10;自動的に生成された説明">
            <a:extLst>
              <a:ext uri="{FF2B5EF4-FFF2-40B4-BE49-F238E27FC236}">
                <a16:creationId xmlns:a16="http://schemas.microsoft.com/office/drawing/2014/main" id="{A7C13B20-9476-4666-961D-0C2D6D0CBA5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84554" y="2073024"/>
            <a:ext cx="1958225" cy="869291"/>
          </a:xfrm>
          <a:prstGeom prst="rect">
            <a:avLst/>
          </a:prstGeom>
        </p:spPr>
      </p:pic>
      <p:sp>
        <p:nvSpPr>
          <p:cNvPr id="14" name="タイトル 2">
            <a:extLst>
              <a:ext uri="{FF2B5EF4-FFF2-40B4-BE49-F238E27FC236}">
                <a16:creationId xmlns:a16="http://schemas.microsoft.com/office/drawing/2014/main" id="{A2C4379C-1FCA-4591-A2A7-D5CA9A2FC6F9}"/>
              </a:ext>
            </a:extLst>
          </p:cNvPr>
          <p:cNvSpPr>
            <a:spLocks noGrp="1"/>
          </p:cNvSpPr>
          <p:nvPr>
            <p:ph type="title"/>
          </p:nvPr>
        </p:nvSpPr>
        <p:spPr>
          <a:xfrm>
            <a:off x="597695" y="1325479"/>
            <a:ext cx="6700252" cy="1325563"/>
          </a:xfrm>
        </p:spPr>
        <p:txBody>
          <a:bodyPr lIns="0" rIns="0" anchor="b">
            <a:normAutofit/>
          </a:bodyPr>
          <a:lstStyle>
            <a:lvl1pPr>
              <a:defRPr sz="3200">
                <a:solidFill>
                  <a:schemeClr val="tx1"/>
                </a:solidFill>
              </a:defRPr>
            </a:lvl1pPr>
          </a:lstStyle>
          <a:p>
            <a:r>
              <a:rPr kumimoji="1" lang="ja-JP" altLang="en-US"/>
              <a:t>マスター タイトルの書式設定</a:t>
            </a:r>
          </a:p>
        </p:txBody>
      </p:sp>
      <p:sp>
        <p:nvSpPr>
          <p:cNvPr id="2" name="Footer Placeholder 4">
            <a:extLst>
              <a:ext uri="{FF2B5EF4-FFF2-40B4-BE49-F238E27FC236}">
                <a16:creationId xmlns:a16="http://schemas.microsoft.com/office/drawing/2014/main" id="{E9983980-0EEA-EC3C-1BDE-95823FEEB85F}"/>
              </a:ext>
            </a:extLst>
          </p:cNvPr>
          <p:cNvSpPr txBox="1">
            <a:spLocks/>
          </p:cNvSpPr>
          <p:nvPr userDrawn="1"/>
        </p:nvSpPr>
        <p:spPr>
          <a:xfrm>
            <a:off x="4549930" y="6546643"/>
            <a:ext cx="3092139" cy="228601"/>
          </a:xfrm>
          <a:prstGeom prst="rect">
            <a:avLst/>
          </a:prstGeom>
        </p:spPr>
        <p:txBody>
          <a:bodyPr vert="horz" lIns="91440" tIns="45720" rIns="91440" bIns="45720" rtlCol="0" anchor="ctr"/>
          <a:lstStyle>
            <a:defPPr>
              <a:defRPr lang="en-US"/>
            </a:defPPr>
            <a:lvl1pPr marL="0" algn="ctr" defTabSz="609585" rtl="0" eaLnBrk="1" latinLnBrk="0" hangingPunct="1">
              <a:defRPr sz="800" kern="1200">
                <a:solidFill>
                  <a:schemeClr val="tx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859904394"/>
      </p:ext>
    </p:extLst>
  </p:cSld>
  <p:clrMapOvr>
    <a:masterClrMapping/>
  </p:clrMapOvr>
  <p:extLst>
    <p:ext uri="{DCECCB84-F9BA-43D5-87BE-67443E8EF086}">
      <p15:sldGuideLst xmlns:p15="http://schemas.microsoft.com/office/powerpoint/2012/main">
        <p15:guide id="3" orient="horz" pos="1616" userDrawn="1">
          <p15:clr>
            <a:srgbClr val="FBAE40"/>
          </p15:clr>
        </p15:guide>
        <p15:guide id="4"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dex-2">
    <p:spTree>
      <p:nvGrpSpPr>
        <p:cNvPr id="1" name=""/>
        <p:cNvGrpSpPr/>
        <p:nvPr/>
      </p:nvGrpSpPr>
      <p:grpSpPr>
        <a:xfrm>
          <a:off x="0" y="0"/>
          <a:ext cx="0" cy="0"/>
          <a:chOff x="0" y="0"/>
          <a:chExt cx="0" cy="0"/>
        </a:xfrm>
      </p:grpSpPr>
      <p:pic>
        <p:nvPicPr>
          <p:cNvPr id="5" name="図 4" descr="ロゴ&#10;&#10;自動的に生成された説明">
            <a:extLst>
              <a:ext uri="{FF2B5EF4-FFF2-40B4-BE49-F238E27FC236}">
                <a16:creationId xmlns:a16="http://schemas.microsoft.com/office/drawing/2014/main" id="{141B8611-1D76-40C3-91C4-73593B31781F}"/>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3D63C78D-9A85-4282-8DC1-E2030707AC3F}"/>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a:p>
        </p:txBody>
      </p:sp>
      <p:sp>
        <p:nvSpPr>
          <p:cNvPr id="7" name="page No.">
            <a:extLst>
              <a:ext uri="{FF2B5EF4-FFF2-40B4-BE49-F238E27FC236}">
                <a16:creationId xmlns:a16="http://schemas.microsoft.com/office/drawing/2014/main" id="{C57F6F1F-2051-4C8A-B706-0A8E1080C718}"/>
              </a:ext>
            </a:extLst>
          </p:cNvPr>
          <p:cNvSpPr txBox="1"/>
          <p:nvPr/>
        </p:nvSpPr>
        <p:spPr>
          <a:xfrm>
            <a:off x="11075382" y="6546643"/>
            <a:ext cx="597865" cy="23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9" name="Footer Placeholder 4">
            <a:extLst>
              <a:ext uri="{FF2B5EF4-FFF2-40B4-BE49-F238E27FC236}">
                <a16:creationId xmlns:a16="http://schemas.microsoft.com/office/drawing/2014/main" id="{EC9A07B7-58CC-4001-8D1C-20884C448858}"/>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8" name="図 7" descr="ロゴ&#10;&#10;自動的に生成された説明">
            <a:extLst>
              <a:ext uri="{FF2B5EF4-FFF2-40B4-BE49-F238E27FC236}">
                <a16:creationId xmlns:a16="http://schemas.microsoft.com/office/drawing/2014/main" id="{E6E70A3E-5EE7-4596-9632-E7CE3403BF0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10" name="page No.">
            <a:extLst>
              <a:ext uri="{FF2B5EF4-FFF2-40B4-BE49-F238E27FC236}">
                <a16:creationId xmlns:a16="http://schemas.microsoft.com/office/drawing/2014/main" id="{6167AD6E-C037-44AC-A060-BA57D960F29A}"/>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Tree>
    <p:extLst>
      <p:ext uri="{BB962C8B-B14F-4D97-AF65-F5344CB8AC3E}">
        <p14:creationId xmlns:p14="http://schemas.microsoft.com/office/powerpoint/2010/main" val="3279822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見出し3">
    <p:spTree>
      <p:nvGrpSpPr>
        <p:cNvPr id="1" name=""/>
        <p:cNvGrpSpPr/>
        <p:nvPr/>
      </p:nvGrpSpPr>
      <p:grpSpPr>
        <a:xfrm>
          <a:off x="0" y="0"/>
          <a:ext cx="0" cy="0"/>
          <a:chOff x="0" y="0"/>
          <a:chExt cx="0" cy="0"/>
        </a:xfrm>
      </p:grpSpPr>
      <p:pic>
        <p:nvPicPr>
          <p:cNvPr id="14" name="図 13" descr="ロゴ&#10;&#10;自動的に生成された説明">
            <a:extLst>
              <a:ext uri="{FF2B5EF4-FFF2-40B4-BE49-F238E27FC236}">
                <a16:creationId xmlns:a16="http://schemas.microsoft.com/office/drawing/2014/main" id="{BF5915BE-D3C1-48B0-AE69-717EA46353C0}"/>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40784" y="5740438"/>
            <a:ext cx="1405602" cy="623972"/>
          </a:xfrm>
          <a:prstGeom prst="rect">
            <a:avLst/>
          </a:prstGeom>
        </p:spPr>
      </p:pic>
      <p:sp>
        <p:nvSpPr>
          <p:cNvPr id="7" name="Footer Placeholder 4">
            <a:extLst>
              <a:ext uri="{FF2B5EF4-FFF2-40B4-BE49-F238E27FC236}">
                <a16:creationId xmlns:a16="http://schemas.microsoft.com/office/drawing/2014/main" id="{CDC3A374-6C43-4406-8410-69BE0E4C8343}"/>
              </a:ext>
            </a:extLst>
          </p:cNvPr>
          <p:cNvSpPr txBox="1">
            <a:spLocks/>
          </p:cNvSpPr>
          <p:nvPr/>
        </p:nvSpPr>
        <p:spPr>
          <a:xfrm>
            <a:off x="423283" y="6346825"/>
            <a:ext cx="2917794" cy="228601"/>
          </a:xfrm>
          <a:prstGeom prst="rect">
            <a:avLst/>
          </a:prstGeom>
        </p:spPr>
        <p:txBody>
          <a:bodyPr vert="horz" lIns="91440" tIns="45720" rIns="91440" bIns="45720" rtlCol="0" anchor="ctr"/>
          <a:lstStyle>
            <a:defPPr>
              <a:defRPr lang="en-US"/>
            </a:defPPr>
            <a:lvl1pPr marL="0" algn="r" defTabSz="609585" rtl="0" eaLnBrk="1" latinLnBrk="0" hangingPunct="1">
              <a:defRPr sz="800" kern="1200">
                <a:solidFill>
                  <a:schemeClr val="bg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l"/>
            <a:r>
              <a:rPr kumimoji="1" lang="en-US" altLang="ja-JP" dirty="0">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pPr algn="l"/>
              <a:t>2026</a:t>
            </a:fld>
            <a:r>
              <a:rPr kumimoji="1" lang="en-US" altLang="ja-JP" dirty="0">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1" name="The Data Empowerment Company">
            <a:extLst>
              <a:ext uri="{FF2B5EF4-FFF2-40B4-BE49-F238E27FC236}">
                <a16:creationId xmlns:a16="http://schemas.microsoft.com/office/drawing/2014/main" id="{4DEC9833-ABD1-4821-BAD6-38728D1C62F0}"/>
              </a:ext>
            </a:extLst>
          </p:cNvPr>
          <p:cNvSpPr txBox="1">
            <a:spLocks noGrp="1"/>
          </p:cNvSpPr>
          <p:nvPr>
            <p:ph type="body" sz="quarter" idx="23"/>
          </p:nvPr>
        </p:nvSpPr>
        <p:spPr>
          <a:xfrm>
            <a:off x="526415" y="2232026"/>
            <a:ext cx="6651820" cy="286232"/>
          </a:xfrm>
          <a:prstGeom prst="rect">
            <a:avLst/>
          </a:prstGeom>
        </p:spPr>
        <p:txBody>
          <a:bodyPr wrap="square" lIns="0" rIns="0" numCol="1" spcCol="38100">
            <a:spAutoFit/>
          </a:bodyPr>
          <a:lstStyle>
            <a:lvl1pPr marL="0" marR="0" indent="0" algn="l" defTabSz="914377" rtl="0" eaLnBrk="1" fontAlgn="auto" latinLnBrk="0" hangingPunct="1">
              <a:lnSpc>
                <a:spcPct val="90000"/>
              </a:lnSpc>
              <a:spcBef>
                <a:spcPts val="0"/>
              </a:spcBef>
              <a:spcAft>
                <a:spcPts val="0"/>
              </a:spcAft>
              <a:buClrTx/>
              <a:buSzTx/>
              <a:buFont typeface="Arial" panose="020B0604020202020204" pitchFamily="34" charset="0"/>
              <a:buNone/>
              <a:tabLst/>
              <a:defRPr sz="1400">
                <a:solidFill>
                  <a:srgbClr val="000000"/>
                </a:solidFill>
                <a:latin typeface="游ゴシック Medium" panose="020B0500000000000000" pitchFamily="50" charset="-128"/>
                <a:ea typeface="游ゴシック Medium" panose="020B0500000000000000" pitchFamily="50" charset="-128"/>
                <a:cs typeface="Poppins Regular"/>
                <a:sym typeface="Poppins Regular"/>
              </a:defRPr>
            </a:lvl1pPr>
          </a:lstStyle>
          <a:p>
            <a:pPr lvl="0"/>
            <a:r>
              <a:rPr lang="ja-JP" altLang="en-US"/>
              <a:t>マスター テキストの書式設定</a:t>
            </a:r>
          </a:p>
        </p:txBody>
      </p:sp>
      <p:pic>
        <p:nvPicPr>
          <p:cNvPr id="6" name="図 5" descr="ロゴ&#10;&#10;自動的に生成された説明">
            <a:extLst>
              <a:ext uri="{FF2B5EF4-FFF2-40B4-BE49-F238E27FC236}">
                <a16:creationId xmlns:a16="http://schemas.microsoft.com/office/drawing/2014/main" id="{AFAE93AF-43EB-4D54-A097-C9FE06FA25B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40784" y="5740438"/>
            <a:ext cx="1405602" cy="623972"/>
          </a:xfrm>
          <a:prstGeom prst="rect">
            <a:avLst/>
          </a:prstGeom>
        </p:spPr>
      </p:pic>
      <p:sp>
        <p:nvSpPr>
          <p:cNvPr id="10" name="タイトル 1">
            <a:extLst>
              <a:ext uri="{FF2B5EF4-FFF2-40B4-BE49-F238E27FC236}">
                <a16:creationId xmlns:a16="http://schemas.microsoft.com/office/drawing/2014/main" id="{99D0A20F-59C9-475D-B52E-C2F27A275241}"/>
              </a:ext>
            </a:extLst>
          </p:cNvPr>
          <p:cNvSpPr>
            <a:spLocks noGrp="1"/>
          </p:cNvSpPr>
          <p:nvPr>
            <p:ph type="title"/>
          </p:nvPr>
        </p:nvSpPr>
        <p:spPr>
          <a:xfrm>
            <a:off x="526416" y="1600199"/>
            <a:ext cx="6651820" cy="459659"/>
          </a:xfrm>
        </p:spPr>
        <p:txBody>
          <a:bodyPr lIns="0" rIns="0" anchor="b">
            <a:normAutofit/>
          </a:bodyPr>
          <a:lstStyle>
            <a:lvl1pPr>
              <a:defRPr sz="2400">
                <a:solidFill>
                  <a:schemeClr val="tx1"/>
                </a:solidFill>
              </a:defRPr>
            </a:lvl1pPr>
          </a:lstStyle>
          <a:p>
            <a:r>
              <a:rPr kumimoji="1" lang="ja-JP" altLang="en-US"/>
              <a:t>マスター タイトルの書式設定</a:t>
            </a:r>
          </a:p>
        </p:txBody>
      </p:sp>
    </p:spTree>
    <p:extLst>
      <p:ext uri="{BB962C8B-B14F-4D97-AF65-F5344CB8AC3E}">
        <p14:creationId xmlns:p14="http://schemas.microsoft.com/office/powerpoint/2010/main" val="2087147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ext">
    <p:spTree>
      <p:nvGrpSpPr>
        <p:cNvPr id="1" name=""/>
        <p:cNvGrpSpPr/>
        <p:nvPr/>
      </p:nvGrpSpPr>
      <p:grpSpPr>
        <a:xfrm>
          <a:off x="0" y="0"/>
          <a:ext cx="0" cy="0"/>
          <a:chOff x="0" y="0"/>
          <a:chExt cx="0" cy="0"/>
        </a:xfrm>
      </p:grpSpPr>
      <p:pic>
        <p:nvPicPr>
          <p:cNvPr id="13" name="図 12" descr="ロゴ&#10;&#10;自動的に生成された説明">
            <a:extLst>
              <a:ext uri="{FF2B5EF4-FFF2-40B4-BE49-F238E27FC236}">
                <a16:creationId xmlns:a16="http://schemas.microsoft.com/office/drawing/2014/main" id="{F5E6479F-0830-4E69-B9FD-96B7B22038A4}"/>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9" name="スライド番号">
            <a:extLst>
              <a:ext uri="{FF2B5EF4-FFF2-40B4-BE49-F238E27FC236}">
                <a16:creationId xmlns:a16="http://schemas.microsoft.com/office/drawing/2014/main" id="{DAA63AE7-86EC-45FB-9D51-22DE460F788D}"/>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a:p>
        </p:txBody>
      </p:sp>
      <p:sp>
        <p:nvSpPr>
          <p:cNvPr id="10" name="page No.">
            <a:extLst>
              <a:ext uri="{FF2B5EF4-FFF2-40B4-BE49-F238E27FC236}">
                <a16:creationId xmlns:a16="http://schemas.microsoft.com/office/drawing/2014/main" id="{BAF66373-2D30-47AF-9D23-EE5F74F07C2F}"/>
              </a:ext>
            </a:extLst>
          </p:cNvPr>
          <p:cNvSpPr txBox="1"/>
          <p:nvPr/>
        </p:nvSpPr>
        <p:spPr>
          <a:xfrm>
            <a:off x="11075382" y="6546643"/>
            <a:ext cx="597865" cy="23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12" name="Footer Placeholder 4">
            <a:extLst>
              <a:ext uri="{FF2B5EF4-FFF2-40B4-BE49-F238E27FC236}">
                <a16:creationId xmlns:a16="http://schemas.microsoft.com/office/drawing/2014/main" id="{D9491ADF-D145-42C3-A969-F3E7C02D8EF7}"/>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6" name="テキスト プレースホルダー 3">
            <a:extLst>
              <a:ext uri="{FF2B5EF4-FFF2-40B4-BE49-F238E27FC236}">
                <a16:creationId xmlns:a16="http://schemas.microsoft.com/office/drawing/2014/main" id="{C61D12EB-9915-4993-B734-726DD2F82D24}"/>
              </a:ext>
            </a:extLst>
          </p:cNvPr>
          <p:cNvSpPr>
            <a:spLocks noGrp="1"/>
          </p:cNvSpPr>
          <p:nvPr>
            <p:ph type="body" sz="quarter" idx="22"/>
          </p:nvPr>
        </p:nvSpPr>
        <p:spPr>
          <a:xfrm>
            <a:off x="282888" y="781050"/>
            <a:ext cx="11626538" cy="4235419"/>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pic>
        <p:nvPicPr>
          <p:cNvPr id="8" name="図 7" descr="ロゴ&#10;&#10;自動的に生成された説明">
            <a:extLst>
              <a:ext uri="{FF2B5EF4-FFF2-40B4-BE49-F238E27FC236}">
                <a16:creationId xmlns:a16="http://schemas.microsoft.com/office/drawing/2014/main" id="{86132C4F-AA42-43F1-BDE5-81A190E51B7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11" name="page No.">
            <a:extLst>
              <a:ext uri="{FF2B5EF4-FFF2-40B4-BE49-F238E27FC236}">
                <a16:creationId xmlns:a16="http://schemas.microsoft.com/office/drawing/2014/main" id="{170AB230-321D-4A4F-B69F-6EB6916C890A}"/>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2" name="タイトル 1">
            <a:extLst>
              <a:ext uri="{FF2B5EF4-FFF2-40B4-BE49-F238E27FC236}">
                <a16:creationId xmlns:a16="http://schemas.microsoft.com/office/drawing/2014/main" id="{DCA36B35-6E13-49BD-AFAB-B41A5CD0254A}"/>
              </a:ext>
            </a:extLst>
          </p:cNvPr>
          <p:cNvSpPr>
            <a:spLocks noGrp="1"/>
          </p:cNvSpPr>
          <p:nvPr>
            <p:ph type="title"/>
          </p:nvPr>
        </p:nvSpPr>
        <p:spPr>
          <a:xfrm>
            <a:off x="282888" y="342283"/>
            <a:ext cx="3524181" cy="221598"/>
          </a:xfrm>
        </p:spPr>
        <p:txBody>
          <a:bodyPr wrap="none" lIns="36000">
            <a:normAutofit/>
          </a:bodyPr>
          <a:lstStyle>
            <a:lvl1pPr>
              <a:defRPr sz="1600"/>
            </a:lvl1pPr>
          </a:lstStyle>
          <a:p>
            <a:r>
              <a:rPr kumimoji="1" lang="ja-JP" altLang="en-US"/>
              <a:t>マスター タイトルの書式設定</a:t>
            </a:r>
          </a:p>
        </p:txBody>
      </p:sp>
    </p:spTree>
    <p:extLst>
      <p:ext uri="{BB962C8B-B14F-4D97-AF65-F5344CB8AC3E}">
        <p14:creationId xmlns:p14="http://schemas.microsoft.com/office/powerpoint/2010/main" val="961550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1">
    <p:spTree>
      <p:nvGrpSpPr>
        <p:cNvPr id="1" name=""/>
        <p:cNvGrpSpPr/>
        <p:nvPr/>
      </p:nvGrpSpPr>
      <p:grpSpPr>
        <a:xfrm>
          <a:off x="0" y="0"/>
          <a:ext cx="0" cy="0"/>
          <a:chOff x="0" y="0"/>
          <a:chExt cx="0" cy="0"/>
        </a:xfrm>
      </p:grpSpPr>
      <p:pic>
        <p:nvPicPr>
          <p:cNvPr id="9" name="図 8" descr="ロゴ&#10;&#10;自動的に生成された説明">
            <a:extLst>
              <a:ext uri="{FF2B5EF4-FFF2-40B4-BE49-F238E27FC236}">
                <a16:creationId xmlns:a16="http://schemas.microsoft.com/office/drawing/2014/main" id="{68D01C6B-BC8A-476D-A2A5-5E477529DA3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C264ED4C-ED42-4C77-AA5A-2933E800D3BA}"/>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a:p>
        </p:txBody>
      </p:sp>
      <p:sp>
        <p:nvSpPr>
          <p:cNvPr id="8" name="page No.">
            <a:extLst>
              <a:ext uri="{FF2B5EF4-FFF2-40B4-BE49-F238E27FC236}">
                <a16:creationId xmlns:a16="http://schemas.microsoft.com/office/drawing/2014/main" id="{950D15FD-4A79-44B2-BFC5-CDCD98458F8A}"/>
              </a:ext>
            </a:extLst>
          </p:cNvPr>
          <p:cNvSpPr txBox="1"/>
          <p:nvPr/>
        </p:nvSpPr>
        <p:spPr>
          <a:xfrm>
            <a:off x="11075382" y="6546643"/>
            <a:ext cx="597865" cy="23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11" name="Footer Placeholder 4">
            <a:extLst>
              <a:ext uri="{FF2B5EF4-FFF2-40B4-BE49-F238E27FC236}">
                <a16:creationId xmlns:a16="http://schemas.microsoft.com/office/drawing/2014/main" id="{DB9D2940-4A8E-4F31-9C7C-505140F5E495}"/>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7" name="図 6" descr="ロゴ&#10;&#10;自動的に生成された説明">
            <a:extLst>
              <a:ext uri="{FF2B5EF4-FFF2-40B4-BE49-F238E27FC236}">
                <a16:creationId xmlns:a16="http://schemas.microsoft.com/office/drawing/2014/main" id="{0B78982D-C77E-4F0C-A540-D766EA50B44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10" name="page No.">
            <a:extLst>
              <a:ext uri="{FF2B5EF4-FFF2-40B4-BE49-F238E27FC236}">
                <a16:creationId xmlns:a16="http://schemas.microsoft.com/office/drawing/2014/main" id="{E9185DDD-1C85-4999-8C7D-66173FA7B465}"/>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Tree>
    <p:extLst>
      <p:ext uri="{BB962C8B-B14F-4D97-AF65-F5344CB8AC3E}">
        <p14:creationId xmlns:p14="http://schemas.microsoft.com/office/powerpoint/2010/main" val="1573328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ontent-1">
    <p:spTree>
      <p:nvGrpSpPr>
        <p:cNvPr id="1" name=""/>
        <p:cNvGrpSpPr/>
        <p:nvPr/>
      </p:nvGrpSpPr>
      <p:grpSpPr>
        <a:xfrm>
          <a:off x="0" y="0"/>
          <a:ext cx="0" cy="0"/>
          <a:chOff x="0" y="0"/>
          <a:chExt cx="0" cy="0"/>
        </a:xfrm>
      </p:grpSpPr>
      <p:pic>
        <p:nvPicPr>
          <p:cNvPr id="9" name="図 8" descr="ロゴ&#10;&#10;自動的に生成された説明">
            <a:extLst>
              <a:ext uri="{FF2B5EF4-FFF2-40B4-BE49-F238E27FC236}">
                <a16:creationId xmlns:a16="http://schemas.microsoft.com/office/drawing/2014/main" id="{68D01C6B-BC8A-476D-A2A5-5E477529DA3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C264ED4C-ED42-4C77-AA5A-2933E800D3BA}"/>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a:p>
        </p:txBody>
      </p:sp>
      <p:sp>
        <p:nvSpPr>
          <p:cNvPr id="8" name="page No.">
            <a:extLst>
              <a:ext uri="{FF2B5EF4-FFF2-40B4-BE49-F238E27FC236}">
                <a16:creationId xmlns:a16="http://schemas.microsoft.com/office/drawing/2014/main" id="{950D15FD-4A79-44B2-BFC5-CDCD98458F8A}"/>
              </a:ext>
            </a:extLst>
          </p:cNvPr>
          <p:cNvSpPr txBox="1"/>
          <p:nvPr/>
        </p:nvSpPr>
        <p:spPr>
          <a:xfrm>
            <a:off x="11075382" y="6546643"/>
            <a:ext cx="597865" cy="23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11" name="Footer Placeholder 4">
            <a:extLst>
              <a:ext uri="{FF2B5EF4-FFF2-40B4-BE49-F238E27FC236}">
                <a16:creationId xmlns:a16="http://schemas.microsoft.com/office/drawing/2014/main" id="{DB9D2940-4A8E-4F31-9C7C-505140F5E495}"/>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7" name="図 6" descr="ロゴ&#10;&#10;自動的に生成された説明">
            <a:extLst>
              <a:ext uri="{FF2B5EF4-FFF2-40B4-BE49-F238E27FC236}">
                <a16:creationId xmlns:a16="http://schemas.microsoft.com/office/drawing/2014/main" id="{0B78982D-C77E-4F0C-A540-D766EA50B44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10" name="page No.">
            <a:extLst>
              <a:ext uri="{FF2B5EF4-FFF2-40B4-BE49-F238E27FC236}">
                <a16:creationId xmlns:a16="http://schemas.microsoft.com/office/drawing/2014/main" id="{E9185DDD-1C85-4999-8C7D-66173FA7B465}"/>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2" name="テキスト ボックス 1">
            <a:extLst>
              <a:ext uri="{FF2B5EF4-FFF2-40B4-BE49-F238E27FC236}">
                <a16:creationId xmlns:a16="http://schemas.microsoft.com/office/drawing/2014/main" id="{6E9D2918-BC79-95D8-8A12-5D7B186F52F5}"/>
              </a:ext>
            </a:extLst>
          </p:cNvPr>
          <p:cNvSpPr txBox="1"/>
          <p:nvPr userDrawn="1"/>
        </p:nvSpPr>
        <p:spPr>
          <a:xfrm>
            <a:off x="717755" y="2521755"/>
            <a:ext cx="10764392" cy="37614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0000"/>
              </a:lnSpc>
            </a:pPr>
            <a:r>
              <a:rPr lang="ja-JP" altLang="en-US" u="sng">
                <a:latin typeface="游ゴシック Medium" panose="020B0500000000000000" pitchFamily="50" charset="-128"/>
                <a:ea typeface="游ゴシック Medium" panose="020B0500000000000000" pitchFamily="50" charset="-128"/>
                <a:cs typeface="+mn-lt"/>
              </a:rPr>
              <a:t>免責事項</a:t>
            </a:r>
            <a:br>
              <a:rPr lang="ja-JP" altLang="en-US" sz="1800">
                <a:latin typeface="游ゴシック Medium" panose="020B0500000000000000" pitchFamily="50" charset="-128"/>
                <a:ea typeface="游ゴシック Medium" panose="020B0500000000000000" pitchFamily="50" charset="-128"/>
                <a:cs typeface="+mn-lt"/>
              </a:rPr>
            </a:br>
            <a:br>
              <a:rPr lang="ja-JP" altLang="en-US" sz="1200">
                <a:latin typeface="游ゴシック Medium" panose="020B0500000000000000" pitchFamily="50" charset="-128"/>
                <a:ea typeface="游ゴシック Medium" panose="020B0500000000000000" pitchFamily="50" charset="-128"/>
                <a:cs typeface="+mn-lt"/>
              </a:rPr>
            </a:br>
            <a:r>
              <a:rPr lang="ja-JP" altLang="en-US" sz="1800">
                <a:latin typeface="游ゴシック Medium" panose="020B0500000000000000" pitchFamily="50" charset="-128"/>
                <a:ea typeface="游ゴシック Medium" panose="020B0500000000000000" pitchFamily="50" charset="-128"/>
                <a:cs typeface="+mn-lt"/>
              </a:rPr>
              <a:t>本資料に含まれる文字、数値、画像、データその他の情報に関して、正確な情報を記載するように努めておりますが、 時間の経過により情報が古くなること、技術の進歩及び社会環境の変化等により、必ずしも適切な記載とならない場合があり、本資料内容の正確性および完全性は保証しておりません。</a:t>
            </a:r>
          </a:p>
          <a:p>
            <a:pPr>
              <a:lnSpc>
                <a:spcPct val="110000"/>
              </a:lnSpc>
            </a:pPr>
            <a:r>
              <a:rPr lang="ja-JP" altLang="en-US" sz="1800">
                <a:latin typeface="游ゴシック Medium" panose="020B0500000000000000" pitchFamily="50" charset="-128"/>
                <a:ea typeface="游ゴシック Medium" panose="020B0500000000000000" pitchFamily="50" charset="-128"/>
                <a:cs typeface="+mn-lt"/>
              </a:rPr>
              <a:t>　従って、本資料に基づき被ったいかなる損害についても、弊社では一切責任を負いかねますのであらかじめご了承ください。また</a:t>
            </a:r>
            <a:r>
              <a:rPr lang="ja-JP" sz="1800">
                <a:latin typeface="游ゴシック Medium" panose="020B0500000000000000" pitchFamily="50" charset="-128"/>
                <a:ea typeface="游ゴシック Medium" panose="020B0500000000000000" pitchFamily="50" charset="-128"/>
                <a:cs typeface="+mn-lt"/>
              </a:rPr>
              <a:t>、本資料の</a:t>
            </a:r>
            <a:r>
              <a:rPr lang="ja-JP" altLang="en-US" sz="1800">
                <a:latin typeface="游ゴシック Medium" panose="020B0500000000000000" pitchFamily="50" charset="-128"/>
                <a:ea typeface="游ゴシック Medium" panose="020B0500000000000000" pitchFamily="50" charset="-128"/>
                <a:cs typeface="+mn-lt"/>
              </a:rPr>
              <a:t>内容</a:t>
            </a:r>
            <a:r>
              <a:rPr lang="ja-JP" sz="1800">
                <a:latin typeface="游ゴシック Medium" panose="020B0500000000000000" pitchFamily="50" charset="-128"/>
                <a:ea typeface="游ゴシック Medium" panose="020B0500000000000000" pitchFamily="50" charset="-128"/>
                <a:cs typeface="+mn-lt"/>
              </a:rPr>
              <a:t>は</a:t>
            </a:r>
            <a:r>
              <a:rPr lang="ja-JP" altLang="en-US" sz="1800">
                <a:latin typeface="游ゴシック Medium" panose="020B0500000000000000" pitchFamily="50" charset="-128"/>
                <a:ea typeface="游ゴシック Medium" panose="020B0500000000000000" pitchFamily="50" charset="-128"/>
                <a:cs typeface="+mn-lt"/>
              </a:rPr>
              <a:t>、</a:t>
            </a:r>
            <a:r>
              <a:rPr lang="ja-JP" sz="1800">
                <a:latin typeface="游ゴシック Medium" panose="020B0500000000000000" pitchFamily="50" charset="-128"/>
                <a:ea typeface="游ゴシック Medium" panose="020B0500000000000000" pitchFamily="50" charset="-128"/>
                <a:cs typeface="+mn-lt"/>
              </a:rPr>
              <a:t>予告な</a:t>
            </a:r>
            <a:r>
              <a:rPr lang="ja-JP" altLang="en-US" sz="1800">
                <a:latin typeface="游ゴシック Medium" panose="020B0500000000000000" pitchFamily="50" charset="-128"/>
                <a:ea typeface="游ゴシック Medium" panose="020B0500000000000000" pitchFamily="50" charset="-128"/>
                <a:cs typeface="+mn-lt"/>
              </a:rPr>
              <a:t>く</a:t>
            </a:r>
            <a:r>
              <a:rPr lang="ja-JP" sz="1800">
                <a:latin typeface="游ゴシック Medium" panose="020B0500000000000000" pitchFamily="50" charset="-128"/>
                <a:ea typeface="游ゴシック Medium" panose="020B0500000000000000" pitchFamily="50" charset="-128"/>
                <a:cs typeface="+mn-lt"/>
              </a:rPr>
              <a:t>変更</a:t>
            </a:r>
            <a:r>
              <a:rPr lang="ja-JP" altLang="en-US" sz="1800">
                <a:latin typeface="游ゴシック Medium" panose="020B0500000000000000" pitchFamily="50" charset="-128"/>
                <a:ea typeface="游ゴシック Medium" panose="020B0500000000000000" pitchFamily="50" charset="-128"/>
                <a:cs typeface="+mn-lt"/>
              </a:rPr>
              <a:t>し</a:t>
            </a:r>
            <a:r>
              <a:rPr lang="ja-JP" sz="1800">
                <a:latin typeface="游ゴシック Medium" panose="020B0500000000000000" pitchFamily="50" charset="-128"/>
                <a:ea typeface="游ゴシック Medium" panose="020B0500000000000000" pitchFamily="50" charset="-128"/>
                <a:cs typeface="+mn-lt"/>
              </a:rPr>
              <a:t>または廃止する場合がございます。</a:t>
            </a:r>
            <a:br>
              <a:rPr lang="ja-JP" altLang="en-US" sz="1800">
                <a:latin typeface="游ゴシック Medium" panose="020B0500000000000000" pitchFamily="50" charset="-128"/>
                <a:ea typeface="游ゴシック Medium" panose="020B0500000000000000" pitchFamily="50" charset="-128"/>
                <a:cs typeface="+mn-lt"/>
              </a:rPr>
            </a:br>
            <a:r>
              <a:rPr lang="ja-JP" altLang="en-US" sz="1800">
                <a:latin typeface="游ゴシック Medium" panose="020B0500000000000000" pitchFamily="50" charset="-128"/>
                <a:ea typeface="游ゴシック Medium" panose="020B0500000000000000" pitchFamily="50" charset="-128"/>
                <a:cs typeface="+mn-lt"/>
              </a:rPr>
              <a:t>　その他、本資料において、適宜他の情報（URL等のリンクを含みますがこれらに限られません）を参照する場合がございます。この場合につきましても、弊社が管理するものではなく、参照先の真偽等を含め弊社では責任を負いかねますのでご了承ください。</a:t>
            </a:r>
            <a:br>
              <a:rPr lang="ja-JP" altLang="en-US" sz="1800">
                <a:latin typeface="游ゴシック Medium" panose="020B0500000000000000" pitchFamily="50" charset="-128"/>
                <a:ea typeface="游ゴシック Medium" panose="020B0500000000000000" pitchFamily="50" charset="-128"/>
                <a:cs typeface="+mn-lt"/>
              </a:rPr>
            </a:br>
            <a:r>
              <a:rPr lang="ja-JP" altLang="en-US" sz="1800">
                <a:latin typeface="游ゴシック Medium" panose="020B0500000000000000" pitchFamily="50" charset="-128"/>
                <a:ea typeface="游ゴシック Medium" panose="020B0500000000000000" pitchFamily="50" charset="-128"/>
                <a:cs typeface="+mn-lt"/>
              </a:rPr>
              <a:t>　なお、本資料に記載された内容の権利（著作権や肖像権等を含みますがこれらに限られません）は、各権利保有者に帰属します。許諾なき無断転載や販売等の行為は固く禁じております。</a:t>
            </a:r>
            <a:endParaRPr lang="ja-JP" altLang="en-US" sz="180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583474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end-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4032393-8DD4-B737-A1ED-B14E33F57BF8}"/>
              </a:ext>
            </a:extLst>
          </p:cNvPr>
          <p:cNvSpPr txBox="1">
            <a:spLocks/>
          </p:cNvSpPr>
          <p:nvPr userDrawn="1"/>
        </p:nvSpPr>
        <p:spPr>
          <a:xfrm>
            <a:off x="4549930" y="6546643"/>
            <a:ext cx="3092139" cy="228601"/>
          </a:xfrm>
          <a:prstGeom prst="rect">
            <a:avLst/>
          </a:prstGeom>
        </p:spPr>
        <p:txBody>
          <a:bodyPr vert="horz" lIns="91440" tIns="45720" rIns="91440" bIns="45720" rtlCol="0" anchor="ctr"/>
          <a:lstStyle>
            <a:defPPr>
              <a:defRPr lang="en-US"/>
            </a:defPPr>
            <a:lvl1pPr marL="0" algn="ctr" defTabSz="609585" rtl="0" eaLnBrk="1" latinLnBrk="0" hangingPunct="1">
              <a:defRPr sz="800" kern="1200">
                <a:solidFill>
                  <a:schemeClr val="tx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4248552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latin typeface="游ゴシック Medium" panose="020B0500000000000000" pitchFamily="50" charset="-128"/>
                <a:ea typeface="游ゴシック Medium" panose="020B0500000000000000" pitchFamily="50" charset="-128"/>
              </a:defRPr>
            </a:lvl1pPr>
          </a:lstStyle>
          <a:p>
            <a:endParaRPr kumimoji="1" lang="ja-JP" altLang="en-US"/>
          </a:p>
        </p:txBody>
      </p:sp>
      <p:sp>
        <p:nvSpPr>
          <p:cNvPr id="5" name="Footer Placeholder 4"/>
          <p:cNvSpPr>
            <a:spLocks noGrp="1"/>
          </p:cNvSpPr>
          <p:nvPr>
            <p:ph type="ftr" sz="quarter" idx="3"/>
          </p:nvPr>
        </p:nvSpPr>
        <p:spPr>
          <a:xfrm>
            <a:off x="4038600" y="6492875"/>
            <a:ext cx="2743200" cy="228601"/>
          </a:xfrm>
          <a:prstGeom prst="rect">
            <a:avLst/>
          </a:prstGeom>
        </p:spPr>
        <p:txBody>
          <a:bodyPr vert="horz" lIns="91440" tIns="45720" rIns="91440" bIns="45720" rtlCol="0" anchor="ctr"/>
          <a:lstStyle>
            <a:lvl1pPr algn="ctr">
              <a:defRPr sz="700">
                <a:solidFill>
                  <a:schemeClr val="tx1">
                    <a:tint val="75000"/>
                  </a:schemeClr>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933"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973913E5-2E4A-A040-A48D-3C2BFC0894BC}" type="slidenum">
              <a:rPr kumimoji="1" lang="ja-JP" altLang="en-US" smtClean="0"/>
              <a:pPr/>
              <a:t>‹#›</a:t>
            </a:fld>
            <a:endParaRPr kumimoji="1" lang="ja-JP" altLang="en-US"/>
          </a:p>
        </p:txBody>
      </p:sp>
    </p:spTree>
    <p:extLst>
      <p:ext uri="{BB962C8B-B14F-4D97-AF65-F5344CB8AC3E}">
        <p14:creationId xmlns:p14="http://schemas.microsoft.com/office/powerpoint/2010/main" val="3786193216"/>
      </p:ext>
    </p:extLst>
  </p:cSld>
  <p:clrMap bg1="lt1" tx1="dk1" bg2="lt2" tx2="dk2" accent1="accent1" accent2="accent2" accent3="accent3" accent4="accent4" accent5="accent5" accent6="accent6" hlink="hlink" folHlink="folHlink"/>
  <p:sldLayoutIdLst>
    <p:sldLayoutId id="2147483686" r:id="rId1"/>
    <p:sldLayoutId id="2147483689" r:id="rId2"/>
    <p:sldLayoutId id="2147483692" r:id="rId3"/>
    <p:sldLayoutId id="2147483697" r:id="rId4"/>
    <p:sldLayoutId id="2147483698" r:id="rId5"/>
    <p:sldLayoutId id="2147483705" r:id="rId6"/>
    <p:sldLayoutId id="2147483704" r:id="rId7"/>
  </p:sldLayoutIdLst>
  <p:hf hdr="0" dt="0"/>
  <p:txStyles>
    <p:titleStyle>
      <a:lvl1pPr algn="l" defTabSz="914377" rtl="0" eaLnBrk="1" latinLnBrk="0" hangingPunct="1">
        <a:lnSpc>
          <a:spcPct val="90000"/>
        </a:lnSpc>
        <a:spcBef>
          <a:spcPct val="0"/>
        </a:spcBef>
        <a:buNone/>
        <a:defRPr kumimoji="1" sz="2933" b="0" i="0" kern="1200">
          <a:solidFill>
            <a:schemeClr val="tx1"/>
          </a:solidFill>
          <a:latin typeface="游ゴシック Medium" panose="020B0500000000000000" pitchFamily="50" charset="-128"/>
          <a:ea typeface="游ゴシック Medium" panose="020B0500000000000000" pitchFamily="50" charset="-128"/>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kumimoji="1" sz="2800" b="0" i="0" kern="1200">
          <a:solidFill>
            <a:schemeClr val="tx1"/>
          </a:solidFill>
          <a:latin typeface="游ゴシック Medium" panose="020B0500000000000000" pitchFamily="50" charset="-128"/>
          <a:ea typeface="游ゴシック Medium" panose="020B0500000000000000" pitchFamily="50" charset="-128"/>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游ゴシック Medium" panose="020B0500000000000000" pitchFamily="50" charset="-128"/>
          <a:ea typeface="游ゴシック Medium" panose="020B0500000000000000" pitchFamily="50"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游ゴシック Medium" panose="020B0500000000000000" pitchFamily="50" charset="-128"/>
          <a:ea typeface="游ゴシック Medium" panose="020B0500000000000000" pitchFamily="50"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游ゴシック Medium" panose="020B0500000000000000" pitchFamily="50" charset="-128"/>
          <a:ea typeface="游ゴシック Medium" panose="020B0500000000000000" pitchFamily="50"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游ゴシック Medium" panose="020B0500000000000000" pitchFamily="50" charset="-128"/>
          <a:ea typeface="游ゴシック Medium" panose="020B0500000000000000" pitchFamily="50"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cimtops-support.com/i-Reporter/ja/" TargetMode="External"/><Relationship Id="rId2" Type="http://schemas.openxmlformats.org/officeDocument/2006/relationships/image" Target="../media/image17.png"/><Relationship Id="rId1" Type="http://schemas.openxmlformats.org/officeDocument/2006/relationships/slideLayout" Target="../slideLayouts/slideLayout5.xml"/><Relationship Id="rId4" Type="http://schemas.openxmlformats.org/officeDocument/2006/relationships/hyperlink" Target="https://manuals.i-reporter.jp/output-the-data/motionboard-cloud/overview"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hyperlink" Target="https://manuals.i-reporter.jp/output-the-data/motionboard-cloud/manager-25050" TargetMode="External"/><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https://cs.wingarc.com/ja/kb/000016101" TargetMode="External"/><Relationship Id="rId2" Type="http://schemas.openxmlformats.org/officeDocument/2006/relationships/image" Target="../media/image20.png"/><Relationship Id="rId1" Type="http://schemas.openxmlformats.org/officeDocument/2006/relationships/slideLayout" Target="../slideLayouts/slideLayout5.xml"/><Relationship Id="rId5" Type="http://schemas.openxmlformats.org/officeDocument/2006/relationships/hyperlink" Target="https://cs.wingarc.com/manual/mb/cloud/ja/UUID-5c82f94e-85d7-b14d-daac-330a4dd6ce96.html" TargetMode="External"/><Relationship Id="rId4" Type="http://schemas.openxmlformats.org/officeDocument/2006/relationships/hyperlink" Target="https://cs.wingarc.com/manual/mb/cloud/ja/UUID-ef7a66df-e713-3f1f-5b68-111fbdc790b2.html"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cs.wingarc.com/manual/mb/cloud/ja/UUID-f994bd24-ebdc-463a-e769-16ab526f2ab3.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png"/><Relationship Id="rId1" Type="http://schemas.openxmlformats.org/officeDocument/2006/relationships/slideLayout" Target="../slideLayouts/slideLayout5.xml"/><Relationship Id="rId6" Type="http://schemas.openxmlformats.org/officeDocument/2006/relationships/image" Target="../media/image29.png"/><Relationship Id="rId5" Type="http://schemas.openxmlformats.org/officeDocument/2006/relationships/hyperlink" Target="https://manuals.i-reporter.jp/output-the-data/datacoordination-table/overview" TargetMode="External"/><Relationship Id="rId4" Type="http://schemas.openxmlformats.org/officeDocument/2006/relationships/hyperlink" Target="https://cimtops-support.com/i-Reporter/ja/"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hyperlink" Target="https://manuals.i-reporter.jp/output-the-data/motionboard-cloud/setting-the-collaboration-timing"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https://manuals.i-reporter.jp/output-the-data/motionboard-cloud/manager-25070"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hyperlink" Target="https://manuals.i-reporter.jp/output-the-data/datacoordination-table/linked-viewreference-function"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image" Target="../media/image18.png"/><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3" Type="http://schemas.openxmlformats.org/officeDocument/2006/relationships/hyperlink" Target="https://cimtops-support.com/i-Reporter/ja/24-news-jp/2466-conmas-manager-20260130-jp"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hyperlink" Target="https://cs.wingarc.com/manual/mb/cloud/index.html?lang=ja" TargetMode="External"/><Relationship Id="rId7"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hyperlink" Target="https://manuals.i-reporter.jp/output-the-data/datacoordination-table/overview" TargetMode="External"/><Relationship Id="rId5" Type="http://schemas.openxmlformats.org/officeDocument/2006/relationships/hyperlink" Target="https://manuals.i-reporter.jp/output-the-data/motionboard-cloud/overview" TargetMode="External"/><Relationship Id="rId4" Type="http://schemas.openxmlformats.org/officeDocument/2006/relationships/hyperlink" Target="https://cimtops-support.com/i-Reporter/ja/" TargetMode="External"/></Relationships>
</file>

<file path=ppt/slides/_rels/slide40.xml.rels><?xml version="1.0" encoding="UTF-8" standalone="yes"?>
<Relationships xmlns="http://schemas.openxmlformats.org/package/2006/relationships"><Relationship Id="rId3" Type="http://schemas.openxmlformats.org/officeDocument/2006/relationships/hyperlink" Target="https://manuals.i-reporter.jp/output-the-data/motionboard-cloud/manager-25070"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63.png"/><Relationship Id="rId4" Type="http://schemas.openxmlformats.org/officeDocument/2006/relationships/image" Target="../media/image62.png"/></Relationships>
</file>

<file path=ppt/slides/_rels/slide5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5.xml"/><Relationship Id="rId4" Type="http://schemas.openxmlformats.org/officeDocument/2006/relationships/image" Target="../media/image66.png"/></Relationships>
</file>

<file path=ppt/slides/_rels/slide5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5.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hyperlink" Target="https://cs.wingarc.com/manual/mb/cloud/ja/UUID-063faecd-6024-3aea-61de-07a04bb61c34.html" TargetMode="External"/><Relationship Id="rId2" Type="http://schemas.openxmlformats.org/officeDocument/2006/relationships/image" Target="../media/image91.png"/><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53.png"/><Relationship Id="rId1" Type="http://schemas.openxmlformats.org/officeDocument/2006/relationships/slideLayout" Target="../slideLayouts/slideLayout5.xml"/><Relationship Id="rId5" Type="http://schemas.openxmlformats.org/officeDocument/2006/relationships/hyperlink" Target="https://cs.wingarc.com/manual/mb/cloud/ja/UUID-510db447-c0b9-3532-5174-0f8ea037cbc6.html" TargetMode="External"/><Relationship Id="rId4" Type="http://schemas.openxmlformats.org/officeDocument/2006/relationships/hyperlink" Target="https://cs.wingarc.com/manual/mb/cloud/ja/UUID-217185df-8d46-1138-4126-8ed89ed662fa.html"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35.png"/><Relationship Id="rId1" Type="http://schemas.openxmlformats.org/officeDocument/2006/relationships/slideLayout" Target="../slideLayouts/slideLayout5.xml"/><Relationship Id="rId4" Type="http://schemas.openxmlformats.org/officeDocument/2006/relationships/image" Target="../media/image94.png"/></Relationships>
</file>

<file path=ppt/slides/_rels/slide81.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96.svg"/><Relationship Id="rId2" Type="http://schemas.openxmlformats.org/officeDocument/2006/relationships/hyperlink" Target="https://cs.wingarc.com/manual/mb/6.4/ja/UUID-ed5dbcb5-35d5-cc5c-e75a-023110ae17ae.html#UUID-423f167b-adb1-07d5-0d15-1e00ad8f1840" TargetMode="External"/><Relationship Id="rId1" Type="http://schemas.openxmlformats.org/officeDocument/2006/relationships/slideLayout" Target="../slideLayouts/slideLayout5.xml"/><Relationship Id="rId5" Type="http://schemas.openxmlformats.org/officeDocument/2006/relationships/image" Target="../media/image98.svg"/><Relationship Id="rId4" Type="http://schemas.openxmlformats.org/officeDocument/2006/relationships/image" Target="../media/image97.svg"/></Relationships>
</file>

<file path=ppt/slides/_rels/slide84.xml.rels><?xml version="1.0" encoding="UTF-8" standalone="yes"?>
<Relationships xmlns="http://schemas.openxmlformats.org/package/2006/relationships"><Relationship Id="rId3" Type="http://schemas.openxmlformats.org/officeDocument/2006/relationships/hyperlink" Target="https://cs.wingarc.com/manual/mb/6.4/ja/UUID-5c82f94e-85d7-b14d-daac-330a4dd6ce96.html#UUID-4263e51c-53b6-837b-d5a8-3ba8f10cb597_section-idm383354983827850" TargetMode="External"/><Relationship Id="rId2" Type="http://schemas.openxmlformats.org/officeDocument/2006/relationships/slide" Target="slide16.xml"/><Relationship Id="rId1" Type="http://schemas.openxmlformats.org/officeDocument/2006/relationships/slideLayout" Target="../slideLayouts/slideLayout5.xml"/><Relationship Id="rId4" Type="http://schemas.openxmlformats.org/officeDocument/2006/relationships/image" Target="../media/image99.png"/></Relationships>
</file>

<file path=ppt/slides/_rels/slide8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hyperlink" Target="https://cs.wingarc.com/manual/mb/6.4/ja/UUID-ed5dbcb5-35d5-cc5c-e75a-023110ae17ae.html#UUID-423f167b-adb1-07d5-0d15-1e00ad8f1840" TargetMode="External"/><Relationship Id="rId1" Type="http://schemas.openxmlformats.org/officeDocument/2006/relationships/slideLayout" Target="../slideLayouts/slideLayout5.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8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107.png"/></Relationships>
</file>

<file path=ppt/slides/_rels/slide88.xml.rels><?xml version="1.0" encoding="UTF-8" standalone="yes"?>
<Relationships xmlns="http://schemas.openxmlformats.org/package/2006/relationships"><Relationship Id="rId3" Type="http://schemas.openxmlformats.org/officeDocument/2006/relationships/image" Target="../media/image109.svg"/><Relationship Id="rId2" Type="http://schemas.openxmlformats.org/officeDocument/2006/relationships/image" Target="../media/image108.svg"/><Relationship Id="rId1" Type="http://schemas.openxmlformats.org/officeDocument/2006/relationships/slideLayout" Target="../slideLayouts/slideLayout5.xml"/><Relationship Id="rId5" Type="http://schemas.openxmlformats.org/officeDocument/2006/relationships/image" Target="../media/image111.jpeg"/><Relationship Id="rId4" Type="http://schemas.openxmlformats.org/officeDocument/2006/relationships/image" Target="../media/image110.sv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プレースホルダー 2">
            <a:extLst>
              <a:ext uri="{FF2B5EF4-FFF2-40B4-BE49-F238E27FC236}">
                <a16:creationId xmlns:a16="http://schemas.microsoft.com/office/drawing/2014/main" id="{9362D3BF-CA04-4142-93A1-545BF975437F}"/>
              </a:ext>
            </a:extLst>
          </p:cNvPr>
          <p:cNvSpPr>
            <a:spLocks noGrp="1"/>
          </p:cNvSpPr>
          <p:nvPr>
            <p:ph type="body" sz="quarter" idx="22"/>
          </p:nvPr>
        </p:nvSpPr>
        <p:spPr>
          <a:xfrm>
            <a:off x="1190242" y="3082789"/>
            <a:ext cx="3930398" cy="558908"/>
          </a:xfrm>
        </p:spPr>
        <p:txBody>
          <a:bodyPr anchor="t">
            <a:noAutofit/>
          </a:bodyPr>
          <a:lstStyle/>
          <a:p>
            <a:r>
              <a:rPr lang="ja-JP" altLang="en-US" dirty="0"/>
              <a:t>ウイングアーク１ｓｔ</a:t>
            </a:r>
            <a:r>
              <a:rPr lang="en-US" altLang="ja-JP" dirty="0"/>
              <a:t> </a:t>
            </a:r>
            <a:r>
              <a:rPr lang="ja-JP" altLang="en-US" dirty="0"/>
              <a:t>株式会社</a:t>
            </a:r>
            <a:endParaRPr lang="en-US" altLang="ja-JP" dirty="0"/>
          </a:p>
          <a:p>
            <a:r>
              <a:rPr lang="en-US" altLang="ja-JP" dirty="0"/>
              <a:t>DE</a:t>
            </a:r>
            <a:r>
              <a:rPr lang="ja-JP" altLang="en-US" dirty="0"/>
              <a:t>ソリューションアーキテクト部</a:t>
            </a:r>
          </a:p>
        </p:txBody>
      </p:sp>
      <p:sp>
        <p:nvSpPr>
          <p:cNvPr id="14" name="テキスト プレースホルダー 6">
            <a:extLst>
              <a:ext uri="{FF2B5EF4-FFF2-40B4-BE49-F238E27FC236}">
                <a16:creationId xmlns:a16="http://schemas.microsoft.com/office/drawing/2014/main" id="{0E2F28E6-C144-4FC3-B716-680C493B13E5}"/>
              </a:ext>
            </a:extLst>
          </p:cNvPr>
          <p:cNvSpPr>
            <a:spLocks noGrp="1"/>
          </p:cNvSpPr>
          <p:nvPr>
            <p:ph type="body" sz="quarter" idx="32"/>
          </p:nvPr>
        </p:nvSpPr>
        <p:spPr/>
        <p:txBody>
          <a:bodyPr/>
          <a:lstStyle/>
          <a:p>
            <a:fld id="{E7465411-0A75-4B48-A844-AFD8B306D891}" type="datetime4">
              <a:rPr lang="en-US" altLang="ja-JP" smtClean="0"/>
              <a:t>July 21, 2026</a:t>
            </a:fld>
            <a:endParaRPr lang="ja-JP" altLang="en-US"/>
          </a:p>
        </p:txBody>
      </p:sp>
      <p:sp>
        <p:nvSpPr>
          <p:cNvPr id="2" name="タイトル 1">
            <a:extLst>
              <a:ext uri="{FF2B5EF4-FFF2-40B4-BE49-F238E27FC236}">
                <a16:creationId xmlns:a16="http://schemas.microsoft.com/office/drawing/2014/main" id="{9A581D09-F596-4DD3-AC85-2D0013B6757B}"/>
              </a:ext>
            </a:extLst>
          </p:cNvPr>
          <p:cNvSpPr>
            <a:spLocks noGrp="1"/>
          </p:cNvSpPr>
          <p:nvPr>
            <p:ph type="title"/>
          </p:nvPr>
        </p:nvSpPr>
        <p:spPr>
          <a:xfrm>
            <a:off x="597695" y="1767429"/>
            <a:ext cx="6700252" cy="883613"/>
          </a:xfrm>
        </p:spPr>
        <p:txBody>
          <a:bodyPr anchor="t">
            <a:normAutofit fontScale="90000"/>
          </a:bodyPr>
          <a:lstStyle/>
          <a:p>
            <a:r>
              <a:rPr lang="en-US" altLang="ja-JP" b="1" dirty="0">
                <a:latin typeface="游ゴシック Medium"/>
                <a:ea typeface="游ゴシック Medium"/>
              </a:rPr>
              <a:t>i-Reporter</a:t>
            </a:r>
            <a:r>
              <a:rPr lang="ja-JP" altLang="en-US" b="1" dirty="0">
                <a:latin typeface="游ゴシック Medium"/>
                <a:ea typeface="游ゴシック Medium"/>
              </a:rPr>
              <a:t> </a:t>
            </a:r>
            <a:r>
              <a:rPr lang="en-US" altLang="ja-JP" b="1" dirty="0">
                <a:latin typeface="游ゴシック Medium"/>
                <a:ea typeface="游ゴシック Medium"/>
              </a:rPr>
              <a:t>Cloud</a:t>
            </a:r>
            <a:r>
              <a:rPr lang="ja-JP" altLang="en-US" b="1" dirty="0">
                <a:latin typeface="游ゴシック Medium"/>
                <a:ea typeface="游ゴシック Medium"/>
              </a:rPr>
              <a:t> </a:t>
            </a:r>
            <a:r>
              <a:rPr lang="en-US" altLang="ja-JP" b="1" dirty="0">
                <a:latin typeface="游ゴシック Medium"/>
                <a:ea typeface="游ゴシック Medium"/>
              </a:rPr>
              <a:t>×</a:t>
            </a:r>
            <a:r>
              <a:rPr lang="ja-JP" altLang="en-US" b="1" dirty="0">
                <a:latin typeface="游ゴシック Medium"/>
                <a:ea typeface="游ゴシック Medium"/>
              </a:rPr>
              <a:t> </a:t>
            </a:r>
            <a:r>
              <a:rPr lang="en-US" altLang="ja-JP" b="1" dirty="0">
                <a:latin typeface="游ゴシック Medium"/>
                <a:ea typeface="游ゴシック Medium"/>
              </a:rPr>
              <a:t>MotionBoard</a:t>
            </a:r>
            <a:r>
              <a:rPr lang="ja-JP" altLang="en-US" b="1" dirty="0">
                <a:latin typeface="游ゴシック Medium"/>
                <a:ea typeface="游ゴシック Medium"/>
              </a:rPr>
              <a:t> </a:t>
            </a:r>
            <a:r>
              <a:rPr lang="en-US" altLang="ja-JP" b="1" dirty="0">
                <a:latin typeface="游ゴシック Medium"/>
                <a:ea typeface="游ゴシック Medium"/>
              </a:rPr>
              <a:t>Cloud</a:t>
            </a:r>
            <a:r>
              <a:rPr lang="ja-JP" altLang="en-US" b="1" dirty="0">
                <a:latin typeface="游ゴシック Medium"/>
                <a:ea typeface="游ゴシック Medium"/>
              </a:rPr>
              <a:t> 動作確認・デモ環境構築の手順書</a:t>
            </a:r>
            <a:endParaRPr lang="ja-JP" altLang="en-US" b="1" dirty="0"/>
          </a:p>
        </p:txBody>
      </p:sp>
      <p:sp>
        <p:nvSpPr>
          <p:cNvPr id="3" name="タイトル 1">
            <a:extLst>
              <a:ext uri="{FF2B5EF4-FFF2-40B4-BE49-F238E27FC236}">
                <a16:creationId xmlns:a16="http://schemas.microsoft.com/office/drawing/2014/main" id="{60A93CCE-55F0-CEC2-7A0A-6ECFE0B1B0E0}"/>
              </a:ext>
            </a:extLst>
          </p:cNvPr>
          <p:cNvSpPr txBox="1">
            <a:spLocks/>
          </p:cNvSpPr>
          <p:nvPr/>
        </p:nvSpPr>
        <p:spPr>
          <a:xfrm>
            <a:off x="0" y="1261586"/>
            <a:ext cx="2493289" cy="504000"/>
          </a:xfrm>
          <a:prstGeom prst="rect">
            <a:avLst/>
          </a:prstGeom>
        </p:spPr>
        <p:txBody>
          <a:bodyPr vert="horz" lIns="0" tIns="45720" rIns="0" bIns="45720" rtlCol="0" anchor="b">
            <a:normAutofit fontScale="97500" lnSpcReduction="10000"/>
          </a:bodyPr>
          <a:lstStyle>
            <a:lvl1pPr algn="l" defTabSz="914377" rtl="0" eaLnBrk="1" latinLnBrk="0" hangingPunct="1">
              <a:lnSpc>
                <a:spcPct val="90000"/>
              </a:lnSpc>
              <a:spcBef>
                <a:spcPct val="0"/>
              </a:spcBef>
              <a:buNone/>
              <a:defRPr kumimoji="1" sz="3200" b="0" i="0" kern="1200">
                <a:solidFill>
                  <a:schemeClr val="tx1"/>
                </a:solidFill>
                <a:latin typeface="游ゴシック Medium" panose="020B0500000000000000" pitchFamily="50" charset="-128"/>
                <a:ea typeface="游ゴシック Medium" panose="020B0500000000000000" pitchFamily="50" charset="-128"/>
                <a:cs typeface="+mj-cs"/>
              </a:defRPr>
            </a:lvl1pPr>
          </a:lstStyle>
          <a:p>
            <a:r>
              <a:rPr lang="en-US" altLang="ja-JP" b="1" dirty="0">
                <a:latin typeface="游ゴシック Medium"/>
                <a:ea typeface="游ゴシック Medium"/>
              </a:rPr>
              <a:t>【Classic</a:t>
            </a:r>
            <a:r>
              <a:rPr lang="ja-JP" altLang="en-US" b="1" dirty="0">
                <a:latin typeface="游ゴシック Medium"/>
                <a:ea typeface="游ゴシック Medium"/>
              </a:rPr>
              <a:t>版</a:t>
            </a:r>
            <a:r>
              <a:rPr lang="en-US" altLang="ja-JP" b="1" dirty="0">
                <a:latin typeface="游ゴシック Medium"/>
                <a:ea typeface="游ゴシック Medium"/>
              </a:rPr>
              <a:t>】</a:t>
            </a:r>
            <a:endParaRPr lang="ja-JP" altLang="en-US" b="1" dirty="0"/>
          </a:p>
        </p:txBody>
      </p:sp>
    </p:spTree>
    <p:extLst>
      <p:ext uri="{BB962C8B-B14F-4D97-AF65-F5344CB8AC3E}">
        <p14:creationId xmlns:p14="http://schemas.microsoft.com/office/powerpoint/2010/main" val="1982364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028C0-5452-D248-5AC2-9FE420A35BA2}"/>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8EBB213D-0938-3BD6-C0F7-AC356214F942}"/>
              </a:ext>
            </a:extLst>
          </p:cNvPr>
          <p:cNvSpPr>
            <a:spLocks noGrp="1"/>
          </p:cNvSpPr>
          <p:nvPr>
            <p:ph type="sldNum" sz="quarter" idx="2"/>
          </p:nvPr>
        </p:nvSpPr>
        <p:spPr/>
        <p:txBody>
          <a:bodyPr/>
          <a:lstStyle/>
          <a:p>
            <a:fld id="{86CB4B4D-7CA3-9044-876B-883B54F8677D}" type="slidenum">
              <a:rPr lang="en-US" altLang="ja-JP" smtClean="0"/>
              <a:pPr/>
              <a:t>10</a:t>
            </a:fld>
            <a:endParaRPr lang="ja-JP" altLang="en-US"/>
          </a:p>
        </p:txBody>
      </p:sp>
      <p:sp>
        <p:nvSpPr>
          <p:cNvPr id="2" name="フッター プレースホルダー 1">
            <a:extLst>
              <a:ext uri="{FF2B5EF4-FFF2-40B4-BE49-F238E27FC236}">
                <a16:creationId xmlns:a16="http://schemas.microsoft.com/office/drawing/2014/main" id="{F5E2A4B0-91AA-B463-7240-C269369F56AA}"/>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テキスト プレースホルダー 21">
            <a:extLst>
              <a:ext uri="{FF2B5EF4-FFF2-40B4-BE49-F238E27FC236}">
                <a16:creationId xmlns:a16="http://schemas.microsoft.com/office/drawing/2014/main" id="{4E5913A9-CB83-1E31-0A8B-DF3E293A5FE0}"/>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連携イメージ</a:t>
            </a:r>
          </a:p>
        </p:txBody>
      </p:sp>
      <p:cxnSp>
        <p:nvCxnSpPr>
          <p:cNvPr id="53" name="直線矢印コネクタ 52">
            <a:extLst>
              <a:ext uri="{FF2B5EF4-FFF2-40B4-BE49-F238E27FC236}">
                <a16:creationId xmlns:a16="http://schemas.microsoft.com/office/drawing/2014/main" id="{B1773ACB-4612-7FBC-D25E-5384960B62B8}"/>
              </a:ext>
            </a:extLst>
          </p:cNvPr>
          <p:cNvCxnSpPr>
            <a:cxnSpLocks/>
          </p:cNvCxnSpPr>
          <p:nvPr/>
        </p:nvCxnSpPr>
        <p:spPr>
          <a:xfrm flipV="1">
            <a:off x="10132311" y="3742414"/>
            <a:ext cx="0" cy="1271698"/>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4" name="グループ化 3">
            <a:extLst>
              <a:ext uri="{FF2B5EF4-FFF2-40B4-BE49-F238E27FC236}">
                <a16:creationId xmlns:a16="http://schemas.microsoft.com/office/drawing/2014/main" id="{0EA28496-2E96-4E06-12D5-F56BD1432655}"/>
              </a:ext>
            </a:extLst>
          </p:cNvPr>
          <p:cNvGrpSpPr/>
          <p:nvPr/>
        </p:nvGrpSpPr>
        <p:grpSpPr>
          <a:xfrm>
            <a:off x="6078043" y="5177938"/>
            <a:ext cx="3573957" cy="1013692"/>
            <a:chOff x="6553921" y="5177938"/>
            <a:chExt cx="3573957" cy="1013692"/>
          </a:xfrm>
        </p:grpSpPr>
        <p:sp>
          <p:nvSpPr>
            <p:cNvPr id="5" name="03">
              <a:extLst>
                <a:ext uri="{FF2B5EF4-FFF2-40B4-BE49-F238E27FC236}">
                  <a16:creationId xmlns:a16="http://schemas.microsoft.com/office/drawing/2014/main" id="{E7E29681-6513-7E3E-8171-227622C7FFFB}"/>
                </a:ext>
              </a:extLst>
            </p:cNvPr>
            <p:cNvSpPr txBox="1">
              <a:spLocks/>
            </p:cNvSpPr>
            <p:nvPr/>
          </p:nvSpPr>
          <p:spPr>
            <a:xfrm>
              <a:off x="6553921" y="517793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03</a:t>
              </a:r>
            </a:p>
          </p:txBody>
        </p:sp>
        <p:sp>
          <p:nvSpPr>
            <p:cNvPr id="6" name="テキスト プレースホルダー 21">
              <a:extLst>
                <a:ext uri="{FF2B5EF4-FFF2-40B4-BE49-F238E27FC236}">
                  <a16:creationId xmlns:a16="http://schemas.microsoft.com/office/drawing/2014/main" id="{49570681-86B0-E82A-3F50-8C160090591C}"/>
                </a:ext>
              </a:extLst>
            </p:cNvPr>
            <p:cNvSpPr txBox="1">
              <a:spLocks/>
            </p:cNvSpPr>
            <p:nvPr/>
          </p:nvSpPr>
          <p:spPr>
            <a:xfrm>
              <a:off x="6966252" y="5198044"/>
              <a:ext cx="2349069"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200" b="1" dirty="0">
                  <a:latin typeface="游ゴシック" panose="020B0400000000000000" pitchFamily="50" charset="-128"/>
                  <a:ea typeface="游ゴシック" panose="020B0400000000000000" pitchFamily="50" charset="-128"/>
                </a:rPr>
                <a:t>デモ用定義・</a:t>
              </a:r>
              <a:r>
                <a:rPr lang="en-US" altLang="ja-JP" sz="1200" b="1" dirty="0">
                  <a:latin typeface="游ゴシック" panose="020B0400000000000000" pitchFamily="50" charset="-128"/>
                  <a:ea typeface="游ゴシック" panose="020B0400000000000000" pitchFamily="50" charset="-128"/>
                </a:rPr>
                <a:t>CSV</a:t>
              </a:r>
              <a:r>
                <a:rPr lang="ja-JP" altLang="en-US" sz="1200" b="1" dirty="0">
                  <a:latin typeface="游ゴシック" panose="020B0400000000000000" pitchFamily="50" charset="-128"/>
                  <a:ea typeface="游ゴシック" panose="020B0400000000000000" pitchFamily="50" charset="-128"/>
                </a:rPr>
                <a:t>のインポート</a:t>
              </a:r>
            </a:p>
          </p:txBody>
        </p:sp>
        <p:sp>
          <p:nvSpPr>
            <p:cNvPr id="7" name="テキスト プレースホルダー 21">
              <a:extLst>
                <a:ext uri="{FF2B5EF4-FFF2-40B4-BE49-F238E27FC236}">
                  <a16:creationId xmlns:a16="http://schemas.microsoft.com/office/drawing/2014/main" id="{78555D85-506B-A4FD-F2B7-030625A1D275}"/>
                </a:ext>
              </a:extLst>
            </p:cNvPr>
            <p:cNvSpPr txBox="1">
              <a:spLocks/>
            </p:cNvSpPr>
            <p:nvPr/>
          </p:nvSpPr>
          <p:spPr>
            <a:xfrm>
              <a:off x="6966253" y="5492346"/>
              <a:ext cx="3161625" cy="699284"/>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latin typeface="游ゴシック" panose="020B0400000000000000" pitchFamily="50" charset="-128"/>
                  <a:ea typeface="游ゴシック" panose="020B0400000000000000" pitchFamily="50" charset="-128"/>
                </a:rPr>
                <a:t>・デモ用定義・</a:t>
              </a:r>
              <a:r>
                <a:rPr lang="en-US" altLang="ja-JP" sz="1200" dirty="0">
                  <a:latin typeface="游ゴシック" panose="020B0400000000000000" pitchFamily="50" charset="-128"/>
                  <a:ea typeface="游ゴシック" panose="020B0400000000000000" pitchFamily="50" charset="-128"/>
                </a:rPr>
                <a:t>CSV</a:t>
              </a:r>
              <a:r>
                <a:rPr lang="ja-JP" altLang="en-US" sz="1200" dirty="0">
                  <a:latin typeface="游ゴシック" panose="020B0400000000000000" pitchFamily="50" charset="-128"/>
                  <a:ea typeface="游ゴシック" panose="020B0400000000000000" pitchFamily="50" charset="-128"/>
                </a:rPr>
                <a:t>のインポート（</a:t>
              </a:r>
              <a:r>
                <a:rPr lang="en-US" altLang="ja-JP" sz="1200" dirty="0">
                  <a:latin typeface="游ゴシック" panose="020B0400000000000000" pitchFamily="50" charset="-128"/>
                  <a:ea typeface="游ゴシック" panose="020B0400000000000000" pitchFamily="50" charset="-128"/>
                </a:rPr>
                <a:t>1</a:t>
              </a:r>
              <a:r>
                <a:rPr lang="ja-JP" altLang="en-US" sz="1200" dirty="0">
                  <a:latin typeface="游ゴシック" panose="020B0400000000000000" pitchFamily="50" charset="-128"/>
                  <a:ea typeface="游ゴシック" panose="020B0400000000000000" pitchFamily="50" charset="-128"/>
                </a:rPr>
                <a:t>回のみ）</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dirty="0">
                  <a:solidFill>
                    <a:srgbClr val="0070C0"/>
                  </a:solidFill>
                  <a:latin typeface="游ゴシック" panose="020B0400000000000000" pitchFamily="50" charset="-128"/>
                  <a:ea typeface="游ゴシック" panose="020B0400000000000000" pitchFamily="50" charset="-128"/>
                </a:rPr>
                <a:t>※</a:t>
              </a:r>
              <a:r>
                <a:rPr lang="ja-JP" altLang="en-US" sz="1200" dirty="0">
                  <a:solidFill>
                    <a:srgbClr val="0070C0"/>
                  </a:solidFill>
                  <a:latin typeface="游ゴシック" panose="020B0400000000000000" pitchFamily="50" charset="-128"/>
                  <a:ea typeface="游ゴシック" panose="020B0400000000000000" pitchFamily="50" charset="-128"/>
                </a:rPr>
                <a:t>実運用では作成された</a:t>
              </a:r>
              <a:endParaRPr lang="en-US" altLang="ja-JP" sz="1200" dirty="0">
                <a:solidFill>
                  <a:srgbClr val="0070C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rgbClr val="0070C0"/>
                  </a:solidFill>
                  <a:latin typeface="游ゴシック" panose="020B0400000000000000" pitchFamily="50" charset="-128"/>
                  <a:ea typeface="游ゴシック" panose="020B0400000000000000" pitchFamily="50" charset="-128"/>
                </a:rPr>
                <a:t>　データストレージを元に</a:t>
              </a:r>
              <a:endParaRPr lang="en-US" altLang="ja-JP" sz="1200" dirty="0">
                <a:solidFill>
                  <a:srgbClr val="0070C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rgbClr val="0070C0"/>
                  </a:solidFill>
                  <a:latin typeface="游ゴシック" panose="020B0400000000000000" pitchFamily="50" charset="-128"/>
                  <a:ea typeface="游ゴシック" panose="020B0400000000000000" pitchFamily="50" charset="-128"/>
                </a:rPr>
                <a:t>　ボードの新規作成になります</a:t>
              </a:r>
              <a:endParaRPr lang="en-US" altLang="ja-JP" sz="1200" dirty="0">
                <a:solidFill>
                  <a:srgbClr val="0070C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ja-JP" altLang="en-US" sz="1200" dirty="0">
                <a:latin typeface="游ゴシック" panose="020B0400000000000000" pitchFamily="50" charset="-128"/>
                <a:ea typeface="游ゴシック" panose="020B0400000000000000" pitchFamily="50" charset="-128"/>
              </a:endParaRPr>
            </a:p>
          </p:txBody>
        </p:sp>
      </p:grpSp>
      <p:pic>
        <p:nvPicPr>
          <p:cNvPr id="36" name="図 35">
            <a:extLst>
              <a:ext uri="{FF2B5EF4-FFF2-40B4-BE49-F238E27FC236}">
                <a16:creationId xmlns:a16="http://schemas.microsoft.com/office/drawing/2014/main" id="{8AC8470C-BD5A-512A-FDED-E6CF5174E42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42069" y="1446514"/>
            <a:ext cx="2993901" cy="1245464"/>
          </a:xfrm>
          <a:prstGeom prst="rect">
            <a:avLst/>
          </a:prstGeom>
        </p:spPr>
      </p:pic>
      <p:grpSp>
        <p:nvGrpSpPr>
          <p:cNvPr id="37" name="グループ化 36">
            <a:extLst>
              <a:ext uri="{FF2B5EF4-FFF2-40B4-BE49-F238E27FC236}">
                <a16:creationId xmlns:a16="http://schemas.microsoft.com/office/drawing/2014/main" id="{8DEA9C88-ED02-944B-AEC0-95463F5A2236}"/>
              </a:ext>
            </a:extLst>
          </p:cNvPr>
          <p:cNvGrpSpPr/>
          <p:nvPr/>
        </p:nvGrpSpPr>
        <p:grpSpPr>
          <a:xfrm>
            <a:off x="1420831" y="2781260"/>
            <a:ext cx="792807" cy="1646576"/>
            <a:chOff x="1420831" y="2781260"/>
            <a:chExt cx="792807" cy="1646576"/>
          </a:xfrm>
        </p:grpSpPr>
        <p:pic>
          <p:nvPicPr>
            <p:cNvPr id="38" name="図 37">
              <a:extLst>
                <a:ext uri="{FF2B5EF4-FFF2-40B4-BE49-F238E27FC236}">
                  <a16:creationId xmlns:a16="http://schemas.microsoft.com/office/drawing/2014/main" id="{890E93EA-61EC-50C6-63CD-48D8A7413F4D}"/>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420831" y="2781260"/>
              <a:ext cx="502924" cy="541024"/>
            </a:xfrm>
            <a:prstGeom prst="rect">
              <a:avLst/>
            </a:prstGeom>
          </p:spPr>
        </p:pic>
        <p:pic>
          <p:nvPicPr>
            <p:cNvPr id="40" name="図 39">
              <a:extLst>
                <a:ext uri="{FF2B5EF4-FFF2-40B4-BE49-F238E27FC236}">
                  <a16:creationId xmlns:a16="http://schemas.microsoft.com/office/drawing/2014/main" id="{A8847199-68D4-5119-F23C-DD205F01863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517459" y="3149777"/>
              <a:ext cx="502924" cy="541024"/>
            </a:xfrm>
            <a:prstGeom prst="rect">
              <a:avLst/>
            </a:prstGeom>
          </p:spPr>
        </p:pic>
        <p:pic>
          <p:nvPicPr>
            <p:cNvPr id="42" name="図 41">
              <a:extLst>
                <a:ext uri="{FF2B5EF4-FFF2-40B4-BE49-F238E27FC236}">
                  <a16:creationId xmlns:a16="http://schemas.microsoft.com/office/drawing/2014/main" id="{870FC6AA-5548-B689-30CF-F24546402ED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614087" y="3518294"/>
              <a:ext cx="502924" cy="541024"/>
            </a:xfrm>
            <a:prstGeom prst="rect">
              <a:avLst/>
            </a:prstGeom>
          </p:spPr>
        </p:pic>
        <p:pic>
          <p:nvPicPr>
            <p:cNvPr id="44" name="図 43">
              <a:extLst>
                <a:ext uri="{FF2B5EF4-FFF2-40B4-BE49-F238E27FC236}">
                  <a16:creationId xmlns:a16="http://schemas.microsoft.com/office/drawing/2014/main" id="{8DFC85EA-AF73-3E59-5510-00BECEDFB9C4}"/>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710714" y="3886812"/>
              <a:ext cx="502924" cy="541024"/>
            </a:xfrm>
            <a:prstGeom prst="rect">
              <a:avLst/>
            </a:prstGeom>
          </p:spPr>
        </p:pic>
      </p:grpSp>
      <p:pic>
        <p:nvPicPr>
          <p:cNvPr id="49" name="Picture 4" descr="データベースアイコン1 | アイコン素材ダウンロードサイト「icooon-mono」 | 商用利用可能なアイコン 素材が無料(フリー)ダウンロードできるサイト">
            <a:extLst>
              <a:ext uri="{FF2B5EF4-FFF2-40B4-BE49-F238E27FC236}">
                <a16:creationId xmlns:a16="http://schemas.microsoft.com/office/drawing/2014/main" id="{5F068F3C-7646-118D-1B05-8F8DD0997C29}"/>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744912" y="2850555"/>
            <a:ext cx="774795" cy="774795"/>
          </a:xfrm>
          <a:prstGeom prst="rect">
            <a:avLst/>
          </a:prstGeom>
          <a:noFill/>
          <a:extLst>
            <a:ext uri="{909E8E84-426E-40DD-AFC4-6F175D3DCCD1}">
              <a14:hiddenFill xmlns:a14="http://schemas.microsoft.com/office/drawing/2010/main">
                <a:solidFill>
                  <a:srgbClr val="FFFFFF"/>
                </a:solidFill>
              </a14:hiddenFill>
            </a:ext>
          </a:extLst>
        </p:spPr>
      </p:pic>
      <p:cxnSp>
        <p:nvCxnSpPr>
          <p:cNvPr id="51" name="直線矢印コネクタ 50">
            <a:extLst>
              <a:ext uri="{FF2B5EF4-FFF2-40B4-BE49-F238E27FC236}">
                <a16:creationId xmlns:a16="http://schemas.microsoft.com/office/drawing/2014/main" id="{1B5614F2-D47E-678B-C93D-123AF664CE81}"/>
              </a:ext>
            </a:extLst>
          </p:cNvPr>
          <p:cNvCxnSpPr>
            <a:cxnSpLocks/>
          </p:cNvCxnSpPr>
          <p:nvPr/>
        </p:nvCxnSpPr>
        <p:spPr>
          <a:xfrm>
            <a:off x="3004964" y="2156460"/>
            <a:ext cx="447025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52" name="グループ化 51">
            <a:extLst>
              <a:ext uri="{FF2B5EF4-FFF2-40B4-BE49-F238E27FC236}">
                <a16:creationId xmlns:a16="http://schemas.microsoft.com/office/drawing/2014/main" id="{C1EFE13F-C954-82E8-410E-EBCE548C5A87}"/>
              </a:ext>
            </a:extLst>
          </p:cNvPr>
          <p:cNvGrpSpPr/>
          <p:nvPr/>
        </p:nvGrpSpPr>
        <p:grpSpPr>
          <a:xfrm>
            <a:off x="2241677" y="2845818"/>
            <a:ext cx="3450460" cy="1733959"/>
            <a:chOff x="2241677" y="2845818"/>
            <a:chExt cx="3450460" cy="1733959"/>
          </a:xfrm>
        </p:grpSpPr>
        <p:sp>
          <p:nvSpPr>
            <p:cNvPr id="55" name="02">
              <a:extLst>
                <a:ext uri="{FF2B5EF4-FFF2-40B4-BE49-F238E27FC236}">
                  <a16:creationId xmlns:a16="http://schemas.microsoft.com/office/drawing/2014/main" id="{EFF2B688-A93E-B1B3-02AE-2AA80D3D9B64}"/>
                </a:ext>
              </a:extLst>
            </p:cNvPr>
            <p:cNvSpPr txBox="1">
              <a:spLocks/>
            </p:cNvSpPr>
            <p:nvPr/>
          </p:nvSpPr>
          <p:spPr>
            <a:xfrm>
              <a:off x="2241677" y="284581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02</a:t>
              </a:r>
            </a:p>
          </p:txBody>
        </p:sp>
        <p:sp>
          <p:nvSpPr>
            <p:cNvPr id="56" name="テキスト プレースホルダー 21">
              <a:extLst>
                <a:ext uri="{FF2B5EF4-FFF2-40B4-BE49-F238E27FC236}">
                  <a16:creationId xmlns:a16="http://schemas.microsoft.com/office/drawing/2014/main" id="{46D3988A-9A9B-5F8D-8FB4-C0A4EF949B3A}"/>
                </a:ext>
              </a:extLst>
            </p:cNvPr>
            <p:cNvSpPr txBox="1">
              <a:spLocks/>
            </p:cNvSpPr>
            <p:nvPr/>
          </p:nvSpPr>
          <p:spPr>
            <a:xfrm>
              <a:off x="2639696" y="2865924"/>
              <a:ext cx="1609501"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連携する帳票の設定</a:t>
              </a:r>
            </a:p>
          </p:txBody>
        </p:sp>
        <p:sp>
          <p:nvSpPr>
            <p:cNvPr id="57" name="テキスト プレースホルダー 21">
              <a:extLst>
                <a:ext uri="{FF2B5EF4-FFF2-40B4-BE49-F238E27FC236}">
                  <a16:creationId xmlns:a16="http://schemas.microsoft.com/office/drawing/2014/main" id="{411E15FD-5A31-E435-ED52-649D99E2F769}"/>
                </a:ext>
              </a:extLst>
            </p:cNvPr>
            <p:cNvSpPr txBox="1">
              <a:spLocks/>
            </p:cNvSpPr>
            <p:nvPr/>
          </p:nvSpPr>
          <p:spPr>
            <a:xfrm>
              <a:off x="2639695" y="3160226"/>
              <a:ext cx="3052442" cy="141955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latin typeface="游ゴシック" panose="020B0400000000000000" pitchFamily="50" charset="-128"/>
                  <a:ea typeface="游ゴシック" panose="020B0400000000000000" pitchFamily="50" charset="-128"/>
                </a:rPr>
                <a:t>・複数の帳票を連携する</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latin typeface="游ゴシック" panose="020B0400000000000000" pitchFamily="50" charset="-128"/>
                  <a:ea typeface="游ゴシック" panose="020B0400000000000000" pitchFamily="50" charset="-128"/>
                </a:rPr>
                <a:t>　場合は帳票ごとに設定</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accent5"/>
                  </a:solidFill>
                  <a:latin typeface="游ゴシック" panose="020B0400000000000000" pitchFamily="50" charset="-128"/>
                  <a:ea typeface="游ゴシック" panose="020B0400000000000000" pitchFamily="50" charset="-128"/>
                </a:rPr>
                <a:t>・文字コード「</a:t>
              </a:r>
              <a:r>
                <a:rPr lang="en-US" altLang="ja-JP" sz="1200" dirty="0">
                  <a:solidFill>
                    <a:schemeClr val="accent5"/>
                  </a:solidFill>
                  <a:latin typeface="游ゴシック" panose="020B0400000000000000" pitchFamily="50" charset="-128"/>
                  <a:ea typeface="游ゴシック" panose="020B0400000000000000" pitchFamily="50" charset="-128"/>
                </a:rPr>
                <a:t>UTF-8</a:t>
              </a:r>
              <a:r>
                <a:rPr lang="ja-JP" altLang="en-US" sz="1200" dirty="0">
                  <a:solidFill>
                    <a:schemeClr val="accent5"/>
                  </a:solidFill>
                  <a:latin typeface="游ゴシック" panose="020B0400000000000000" pitchFamily="50" charset="-128"/>
                  <a:ea typeface="游ゴシック" panose="020B0400000000000000" pitchFamily="50" charset="-128"/>
                </a:rPr>
                <a:t>」</a:t>
              </a:r>
              <a:endParaRPr lang="en-US" altLang="ja-JP" sz="1200" dirty="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tx2"/>
                  </a:solidFill>
                  <a:latin typeface="游ゴシック" panose="020B0400000000000000" pitchFamily="50" charset="-128"/>
                  <a:ea typeface="游ゴシック" panose="020B0400000000000000" pitchFamily="50" charset="-128"/>
                </a:rPr>
                <a:t>・データストレージ名</a:t>
              </a: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tx2"/>
                  </a:solidFill>
                  <a:latin typeface="游ゴシック" panose="020B0400000000000000" pitchFamily="50" charset="-128"/>
                  <a:ea typeface="游ゴシック" panose="020B0400000000000000" pitchFamily="50" charset="-128"/>
                </a:rPr>
                <a:t>　　</a:t>
              </a:r>
              <a:r>
                <a:rPr lang="ja-JP" altLang="en-US" sz="1200" dirty="0">
                  <a:solidFill>
                    <a:sysClr val="windowText" lastClr="000000"/>
                  </a:solidFill>
                  <a:latin typeface="游ゴシック" panose="020B0400000000000000" pitchFamily="50" charset="-128"/>
                  <a:ea typeface="游ゴシック" panose="020B0400000000000000" pitchFamily="50" charset="-128"/>
                </a:rPr>
                <a:t>「デフォルトの帳票名」のままにする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ysClr val="windowText" lastClr="000000"/>
                  </a:solidFill>
                  <a:latin typeface="游ゴシック" panose="020B0400000000000000" pitchFamily="50" charset="-128"/>
                  <a:ea typeface="游ゴシック" panose="020B0400000000000000" pitchFamily="50" charset="-128"/>
                </a:rPr>
                <a:t>　　または、「任意の帳票名」を付ける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58" name="グループ化 57">
            <a:extLst>
              <a:ext uri="{FF2B5EF4-FFF2-40B4-BE49-F238E27FC236}">
                <a16:creationId xmlns:a16="http://schemas.microsoft.com/office/drawing/2014/main" id="{6BC636D2-4CCA-6699-3FE4-0BB8FD1B3043}"/>
              </a:ext>
            </a:extLst>
          </p:cNvPr>
          <p:cNvGrpSpPr/>
          <p:nvPr/>
        </p:nvGrpSpPr>
        <p:grpSpPr>
          <a:xfrm>
            <a:off x="2929684" y="1580474"/>
            <a:ext cx="3190990" cy="604089"/>
            <a:chOff x="2929684" y="1580474"/>
            <a:chExt cx="3190990" cy="604089"/>
          </a:xfrm>
        </p:grpSpPr>
        <p:sp>
          <p:nvSpPr>
            <p:cNvPr id="59" name="01">
              <a:extLst>
                <a:ext uri="{FF2B5EF4-FFF2-40B4-BE49-F238E27FC236}">
                  <a16:creationId xmlns:a16="http://schemas.microsoft.com/office/drawing/2014/main" id="{97B29248-BEA7-6E7C-AAAE-4EB3CAA18E78}"/>
                </a:ext>
              </a:extLst>
            </p:cNvPr>
            <p:cNvSpPr txBox="1">
              <a:spLocks/>
            </p:cNvSpPr>
            <p:nvPr/>
          </p:nvSpPr>
          <p:spPr>
            <a:xfrm>
              <a:off x="2929684" y="158047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01</a:t>
              </a:r>
            </a:p>
          </p:txBody>
        </p:sp>
        <p:sp>
          <p:nvSpPr>
            <p:cNvPr id="60" name="テキスト プレースホルダー 21">
              <a:extLst>
                <a:ext uri="{FF2B5EF4-FFF2-40B4-BE49-F238E27FC236}">
                  <a16:creationId xmlns:a16="http://schemas.microsoft.com/office/drawing/2014/main" id="{4214898C-6416-29F2-E3D7-E7EAD82A7998}"/>
                </a:ext>
              </a:extLst>
            </p:cNvPr>
            <p:cNvSpPr txBox="1">
              <a:spLocks/>
            </p:cNvSpPr>
            <p:nvPr/>
          </p:nvSpPr>
          <p:spPr>
            <a:xfrm>
              <a:off x="3257344" y="1600580"/>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システム間の連携</a:t>
              </a:r>
            </a:p>
          </p:txBody>
        </p:sp>
        <p:sp>
          <p:nvSpPr>
            <p:cNvPr id="61" name="テキスト プレースホルダー 21">
              <a:extLst>
                <a:ext uri="{FF2B5EF4-FFF2-40B4-BE49-F238E27FC236}">
                  <a16:creationId xmlns:a16="http://schemas.microsoft.com/office/drawing/2014/main" id="{9128B899-71A0-09DD-CA1E-9488A5609AF6}"/>
                </a:ext>
              </a:extLst>
            </p:cNvPr>
            <p:cNvSpPr txBox="1">
              <a:spLocks/>
            </p:cNvSpPr>
            <p:nvPr/>
          </p:nvSpPr>
          <p:spPr>
            <a:xfrm>
              <a:off x="3342015" y="1890262"/>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・システム全体で最初に</a:t>
              </a:r>
              <a:r>
                <a:rPr lang="en-US" altLang="ja-JP" sz="1200" dirty="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回のみ設定</a:t>
              </a:r>
            </a:p>
          </p:txBody>
        </p:sp>
      </p:grpSp>
      <p:grpSp>
        <p:nvGrpSpPr>
          <p:cNvPr id="62" name="グループ化 61">
            <a:extLst>
              <a:ext uri="{FF2B5EF4-FFF2-40B4-BE49-F238E27FC236}">
                <a16:creationId xmlns:a16="http://schemas.microsoft.com/office/drawing/2014/main" id="{870C3D84-F38E-BBFB-B9B5-6882C791925F}"/>
              </a:ext>
            </a:extLst>
          </p:cNvPr>
          <p:cNvGrpSpPr/>
          <p:nvPr/>
        </p:nvGrpSpPr>
        <p:grpSpPr>
          <a:xfrm>
            <a:off x="4488180" y="3866469"/>
            <a:ext cx="2564752" cy="261828"/>
            <a:chOff x="4488180" y="3866469"/>
            <a:chExt cx="2564752" cy="261828"/>
          </a:xfrm>
        </p:grpSpPr>
        <p:cxnSp>
          <p:nvCxnSpPr>
            <p:cNvPr id="64" name="直線矢印コネクタ 63">
              <a:extLst>
                <a:ext uri="{FF2B5EF4-FFF2-40B4-BE49-F238E27FC236}">
                  <a16:creationId xmlns:a16="http://schemas.microsoft.com/office/drawing/2014/main" id="{204307AB-82F1-000F-AF13-FA526D8EADB7}"/>
                </a:ext>
              </a:extLst>
            </p:cNvPr>
            <p:cNvCxnSpPr>
              <a:cxnSpLocks/>
            </p:cNvCxnSpPr>
            <p:nvPr/>
          </p:nvCxnSpPr>
          <p:spPr>
            <a:xfrm flipV="1">
              <a:off x="4488180" y="4045455"/>
              <a:ext cx="2509930" cy="13863"/>
            </a:xfrm>
            <a:prstGeom prst="straightConnector1">
              <a:avLst/>
            </a:prstGeom>
            <a:ln w="6350">
              <a:solidFill>
                <a:schemeClr val="tx2"/>
              </a:solidFill>
              <a:prstDash val="dash"/>
              <a:tailEnd type="triangle"/>
            </a:ln>
          </p:spPr>
          <p:style>
            <a:lnRef idx="1">
              <a:schemeClr val="dk1"/>
            </a:lnRef>
            <a:fillRef idx="0">
              <a:schemeClr val="dk1"/>
            </a:fillRef>
            <a:effectRef idx="0">
              <a:schemeClr val="dk1"/>
            </a:effectRef>
            <a:fontRef idx="minor">
              <a:schemeClr val="tx1"/>
            </a:fontRef>
          </p:style>
        </p:cxnSp>
        <p:sp>
          <p:nvSpPr>
            <p:cNvPr id="66" name="テキスト プレースホルダー 21">
              <a:extLst>
                <a:ext uri="{FF2B5EF4-FFF2-40B4-BE49-F238E27FC236}">
                  <a16:creationId xmlns:a16="http://schemas.microsoft.com/office/drawing/2014/main" id="{F7163F99-4064-B9CF-E646-2D93D3DD5144}"/>
                </a:ext>
              </a:extLst>
            </p:cNvPr>
            <p:cNvSpPr txBox="1">
              <a:spLocks/>
            </p:cNvSpPr>
            <p:nvPr/>
          </p:nvSpPr>
          <p:spPr>
            <a:xfrm>
              <a:off x="5502589" y="3866469"/>
              <a:ext cx="1550343" cy="26182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dirty="0">
                  <a:solidFill>
                    <a:schemeClr val="tx2"/>
                  </a:solidFill>
                  <a:latin typeface="游ゴシック" panose="020B0400000000000000" pitchFamily="50" charset="-128"/>
                  <a:ea typeface="游ゴシック" panose="020B0400000000000000" pitchFamily="50" charset="-128"/>
                </a:rPr>
                <a:t>左記で付けた名前になる</a:t>
              </a:r>
              <a:endParaRPr lang="ja-JP" altLang="en-US" sz="900" dirty="0">
                <a:latin typeface="游ゴシック" panose="020B0400000000000000" pitchFamily="50" charset="-128"/>
                <a:ea typeface="游ゴシック" panose="020B0400000000000000" pitchFamily="50" charset="-128"/>
              </a:endParaRPr>
            </a:p>
          </p:txBody>
        </p:sp>
      </p:grpSp>
      <p:grpSp>
        <p:nvGrpSpPr>
          <p:cNvPr id="67" name="グループ化 66">
            <a:extLst>
              <a:ext uri="{FF2B5EF4-FFF2-40B4-BE49-F238E27FC236}">
                <a16:creationId xmlns:a16="http://schemas.microsoft.com/office/drawing/2014/main" id="{D1BEEBF1-BD4C-3081-BD82-881593C74CA4}"/>
              </a:ext>
            </a:extLst>
          </p:cNvPr>
          <p:cNvGrpSpPr/>
          <p:nvPr/>
        </p:nvGrpSpPr>
        <p:grpSpPr>
          <a:xfrm>
            <a:off x="4479257" y="3494456"/>
            <a:ext cx="2878556" cy="261828"/>
            <a:chOff x="4479257" y="3494456"/>
            <a:chExt cx="2878556" cy="261828"/>
          </a:xfrm>
        </p:grpSpPr>
        <p:cxnSp>
          <p:nvCxnSpPr>
            <p:cNvPr id="68" name="直線矢印コネクタ 67">
              <a:extLst>
                <a:ext uri="{FF2B5EF4-FFF2-40B4-BE49-F238E27FC236}">
                  <a16:creationId xmlns:a16="http://schemas.microsoft.com/office/drawing/2014/main" id="{1FB34E99-7F81-7C07-7C3F-789644BFE105}"/>
                </a:ext>
              </a:extLst>
            </p:cNvPr>
            <p:cNvCxnSpPr>
              <a:cxnSpLocks/>
            </p:cNvCxnSpPr>
            <p:nvPr/>
          </p:nvCxnSpPr>
          <p:spPr>
            <a:xfrm flipV="1">
              <a:off x="4479257" y="3703845"/>
              <a:ext cx="2518853" cy="13913"/>
            </a:xfrm>
            <a:prstGeom prst="straightConnector1">
              <a:avLst/>
            </a:prstGeom>
            <a:ln w="6350">
              <a:solidFill>
                <a:schemeClr val="accent5"/>
              </a:solidFill>
              <a:prstDash val="dash"/>
              <a:tailEnd type="triangle"/>
            </a:ln>
          </p:spPr>
          <p:style>
            <a:lnRef idx="1">
              <a:schemeClr val="dk1"/>
            </a:lnRef>
            <a:fillRef idx="0">
              <a:schemeClr val="dk1"/>
            </a:fillRef>
            <a:effectRef idx="0">
              <a:schemeClr val="dk1"/>
            </a:effectRef>
            <a:fontRef idx="minor">
              <a:schemeClr val="tx1"/>
            </a:fontRef>
          </p:style>
        </p:cxnSp>
        <p:sp>
          <p:nvSpPr>
            <p:cNvPr id="69" name="テキスト プレースホルダー 21">
              <a:extLst>
                <a:ext uri="{FF2B5EF4-FFF2-40B4-BE49-F238E27FC236}">
                  <a16:creationId xmlns:a16="http://schemas.microsoft.com/office/drawing/2014/main" id="{5B7BB7A4-05C3-25EA-94E1-4AE29B7D9317}"/>
                </a:ext>
              </a:extLst>
            </p:cNvPr>
            <p:cNvSpPr txBox="1">
              <a:spLocks/>
            </p:cNvSpPr>
            <p:nvPr/>
          </p:nvSpPr>
          <p:spPr>
            <a:xfrm>
              <a:off x="5115937" y="3494456"/>
              <a:ext cx="2241876" cy="261828"/>
            </a:xfrm>
            <a:prstGeom prst="rect">
              <a:avLst/>
            </a:prstGeom>
            <a:noFill/>
            <a:ln>
              <a:noFill/>
            </a:ln>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dirty="0">
                  <a:solidFill>
                    <a:schemeClr val="accent5"/>
                  </a:solidFill>
                  <a:latin typeface="游ゴシック" panose="020B0400000000000000" pitchFamily="50" charset="-128"/>
                  <a:ea typeface="游ゴシック" panose="020B0400000000000000" pitchFamily="50" charset="-128"/>
                </a:rPr>
                <a:t>左記指定した文字コードになる</a:t>
              </a:r>
            </a:p>
          </p:txBody>
        </p:sp>
      </p:grpSp>
      <p:grpSp>
        <p:nvGrpSpPr>
          <p:cNvPr id="71" name="グループ化 70">
            <a:extLst>
              <a:ext uri="{FF2B5EF4-FFF2-40B4-BE49-F238E27FC236}">
                <a16:creationId xmlns:a16="http://schemas.microsoft.com/office/drawing/2014/main" id="{7D9D4F83-7D48-B95A-B7BF-71350576E997}"/>
              </a:ext>
            </a:extLst>
          </p:cNvPr>
          <p:cNvGrpSpPr/>
          <p:nvPr/>
        </p:nvGrpSpPr>
        <p:grpSpPr>
          <a:xfrm>
            <a:off x="6902228" y="2839389"/>
            <a:ext cx="2898076" cy="1542453"/>
            <a:chOff x="7327681" y="2839389"/>
            <a:chExt cx="2766161" cy="1542453"/>
          </a:xfrm>
        </p:grpSpPr>
        <p:sp>
          <p:nvSpPr>
            <p:cNvPr id="73" name="テキスト プレースホルダー 21">
              <a:extLst>
                <a:ext uri="{FF2B5EF4-FFF2-40B4-BE49-F238E27FC236}">
                  <a16:creationId xmlns:a16="http://schemas.microsoft.com/office/drawing/2014/main" id="{824FE956-F400-249F-6A51-C821446ED07A}"/>
                </a:ext>
              </a:extLst>
            </p:cNvPr>
            <p:cNvSpPr txBox="1">
              <a:spLocks/>
            </p:cNvSpPr>
            <p:nvPr/>
          </p:nvSpPr>
          <p:spPr>
            <a:xfrm>
              <a:off x="7363893" y="2839389"/>
              <a:ext cx="2086982"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DataStorage</a:t>
              </a:r>
              <a:endParaRPr lang="ja-JP" altLang="en-US" sz="1200" b="1">
                <a:latin typeface="游ゴシック" panose="020B0400000000000000" pitchFamily="50" charset="-128"/>
                <a:ea typeface="游ゴシック" panose="020B0400000000000000" pitchFamily="50" charset="-128"/>
              </a:endParaRPr>
            </a:p>
          </p:txBody>
        </p:sp>
        <p:sp>
          <p:nvSpPr>
            <p:cNvPr id="74" name="テキスト プレースホルダー 21">
              <a:extLst>
                <a:ext uri="{FF2B5EF4-FFF2-40B4-BE49-F238E27FC236}">
                  <a16:creationId xmlns:a16="http://schemas.microsoft.com/office/drawing/2014/main" id="{458044BF-0403-9411-7D0A-05AE30442810}"/>
                </a:ext>
              </a:extLst>
            </p:cNvPr>
            <p:cNvSpPr txBox="1">
              <a:spLocks/>
            </p:cNvSpPr>
            <p:nvPr/>
          </p:nvSpPr>
          <p:spPr>
            <a:xfrm>
              <a:off x="7327681" y="3110144"/>
              <a:ext cx="2766161" cy="127169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200" dirty="0">
                  <a:latin typeface="游ゴシック" panose="020B0400000000000000" pitchFamily="50" charset="-128"/>
                  <a:ea typeface="游ゴシック" panose="020B0400000000000000" pitchFamily="50" charset="-128"/>
                </a:rPr>
                <a:t>・帳票単位でテーブルが作成される</a:t>
              </a:r>
              <a:endParaRPr lang="en-US" altLang="ja-JP" sz="1200" dirty="0">
                <a:latin typeface="游ゴシック" panose="020B0400000000000000" pitchFamily="50" charset="-128"/>
                <a:ea typeface="游ゴシック" panose="020B0400000000000000" pitchFamily="50" charset="-128"/>
              </a:endParaRPr>
            </a:p>
            <a:p>
              <a:pPr>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accent5"/>
                  </a:solidFill>
                  <a:latin typeface="游ゴシック" panose="020B0400000000000000" pitchFamily="50" charset="-128"/>
                  <a:ea typeface="游ゴシック" panose="020B0400000000000000" pitchFamily="50" charset="-128"/>
                </a:rPr>
                <a:t>・文字コード「</a:t>
              </a:r>
              <a:r>
                <a:rPr lang="en-US" altLang="ja-JP" sz="1200" dirty="0">
                  <a:solidFill>
                    <a:schemeClr val="accent5"/>
                  </a:solidFill>
                  <a:latin typeface="游ゴシック" panose="020B0400000000000000" pitchFamily="50" charset="-128"/>
                  <a:ea typeface="游ゴシック" panose="020B0400000000000000" pitchFamily="50" charset="-128"/>
                </a:rPr>
                <a:t>UTF-8</a:t>
              </a:r>
              <a:r>
                <a:rPr lang="ja-JP" altLang="en-US" sz="1200" dirty="0">
                  <a:solidFill>
                    <a:schemeClr val="accent5"/>
                  </a:solidFill>
                  <a:latin typeface="游ゴシック" panose="020B0400000000000000" pitchFamily="50" charset="-128"/>
                  <a:ea typeface="游ゴシック" panose="020B0400000000000000" pitchFamily="50" charset="-128"/>
                </a:rPr>
                <a:t>」で作成される</a:t>
              </a:r>
              <a:endParaRPr lang="en-US" altLang="ja-JP" sz="1200" dirty="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tx2"/>
                  </a:solidFill>
                  <a:latin typeface="游ゴシック" panose="020B0400000000000000" pitchFamily="50" charset="-128"/>
                  <a:ea typeface="游ゴシック" panose="020B0400000000000000" pitchFamily="50" charset="-128"/>
                </a:rPr>
                <a:t>・「データストレージ名」で作成される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8" name="グループ化 7">
            <a:extLst>
              <a:ext uri="{FF2B5EF4-FFF2-40B4-BE49-F238E27FC236}">
                <a16:creationId xmlns:a16="http://schemas.microsoft.com/office/drawing/2014/main" id="{314CE292-9A72-CF3E-0EB2-03F02F7E12AA}"/>
              </a:ext>
            </a:extLst>
          </p:cNvPr>
          <p:cNvGrpSpPr/>
          <p:nvPr/>
        </p:nvGrpSpPr>
        <p:grpSpPr>
          <a:xfrm>
            <a:off x="4479257" y="2791604"/>
            <a:ext cx="2878556" cy="261828"/>
            <a:chOff x="4479257" y="2791604"/>
            <a:chExt cx="2878556" cy="261828"/>
          </a:xfrm>
        </p:grpSpPr>
        <p:cxnSp>
          <p:nvCxnSpPr>
            <p:cNvPr id="75" name="直線矢印コネクタ 74">
              <a:extLst>
                <a:ext uri="{FF2B5EF4-FFF2-40B4-BE49-F238E27FC236}">
                  <a16:creationId xmlns:a16="http://schemas.microsoft.com/office/drawing/2014/main" id="{62C9CEC1-1336-B823-4837-D18904E3262B}"/>
                </a:ext>
              </a:extLst>
            </p:cNvPr>
            <p:cNvCxnSpPr>
              <a:cxnSpLocks/>
            </p:cNvCxnSpPr>
            <p:nvPr/>
          </p:nvCxnSpPr>
          <p:spPr>
            <a:xfrm flipV="1">
              <a:off x="4479257" y="3000993"/>
              <a:ext cx="2518853" cy="13913"/>
            </a:xfrm>
            <a:prstGeom prst="straightConnector1">
              <a:avLst/>
            </a:prstGeom>
            <a:ln w="6350">
              <a:solidFill>
                <a:schemeClr val="tx1"/>
              </a:solidFill>
              <a:prstDash val="dash"/>
              <a:tailEnd type="triangle"/>
            </a:ln>
          </p:spPr>
          <p:style>
            <a:lnRef idx="1">
              <a:schemeClr val="dk1"/>
            </a:lnRef>
            <a:fillRef idx="0">
              <a:schemeClr val="dk1"/>
            </a:fillRef>
            <a:effectRef idx="0">
              <a:schemeClr val="dk1"/>
            </a:effectRef>
            <a:fontRef idx="minor">
              <a:schemeClr val="tx1"/>
            </a:fontRef>
          </p:style>
        </p:cxnSp>
        <p:sp>
          <p:nvSpPr>
            <p:cNvPr id="76" name="テキスト プレースホルダー 21">
              <a:extLst>
                <a:ext uri="{FF2B5EF4-FFF2-40B4-BE49-F238E27FC236}">
                  <a16:creationId xmlns:a16="http://schemas.microsoft.com/office/drawing/2014/main" id="{52DD3806-F0EC-BDB9-1F5B-C6C1F60506E5}"/>
                </a:ext>
              </a:extLst>
            </p:cNvPr>
            <p:cNvSpPr txBox="1">
              <a:spLocks/>
            </p:cNvSpPr>
            <p:nvPr/>
          </p:nvSpPr>
          <p:spPr>
            <a:xfrm>
              <a:off x="5115937" y="2791604"/>
              <a:ext cx="2241876" cy="261828"/>
            </a:xfrm>
            <a:prstGeom prst="rect">
              <a:avLst/>
            </a:prstGeom>
            <a:noFill/>
            <a:ln>
              <a:noFill/>
            </a:ln>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en-US" altLang="ja-JP" sz="900" dirty="0">
                  <a:latin typeface="游ゴシック" panose="020B0400000000000000" pitchFamily="50" charset="-128"/>
                  <a:ea typeface="游ゴシック" panose="020B0400000000000000" pitchFamily="50" charset="-128"/>
                </a:rPr>
                <a:t>i-Reporter</a:t>
              </a:r>
              <a:r>
                <a:rPr lang="ja-JP" altLang="en-US" sz="900" dirty="0">
                  <a:latin typeface="游ゴシック" panose="020B0400000000000000" pitchFamily="50" charset="-128"/>
                  <a:ea typeface="游ゴシック" panose="020B0400000000000000" pitchFamily="50" charset="-128"/>
                </a:rPr>
                <a:t>が</a:t>
              </a:r>
              <a:r>
                <a:rPr lang="en-US" altLang="ja-JP" sz="900" dirty="0">
                  <a:latin typeface="游ゴシック" panose="020B0400000000000000" pitchFamily="50" charset="-128"/>
                  <a:ea typeface="游ゴシック" panose="020B0400000000000000" pitchFamily="50" charset="-128"/>
                </a:rPr>
                <a:t>API</a:t>
              </a:r>
              <a:r>
                <a:rPr lang="ja-JP" altLang="en-US" sz="900" dirty="0">
                  <a:latin typeface="游ゴシック" panose="020B0400000000000000" pitchFamily="50" charset="-128"/>
                  <a:ea typeface="游ゴシック" panose="020B0400000000000000" pitchFamily="50" charset="-128"/>
                </a:rPr>
                <a:t>で自動作成</a:t>
              </a:r>
            </a:p>
          </p:txBody>
        </p:sp>
      </p:grpSp>
      <p:grpSp>
        <p:nvGrpSpPr>
          <p:cNvPr id="78" name="グループ化 77">
            <a:extLst>
              <a:ext uri="{FF2B5EF4-FFF2-40B4-BE49-F238E27FC236}">
                <a16:creationId xmlns:a16="http://schemas.microsoft.com/office/drawing/2014/main" id="{26ED4664-47A1-5F6E-F94F-4516DBE3CF6E}"/>
              </a:ext>
            </a:extLst>
          </p:cNvPr>
          <p:cNvGrpSpPr/>
          <p:nvPr/>
        </p:nvGrpSpPr>
        <p:grpSpPr>
          <a:xfrm>
            <a:off x="272415" y="1028471"/>
            <a:ext cx="2511569" cy="1663507"/>
            <a:chOff x="1397491" y="1028471"/>
            <a:chExt cx="2511569" cy="1663507"/>
          </a:xfrm>
        </p:grpSpPr>
        <p:pic>
          <p:nvPicPr>
            <p:cNvPr id="80" name="図 79">
              <a:extLst>
                <a:ext uri="{FF2B5EF4-FFF2-40B4-BE49-F238E27FC236}">
                  <a16:creationId xmlns:a16="http://schemas.microsoft.com/office/drawing/2014/main" id="{268BC892-7AD3-8539-5682-0F644778439A}"/>
                </a:ext>
              </a:extLst>
            </p:cNvPr>
            <p:cNvPicPr>
              <a:picLocks noChangeAspect="1"/>
            </p:cNvPicPr>
            <p:nvPr/>
          </p:nvPicPr>
          <p:blipFill>
            <a:blip r:embed="rId5">
              <a:duotone>
                <a:schemeClr val="accent6">
                  <a:shade val="45000"/>
                  <a:satMod val="135000"/>
                </a:schemeClr>
                <a:prstClr val="white"/>
              </a:duotone>
            </a:blip>
            <a:stretch>
              <a:fillRect/>
            </a:stretch>
          </p:blipFill>
          <p:spPr>
            <a:xfrm>
              <a:off x="1397491" y="1028471"/>
              <a:ext cx="2511569" cy="1663507"/>
            </a:xfrm>
            <a:prstGeom prst="rect">
              <a:avLst/>
            </a:prstGeom>
            <a:ln>
              <a:noFill/>
            </a:ln>
          </p:spPr>
        </p:pic>
        <p:pic>
          <p:nvPicPr>
            <p:cNvPr id="81" name="図 80">
              <a:extLst>
                <a:ext uri="{FF2B5EF4-FFF2-40B4-BE49-F238E27FC236}">
                  <a16:creationId xmlns:a16="http://schemas.microsoft.com/office/drawing/2014/main" id="{AA03BD83-4CC3-EB76-596C-29C66AEDFA34}"/>
                </a:ext>
              </a:extLst>
            </p:cNvPr>
            <p:cNvPicPr>
              <a:picLocks noChangeAspect="1"/>
            </p:cNvPicPr>
            <p:nvPr/>
          </p:nvPicPr>
          <p:blipFill>
            <a:blip r:embed="rId6"/>
            <a:stretch>
              <a:fillRect/>
            </a:stretch>
          </p:blipFill>
          <p:spPr>
            <a:xfrm>
              <a:off x="1655237" y="1938024"/>
              <a:ext cx="1996075" cy="474707"/>
            </a:xfrm>
            <a:prstGeom prst="rect">
              <a:avLst/>
            </a:prstGeom>
            <a:noFill/>
          </p:spPr>
        </p:pic>
      </p:grpSp>
      <p:grpSp>
        <p:nvGrpSpPr>
          <p:cNvPr id="10" name="グループ化 9">
            <a:extLst>
              <a:ext uri="{FF2B5EF4-FFF2-40B4-BE49-F238E27FC236}">
                <a16:creationId xmlns:a16="http://schemas.microsoft.com/office/drawing/2014/main" id="{E5B2CF15-59CF-551B-91F2-D4D71F42F75E}"/>
              </a:ext>
            </a:extLst>
          </p:cNvPr>
          <p:cNvGrpSpPr/>
          <p:nvPr/>
        </p:nvGrpSpPr>
        <p:grpSpPr>
          <a:xfrm>
            <a:off x="9711485" y="5237654"/>
            <a:ext cx="1369751" cy="1198532"/>
            <a:chOff x="9711485" y="5237654"/>
            <a:chExt cx="1369751" cy="1198532"/>
          </a:xfrm>
        </p:grpSpPr>
        <p:pic>
          <p:nvPicPr>
            <p:cNvPr id="43" name="図 42">
              <a:extLst>
                <a:ext uri="{FF2B5EF4-FFF2-40B4-BE49-F238E27FC236}">
                  <a16:creationId xmlns:a16="http://schemas.microsoft.com/office/drawing/2014/main" id="{CEEC3DF6-9426-2621-C74B-3254CACA8BF5}"/>
                </a:ext>
              </a:extLst>
            </p:cNvPr>
            <p:cNvPicPr>
              <a:picLocks noChangeAspect="1"/>
            </p:cNvPicPr>
            <p:nvPr/>
          </p:nvPicPr>
          <p:blipFill>
            <a:blip r:embed="rId7"/>
            <a:stretch>
              <a:fillRect/>
            </a:stretch>
          </p:blipFill>
          <p:spPr>
            <a:xfrm>
              <a:off x="9711485" y="5237654"/>
              <a:ext cx="1369751" cy="1198532"/>
            </a:xfrm>
            <a:prstGeom prst="rect">
              <a:avLst/>
            </a:prstGeom>
          </p:spPr>
        </p:pic>
        <p:pic>
          <p:nvPicPr>
            <p:cNvPr id="26" name="図 25">
              <a:extLst>
                <a:ext uri="{FF2B5EF4-FFF2-40B4-BE49-F238E27FC236}">
                  <a16:creationId xmlns:a16="http://schemas.microsoft.com/office/drawing/2014/main" id="{D3FA29C0-8EF0-8DD8-85EB-83131A6ADB8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9895334" y="5650606"/>
              <a:ext cx="502924" cy="541024"/>
            </a:xfrm>
            <a:prstGeom prst="rect">
              <a:avLst/>
            </a:prstGeom>
          </p:spPr>
        </p:pic>
        <p:pic>
          <p:nvPicPr>
            <p:cNvPr id="9" name="図 8">
              <a:extLst>
                <a:ext uri="{FF2B5EF4-FFF2-40B4-BE49-F238E27FC236}">
                  <a16:creationId xmlns:a16="http://schemas.microsoft.com/office/drawing/2014/main" id="{F47ECACD-4A20-C595-C242-ECB8A1E615D8}"/>
                </a:ext>
              </a:extLst>
            </p:cNvPr>
            <p:cNvPicPr>
              <a:picLocks noChangeAspect="1"/>
            </p:cNvPicPr>
            <p:nvPr/>
          </p:nvPicPr>
          <p:blipFill>
            <a:blip r:embed="rId8"/>
            <a:stretch>
              <a:fillRect/>
            </a:stretch>
          </p:blipFill>
          <p:spPr>
            <a:xfrm>
              <a:off x="10406074" y="5650606"/>
              <a:ext cx="528102" cy="547423"/>
            </a:xfrm>
            <a:prstGeom prst="rect">
              <a:avLst/>
            </a:prstGeom>
          </p:spPr>
        </p:pic>
      </p:grpSp>
    </p:spTree>
    <p:extLst>
      <p:ext uri="{BB962C8B-B14F-4D97-AF65-F5344CB8AC3E}">
        <p14:creationId xmlns:p14="http://schemas.microsoft.com/office/powerpoint/2010/main" val="37274511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A122C-0E40-B58B-EC0C-DD59C2311A9D}"/>
            </a:ext>
          </a:extLst>
        </p:cNvPr>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C4676BCC-5B4A-E274-452C-5D6A1BADD6F2}"/>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2" name="スライド番号プレースホルダー 5">
            <a:extLst>
              <a:ext uri="{FF2B5EF4-FFF2-40B4-BE49-F238E27FC236}">
                <a16:creationId xmlns:a16="http://schemas.microsoft.com/office/drawing/2014/main" id="{E160E42A-7215-D2BB-1BAD-F20855CF072E}"/>
              </a:ext>
            </a:extLst>
          </p:cNvPr>
          <p:cNvSpPr>
            <a:spLocks noGrp="1"/>
          </p:cNvSpPr>
          <p:nvPr>
            <p:ph type="sldNum" sz="quarter" idx="2"/>
          </p:nvPr>
        </p:nvSpPr>
        <p:spPr/>
        <p:txBody>
          <a:bodyPr/>
          <a:lstStyle/>
          <a:p>
            <a:fld id="{86CB4B4D-7CA3-9044-876B-883B54F8677D}" type="slidenum">
              <a:rPr lang="en-US" altLang="ja-JP" smtClean="0"/>
              <a:pPr/>
              <a:t>11</a:t>
            </a:fld>
            <a:endParaRPr lang="ja-JP" altLang="en-US"/>
          </a:p>
        </p:txBody>
      </p:sp>
      <p:sp>
        <p:nvSpPr>
          <p:cNvPr id="2" name="フッター プレースホルダー 1">
            <a:extLst>
              <a:ext uri="{FF2B5EF4-FFF2-40B4-BE49-F238E27FC236}">
                <a16:creationId xmlns:a16="http://schemas.microsoft.com/office/drawing/2014/main" id="{2175D9D4-D7C6-A41F-B7D2-29AD00D408FF}"/>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テキスト プレースホルダー 21">
            <a:extLst>
              <a:ext uri="{FF2B5EF4-FFF2-40B4-BE49-F238E27FC236}">
                <a16:creationId xmlns:a16="http://schemas.microsoft.com/office/drawing/2014/main" id="{F4C0BAE5-E3F4-726F-456F-E175B7125794}"/>
              </a:ext>
            </a:extLst>
          </p:cNvPr>
          <p:cNvSpPr txBox="1">
            <a:spLocks/>
          </p:cNvSpPr>
          <p:nvPr/>
        </p:nvSpPr>
        <p:spPr>
          <a:xfrm>
            <a:off x="272415" y="256347"/>
            <a:ext cx="120839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連携イメージ</a:t>
            </a:r>
          </a:p>
        </p:txBody>
      </p:sp>
      <p:grpSp>
        <p:nvGrpSpPr>
          <p:cNvPr id="20" name="グループ化 19">
            <a:extLst>
              <a:ext uri="{FF2B5EF4-FFF2-40B4-BE49-F238E27FC236}">
                <a16:creationId xmlns:a16="http://schemas.microsoft.com/office/drawing/2014/main" id="{D26297E3-3327-4E76-AB80-F668F671E21F}"/>
              </a:ext>
            </a:extLst>
          </p:cNvPr>
          <p:cNvGrpSpPr/>
          <p:nvPr/>
        </p:nvGrpSpPr>
        <p:grpSpPr>
          <a:xfrm>
            <a:off x="272415" y="1028471"/>
            <a:ext cx="2505425" cy="1657581"/>
            <a:chOff x="272415" y="1028471"/>
            <a:chExt cx="2505425" cy="1657581"/>
          </a:xfrm>
        </p:grpSpPr>
        <p:pic>
          <p:nvPicPr>
            <p:cNvPr id="19" name="図 18">
              <a:extLst>
                <a:ext uri="{FF2B5EF4-FFF2-40B4-BE49-F238E27FC236}">
                  <a16:creationId xmlns:a16="http://schemas.microsoft.com/office/drawing/2014/main" id="{781F06BE-C958-50E9-4F07-E94A7F5AF38D}"/>
                </a:ext>
              </a:extLst>
            </p:cNvPr>
            <p:cNvPicPr>
              <a:picLocks noChangeAspect="1"/>
            </p:cNvPicPr>
            <p:nvPr/>
          </p:nvPicPr>
          <p:blipFill>
            <a:blip r:embed="rId2"/>
            <a:stretch>
              <a:fillRect/>
            </a:stretch>
          </p:blipFill>
          <p:spPr>
            <a:xfrm>
              <a:off x="272415" y="1028471"/>
              <a:ext cx="2505425" cy="1657581"/>
            </a:xfrm>
            <a:prstGeom prst="rect">
              <a:avLst/>
            </a:prstGeom>
          </p:spPr>
        </p:pic>
        <p:pic>
          <p:nvPicPr>
            <p:cNvPr id="10" name="図 9">
              <a:extLst>
                <a:ext uri="{FF2B5EF4-FFF2-40B4-BE49-F238E27FC236}">
                  <a16:creationId xmlns:a16="http://schemas.microsoft.com/office/drawing/2014/main" id="{450B2569-8315-4060-8AFD-BE5C76193C77}"/>
                </a:ext>
              </a:extLst>
            </p:cNvPr>
            <p:cNvPicPr>
              <a:picLocks noChangeAspect="1"/>
            </p:cNvPicPr>
            <p:nvPr/>
          </p:nvPicPr>
          <p:blipFill>
            <a:blip r:embed="rId3"/>
            <a:stretch>
              <a:fillRect/>
            </a:stretch>
          </p:blipFill>
          <p:spPr>
            <a:xfrm>
              <a:off x="530161" y="1938024"/>
              <a:ext cx="1996075" cy="474707"/>
            </a:xfrm>
            <a:prstGeom prst="rect">
              <a:avLst/>
            </a:prstGeom>
            <a:noFill/>
          </p:spPr>
        </p:pic>
      </p:grpSp>
      <p:pic>
        <p:nvPicPr>
          <p:cNvPr id="16" name="図 15">
            <a:extLst>
              <a:ext uri="{FF2B5EF4-FFF2-40B4-BE49-F238E27FC236}">
                <a16:creationId xmlns:a16="http://schemas.microsoft.com/office/drawing/2014/main" id="{B4A8786E-F42E-B3B8-F8AD-0B60109ED8E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42069" y="1446514"/>
            <a:ext cx="2993901" cy="1245464"/>
          </a:xfrm>
          <a:prstGeom prst="rect">
            <a:avLst/>
          </a:prstGeom>
        </p:spPr>
      </p:pic>
      <p:grpSp>
        <p:nvGrpSpPr>
          <p:cNvPr id="104" name="グループ化 103">
            <a:extLst>
              <a:ext uri="{FF2B5EF4-FFF2-40B4-BE49-F238E27FC236}">
                <a16:creationId xmlns:a16="http://schemas.microsoft.com/office/drawing/2014/main" id="{4A631245-CA15-4CC7-C965-1322E5D2A0C3}"/>
              </a:ext>
            </a:extLst>
          </p:cNvPr>
          <p:cNvGrpSpPr/>
          <p:nvPr/>
        </p:nvGrpSpPr>
        <p:grpSpPr>
          <a:xfrm>
            <a:off x="1420831" y="2781260"/>
            <a:ext cx="792807" cy="1646576"/>
            <a:chOff x="1420831" y="2781260"/>
            <a:chExt cx="792807" cy="1646576"/>
          </a:xfrm>
        </p:grpSpPr>
        <p:pic>
          <p:nvPicPr>
            <p:cNvPr id="28" name="図 27">
              <a:extLst>
                <a:ext uri="{FF2B5EF4-FFF2-40B4-BE49-F238E27FC236}">
                  <a16:creationId xmlns:a16="http://schemas.microsoft.com/office/drawing/2014/main" id="{7E0E7D8A-1D2F-A05F-415E-B6361A676B5F}"/>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420831" y="2781260"/>
              <a:ext cx="502924" cy="541024"/>
            </a:xfrm>
            <a:prstGeom prst="rect">
              <a:avLst/>
            </a:prstGeom>
          </p:spPr>
        </p:pic>
        <p:pic>
          <p:nvPicPr>
            <p:cNvPr id="29" name="図 28">
              <a:extLst>
                <a:ext uri="{FF2B5EF4-FFF2-40B4-BE49-F238E27FC236}">
                  <a16:creationId xmlns:a16="http://schemas.microsoft.com/office/drawing/2014/main" id="{6E3D5746-1BFE-321C-6A8C-C20B38E3607D}"/>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517459" y="3149777"/>
              <a:ext cx="502924" cy="541024"/>
            </a:xfrm>
            <a:prstGeom prst="rect">
              <a:avLst/>
            </a:prstGeom>
          </p:spPr>
        </p:pic>
        <p:pic>
          <p:nvPicPr>
            <p:cNvPr id="30" name="図 29">
              <a:extLst>
                <a:ext uri="{FF2B5EF4-FFF2-40B4-BE49-F238E27FC236}">
                  <a16:creationId xmlns:a16="http://schemas.microsoft.com/office/drawing/2014/main" id="{4AAA7B8A-FC8C-4EAF-523E-AE59CD7A7113}"/>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614087" y="3518294"/>
              <a:ext cx="502924" cy="541024"/>
            </a:xfrm>
            <a:prstGeom prst="rect">
              <a:avLst/>
            </a:prstGeom>
          </p:spPr>
        </p:pic>
        <p:pic>
          <p:nvPicPr>
            <p:cNvPr id="31" name="図 30">
              <a:extLst>
                <a:ext uri="{FF2B5EF4-FFF2-40B4-BE49-F238E27FC236}">
                  <a16:creationId xmlns:a16="http://schemas.microsoft.com/office/drawing/2014/main" id="{08CC0F2D-F2F2-9AAD-BCC3-79FFC4074DE7}"/>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710714" y="3886812"/>
              <a:ext cx="502924" cy="541024"/>
            </a:xfrm>
            <a:prstGeom prst="rect">
              <a:avLst/>
            </a:prstGeom>
          </p:spPr>
        </p:pic>
      </p:grpSp>
      <p:pic>
        <p:nvPicPr>
          <p:cNvPr id="39" name="図 38">
            <a:extLst>
              <a:ext uri="{FF2B5EF4-FFF2-40B4-BE49-F238E27FC236}">
                <a16:creationId xmlns:a16="http://schemas.microsoft.com/office/drawing/2014/main" id="{0E8C0DD9-E2D8-8959-6BC1-B4EA3D27F2A2}"/>
              </a:ext>
            </a:extLst>
          </p:cNvPr>
          <p:cNvPicPr>
            <a:picLocks noChangeAspect="1"/>
          </p:cNvPicPr>
          <p:nvPr/>
        </p:nvPicPr>
        <p:blipFill>
          <a:blip r:embed="rId6"/>
          <a:stretch>
            <a:fillRect/>
          </a:stretch>
        </p:blipFill>
        <p:spPr>
          <a:xfrm>
            <a:off x="1672293" y="5638569"/>
            <a:ext cx="528102" cy="547423"/>
          </a:xfrm>
          <a:prstGeom prst="rect">
            <a:avLst/>
          </a:prstGeom>
        </p:spPr>
      </p:pic>
      <p:pic>
        <p:nvPicPr>
          <p:cNvPr id="41" name="Picture 4" descr="データベースアイコン1 | アイコン素材ダウンロードサイト「icooon-mono」 | 商用利用可能なアイコン 素材が無料(フリー)ダウンロードできるサイト">
            <a:extLst>
              <a:ext uri="{FF2B5EF4-FFF2-40B4-BE49-F238E27FC236}">
                <a16:creationId xmlns:a16="http://schemas.microsoft.com/office/drawing/2014/main" id="{0F610028-8279-B581-C9A4-27AD359826D3}"/>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9744912" y="2850555"/>
            <a:ext cx="774795" cy="774795"/>
          </a:xfrm>
          <a:prstGeom prst="rect">
            <a:avLst/>
          </a:prstGeom>
          <a:noFill/>
          <a:extLst>
            <a:ext uri="{909E8E84-426E-40DD-AFC4-6F175D3DCCD1}">
              <a14:hiddenFill xmlns:a14="http://schemas.microsoft.com/office/drawing/2010/main">
                <a:solidFill>
                  <a:srgbClr val="FFFFFF"/>
                </a:solidFill>
              </a14:hiddenFill>
            </a:ext>
          </a:extLst>
        </p:spPr>
      </p:pic>
      <p:cxnSp>
        <p:nvCxnSpPr>
          <p:cNvPr id="45" name="直線矢印コネクタ 44">
            <a:extLst>
              <a:ext uri="{FF2B5EF4-FFF2-40B4-BE49-F238E27FC236}">
                <a16:creationId xmlns:a16="http://schemas.microsoft.com/office/drawing/2014/main" id="{E65D5D99-F050-4C36-7E2E-22F47E3463C0}"/>
              </a:ext>
            </a:extLst>
          </p:cNvPr>
          <p:cNvCxnSpPr>
            <a:cxnSpLocks/>
          </p:cNvCxnSpPr>
          <p:nvPr/>
        </p:nvCxnSpPr>
        <p:spPr>
          <a:xfrm>
            <a:off x="3004964" y="2156460"/>
            <a:ext cx="447025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105" name="グループ化 104">
            <a:extLst>
              <a:ext uri="{FF2B5EF4-FFF2-40B4-BE49-F238E27FC236}">
                <a16:creationId xmlns:a16="http://schemas.microsoft.com/office/drawing/2014/main" id="{49C0CA03-9FFB-3C95-DFA9-F342EB17959F}"/>
              </a:ext>
            </a:extLst>
          </p:cNvPr>
          <p:cNvGrpSpPr/>
          <p:nvPr/>
        </p:nvGrpSpPr>
        <p:grpSpPr>
          <a:xfrm>
            <a:off x="9711485" y="5237654"/>
            <a:ext cx="1369751" cy="1198532"/>
            <a:chOff x="9711485" y="5237654"/>
            <a:chExt cx="1369751" cy="1198532"/>
          </a:xfrm>
        </p:grpSpPr>
        <p:pic>
          <p:nvPicPr>
            <p:cNvPr id="43" name="図 42">
              <a:extLst>
                <a:ext uri="{FF2B5EF4-FFF2-40B4-BE49-F238E27FC236}">
                  <a16:creationId xmlns:a16="http://schemas.microsoft.com/office/drawing/2014/main" id="{C42E510F-2A31-FF5A-B1CE-E8F8C722782A}"/>
                </a:ext>
              </a:extLst>
            </p:cNvPr>
            <p:cNvPicPr>
              <a:picLocks noChangeAspect="1"/>
            </p:cNvPicPr>
            <p:nvPr/>
          </p:nvPicPr>
          <p:blipFill>
            <a:blip r:embed="rId8"/>
            <a:stretch>
              <a:fillRect/>
            </a:stretch>
          </p:blipFill>
          <p:spPr>
            <a:xfrm>
              <a:off x="9711485" y="5237654"/>
              <a:ext cx="1369751" cy="1198532"/>
            </a:xfrm>
            <a:prstGeom prst="rect">
              <a:avLst/>
            </a:prstGeom>
          </p:spPr>
        </p:pic>
        <p:pic>
          <p:nvPicPr>
            <p:cNvPr id="48" name="図 47">
              <a:extLst>
                <a:ext uri="{FF2B5EF4-FFF2-40B4-BE49-F238E27FC236}">
                  <a16:creationId xmlns:a16="http://schemas.microsoft.com/office/drawing/2014/main" id="{888E068F-AFAE-61DE-768F-A645ABE84E72}"/>
                </a:ext>
              </a:extLst>
            </p:cNvPr>
            <p:cNvPicPr>
              <a:picLocks noChangeAspect="1"/>
            </p:cNvPicPr>
            <p:nvPr/>
          </p:nvPicPr>
          <p:blipFill>
            <a:blip r:embed="rId6"/>
            <a:stretch>
              <a:fillRect/>
            </a:stretch>
          </p:blipFill>
          <p:spPr>
            <a:xfrm>
              <a:off x="10132310" y="5638569"/>
              <a:ext cx="528102" cy="547423"/>
            </a:xfrm>
            <a:prstGeom prst="rect">
              <a:avLst/>
            </a:prstGeom>
          </p:spPr>
        </p:pic>
      </p:grpSp>
      <p:cxnSp>
        <p:nvCxnSpPr>
          <p:cNvPr id="50" name="直線矢印コネクタ 49">
            <a:extLst>
              <a:ext uri="{FF2B5EF4-FFF2-40B4-BE49-F238E27FC236}">
                <a16:creationId xmlns:a16="http://schemas.microsoft.com/office/drawing/2014/main" id="{8027A453-333B-6B5D-6E4B-22F943EA3061}"/>
              </a:ext>
            </a:extLst>
          </p:cNvPr>
          <p:cNvCxnSpPr>
            <a:cxnSpLocks/>
          </p:cNvCxnSpPr>
          <p:nvPr/>
        </p:nvCxnSpPr>
        <p:spPr>
          <a:xfrm>
            <a:off x="1932527" y="4547620"/>
            <a:ext cx="0" cy="932985"/>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53" name="直線矢印コネクタ 52">
            <a:extLst>
              <a:ext uri="{FF2B5EF4-FFF2-40B4-BE49-F238E27FC236}">
                <a16:creationId xmlns:a16="http://schemas.microsoft.com/office/drawing/2014/main" id="{75784254-4666-AB03-A498-D36E472B0779}"/>
              </a:ext>
            </a:extLst>
          </p:cNvPr>
          <p:cNvCxnSpPr>
            <a:cxnSpLocks/>
          </p:cNvCxnSpPr>
          <p:nvPr/>
        </p:nvCxnSpPr>
        <p:spPr>
          <a:xfrm flipV="1">
            <a:off x="10132311" y="3742414"/>
            <a:ext cx="0" cy="1271698"/>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54" name="直線矢印コネクタ 53">
            <a:extLst>
              <a:ext uri="{FF2B5EF4-FFF2-40B4-BE49-F238E27FC236}">
                <a16:creationId xmlns:a16="http://schemas.microsoft.com/office/drawing/2014/main" id="{EA28FE1F-F924-6C8A-A80B-A225A7FE6209}"/>
              </a:ext>
            </a:extLst>
          </p:cNvPr>
          <p:cNvCxnSpPr>
            <a:cxnSpLocks/>
          </p:cNvCxnSpPr>
          <p:nvPr/>
        </p:nvCxnSpPr>
        <p:spPr>
          <a:xfrm>
            <a:off x="2349644" y="5836920"/>
            <a:ext cx="705343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98" name="グループ化 97">
            <a:extLst>
              <a:ext uri="{FF2B5EF4-FFF2-40B4-BE49-F238E27FC236}">
                <a16:creationId xmlns:a16="http://schemas.microsoft.com/office/drawing/2014/main" id="{7163DC54-A4AD-AA19-66E0-BDA6F50D034F}"/>
              </a:ext>
            </a:extLst>
          </p:cNvPr>
          <p:cNvGrpSpPr/>
          <p:nvPr/>
        </p:nvGrpSpPr>
        <p:grpSpPr>
          <a:xfrm>
            <a:off x="2241677" y="2845818"/>
            <a:ext cx="3450460" cy="1733959"/>
            <a:chOff x="2241677" y="2845818"/>
            <a:chExt cx="3450460" cy="1733959"/>
          </a:xfrm>
        </p:grpSpPr>
        <p:sp>
          <p:nvSpPr>
            <p:cNvPr id="33" name="02">
              <a:extLst>
                <a:ext uri="{FF2B5EF4-FFF2-40B4-BE49-F238E27FC236}">
                  <a16:creationId xmlns:a16="http://schemas.microsoft.com/office/drawing/2014/main" id="{BA5F7C7C-59F0-2D39-6931-D06C667F416F}"/>
                </a:ext>
              </a:extLst>
            </p:cNvPr>
            <p:cNvSpPr txBox="1">
              <a:spLocks/>
            </p:cNvSpPr>
            <p:nvPr/>
          </p:nvSpPr>
          <p:spPr>
            <a:xfrm>
              <a:off x="2241677" y="284581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02</a:t>
              </a:r>
            </a:p>
          </p:txBody>
        </p:sp>
        <p:sp>
          <p:nvSpPr>
            <p:cNvPr id="47" name="テキスト プレースホルダー 21">
              <a:extLst>
                <a:ext uri="{FF2B5EF4-FFF2-40B4-BE49-F238E27FC236}">
                  <a16:creationId xmlns:a16="http://schemas.microsoft.com/office/drawing/2014/main" id="{2C017F9B-DDA2-E27A-63E1-5D57D26B2F29}"/>
                </a:ext>
              </a:extLst>
            </p:cNvPr>
            <p:cNvSpPr txBox="1">
              <a:spLocks/>
            </p:cNvSpPr>
            <p:nvPr/>
          </p:nvSpPr>
          <p:spPr>
            <a:xfrm>
              <a:off x="2639696" y="2865924"/>
              <a:ext cx="1609501"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連携する帳票の設定</a:t>
              </a:r>
            </a:p>
          </p:txBody>
        </p:sp>
        <p:sp>
          <p:nvSpPr>
            <p:cNvPr id="63" name="テキスト プレースホルダー 21">
              <a:extLst>
                <a:ext uri="{FF2B5EF4-FFF2-40B4-BE49-F238E27FC236}">
                  <a16:creationId xmlns:a16="http://schemas.microsoft.com/office/drawing/2014/main" id="{63ECEB77-31FB-1EA8-E6E4-7C038187E044}"/>
                </a:ext>
              </a:extLst>
            </p:cNvPr>
            <p:cNvSpPr txBox="1">
              <a:spLocks/>
            </p:cNvSpPr>
            <p:nvPr/>
          </p:nvSpPr>
          <p:spPr>
            <a:xfrm>
              <a:off x="2639695" y="3160226"/>
              <a:ext cx="3052442" cy="141955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・複数の帳票を連携する</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場合は帳票ごとに設定</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accent5"/>
                  </a:solidFill>
                  <a:latin typeface="游ゴシック" panose="020B0400000000000000" pitchFamily="50" charset="-128"/>
                  <a:ea typeface="游ゴシック" panose="020B0400000000000000" pitchFamily="50" charset="-128"/>
                </a:rPr>
                <a:t>・文字コードを選択</a:t>
              </a:r>
              <a:endParaRPr lang="en-US" altLang="ja-JP" sz="1200" dirty="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・データストレージ名</a:t>
              </a: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　　</a:t>
              </a:r>
              <a:r>
                <a:rPr lang="ja-JP" altLang="en-US" sz="1200">
                  <a:solidFill>
                    <a:sysClr val="windowText" lastClr="000000"/>
                  </a:solidFill>
                  <a:latin typeface="游ゴシック" panose="020B0400000000000000" pitchFamily="50" charset="-128"/>
                  <a:ea typeface="游ゴシック" panose="020B0400000000000000" pitchFamily="50" charset="-128"/>
                </a:rPr>
                <a:t>「デフォルトの帳票名」のままにする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ysClr val="windowText" lastClr="000000"/>
                  </a:solidFill>
                  <a:latin typeface="游ゴシック" panose="020B0400000000000000" pitchFamily="50" charset="-128"/>
                  <a:ea typeface="游ゴシック" panose="020B0400000000000000" pitchFamily="50" charset="-128"/>
                </a:rPr>
                <a:t>　　または、「任意の帳票名」を付ける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97" name="グループ化 96">
            <a:extLst>
              <a:ext uri="{FF2B5EF4-FFF2-40B4-BE49-F238E27FC236}">
                <a16:creationId xmlns:a16="http://schemas.microsoft.com/office/drawing/2014/main" id="{14E80AB1-5D76-1EE4-F5FA-8B38C09FCBAF}"/>
              </a:ext>
            </a:extLst>
          </p:cNvPr>
          <p:cNvGrpSpPr/>
          <p:nvPr/>
        </p:nvGrpSpPr>
        <p:grpSpPr>
          <a:xfrm>
            <a:off x="2929684" y="1580474"/>
            <a:ext cx="3190990" cy="604089"/>
            <a:chOff x="2929684" y="1580474"/>
            <a:chExt cx="3190990" cy="604089"/>
          </a:xfrm>
        </p:grpSpPr>
        <p:sp>
          <p:nvSpPr>
            <p:cNvPr id="32" name="01">
              <a:extLst>
                <a:ext uri="{FF2B5EF4-FFF2-40B4-BE49-F238E27FC236}">
                  <a16:creationId xmlns:a16="http://schemas.microsoft.com/office/drawing/2014/main" id="{D35BC62C-3537-7B93-A448-4AFBD400C66B}"/>
                </a:ext>
              </a:extLst>
            </p:cNvPr>
            <p:cNvSpPr txBox="1">
              <a:spLocks/>
            </p:cNvSpPr>
            <p:nvPr/>
          </p:nvSpPr>
          <p:spPr>
            <a:xfrm>
              <a:off x="2929684" y="158047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01</a:t>
              </a:r>
            </a:p>
          </p:txBody>
        </p:sp>
        <p:sp>
          <p:nvSpPr>
            <p:cNvPr id="46" name="テキスト プレースホルダー 21">
              <a:extLst>
                <a:ext uri="{FF2B5EF4-FFF2-40B4-BE49-F238E27FC236}">
                  <a16:creationId xmlns:a16="http://schemas.microsoft.com/office/drawing/2014/main" id="{B86EFC41-4934-9DED-8392-9EB2C2324357}"/>
                </a:ext>
              </a:extLst>
            </p:cNvPr>
            <p:cNvSpPr txBox="1">
              <a:spLocks/>
            </p:cNvSpPr>
            <p:nvPr/>
          </p:nvSpPr>
          <p:spPr>
            <a:xfrm>
              <a:off x="3257344" y="1600580"/>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システム間の連携</a:t>
              </a:r>
            </a:p>
          </p:txBody>
        </p:sp>
        <p:sp>
          <p:nvSpPr>
            <p:cNvPr id="65" name="テキスト プレースホルダー 21">
              <a:extLst>
                <a:ext uri="{FF2B5EF4-FFF2-40B4-BE49-F238E27FC236}">
                  <a16:creationId xmlns:a16="http://schemas.microsoft.com/office/drawing/2014/main" id="{70366FFB-B010-61D2-9699-340E0A4BBF80}"/>
                </a:ext>
              </a:extLst>
            </p:cNvPr>
            <p:cNvSpPr txBox="1">
              <a:spLocks/>
            </p:cNvSpPr>
            <p:nvPr/>
          </p:nvSpPr>
          <p:spPr>
            <a:xfrm>
              <a:off x="3342015" y="1890262"/>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・システム全体で最初に</a:t>
              </a:r>
              <a:r>
                <a:rPr lang="en-US" altLang="ja-JP" sz="1200" dirty="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回のみ設定</a:t>
              </a:r>
            </a:p>
          </p:txBody>
        </p:sp>
      </p:grpSp>
      <p:sp>
        <p:nvSpPr>
          <p:cNvPr id="70" name="テキスト プレースホルダー 21">
            <a:extLst>
              <a:ext uri="{FF2B5EF4-FFF2-40B4-BE49-F238E27FC236}">
                <a16:creationId xmlns:a16="http://schemas.microsoft.com/office/drawing/2014/main" id="{741A3091-03C7-B078-0E5B-ADE88CEAF64C}"/>
              </a:ext>
            </a:extLst>
          </p:cNvPr>
          <p:cNvSpPr txBox="1">
            <a:spLocks/>
          </p:cNvSpPr>
          <p:nvPr/>
        </p:nvSpPr>
        <p:spPr>
          <a:xfrm>
            <a:off x="2117011" y="5139028"/>
            <a:ext cx="3289969" cy="37693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a:t>
            </a:r>
            <a:r>
              <a:rPr lang="en-US" altLang="ja-JP" sz="1200" dirty="0">
                <a:latin typeface="游ゴシック" panose="020B0400000000000000" pitchFamily="50" charset="-128"/>
                <a:ea typeface="游ゴシック" panose="020B0400000000000000" pitchFamily="50" charset="-128"/>
              </a:rPr>
              <a:t>MBC</a:t>
            </a:r>
            <a:r>
              <a:rPr lang="ja-JP" altLang="en-US" sz="1200">
                <a:latin typeface="游ゴシック" panose="020B0400000000000000" pitchFamily="50" charset="-128"/>
                <a:ea typeface="游ゴシック" panose="020B0400000000000000" pitchFamily="50" charset="-128"/>
              </a:rPr>
              <a:t>にアプロードする</a:t>
            </a:r>
            <a:r>
              <a:rPr lang="en-US" altLang="ja-JP" sz="1200" dirty="0">
                <a:latin typeface="游ゴシック" panose="020B0400000000000000" pitchFamily="50" charset="-128"/>
                <a:ea typeface="游ゴシック" panose="020B0400000000000000" pitchFamily="50" charset="-128"/>
              </a:rPr>
              <a:t>CSV</a:t>
            </a:r>
            <a:r>
              <a:rPr lang="ja-JP" altLang="en-US" sz="1200">
                <a:latin typeface="游ゴシック" panose="020B0400000000000000" pitchFamily="50" charset="-128"/>
                <a:ea typeface="游ゴシック" panose="020B0400000000000000" pitchFamily="50" charset="-128"/>
              </a:rPr>
              <a:t>をダウンロード</a:t>
            </a:r>
            <a:endParaRPr lang="en-US" altLang="ja-JP" sz="1200" dirty="0">
              <a:latin typeface="游ゴシック" panose="020B0400000000000000" pitchFamily="50" charset="-128"/>
              <a:ea typeface="游ゴシック" panose="020B0400000000000000" pitchFamily="50" charset="-128"/>
            </a:endParaRPr>
          </a:p>
          <a:p>
            <a:pPr>
              <a:defRPr/>
            </a:pPr>
            <a:r>
              <a:rPr lang="ja-JP" altLang="en-US" sz="1200">
                <a:latin typeface="游ゴシック" panose="020B0400000000000000" pitchFamily="50" charset="-128"/>
                <a:ea typeface="游ゴシック" panose="020B0400000000000000" pitchFamily="50" charset="-128"/>
              </a:rPr>
              <a:t>　　</a:t>
            </a:r>
            <a:r>
              <a:rPr lang="ja-JP" altLang="en-US" sz="1200">
                <a:solidFill>
                  <a:schemeClr val="tx2"/>
                </a:solidFill>
                <a:latin typeface="游ゴシック" panose="020B0400000000000000" pitchFamily="50" charset="-128"/>
                <a:ea typeface="游ゴシック" panose="020B0400000000000000" pitchFamily="50" charset="-128"/>
              </a:rPr>
              <a:t>データストレージ名と同じ名前にする</a:t>
            </a: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ja-JP" altLang="en-US" sz="1200">
              <a:latin typeface="游ゴシック" panose="020B0400000000000000" pitchFamily="50" charset="-128"/>
              <a:ea typeface="游ゴシック" panose="020B0400000000000000" pitchFamily="50" charset="-128"/>
            </a:endParaRPr>
          </a:p>
        </p:txBody>
      </p:sp>
      <p:grpSp>
        <p:nvGrpSpPr>
          <p:cNvPr id="102" name="グループ化 101">
            <a:extLst>
              <a:ext uri="{FF2B5EF4-FFF2-40B4-BE49-F238E27FC236}">
                <a16:creationId xmlns:a16="http://schemas.microsoft.com/office/drawing/2014/main" id="{F562912C-AD53-ACD3-01A6-B07FA4397933}"/>
              </a:ext>
            </a:extLst>
          </p:cNvPr>
          <p:cNvGrpSpPr/>
          <p:nvPr/>
        </p:nvGrpSpPr>
        <p:grpSpPr>
          <a:xfrm>
            <a:off x="4488180" y="3866469"/>
            <a:ext cx="2564752" cy="261828"/>
            <a:chOff x="4488180" y="3866469"/>
            <a:chExt cx="2564752" cy="261828"/>
          </a:xfrm>
        </p:grpSpPr>
        <p:cxnSp>
          <p:nvCxnSpPr>
            <p:cNvPr id="72" name="直線矢印コネクタ 71">
              <a:extLst>
                <a:ext uri="{FF2B5EF4-FFF2-40B4-BE49-F238E27FC236}">
                  <a16:creationId xmlns:a16="http://schemas.microsoft.com/office/drawing/2014/main" id="{BE097A88-7914-2212-D8AB-FF5B89D4D7C8}"/>
                </a:ext>
              </a:extLst>
            </p:cNvPr>
            <p:cNvCxnSpPr>
              <a:cxnSpLocks/>
            </p:cNvCxnSpPr>
            <p:nvPr/>
          </p:nvCxnSpPr>
          <p:spPr>
            <a:xfrm flipV="1">
              <a:off x="4488180" y="4045455"/>
              <a:ext cx="2509930" cy="13863"/>
            </a:xfrm>
            <a:prstGeom prst="straightConnector1">
              <a:avLst/>
            </a:prstGeom>
            <a:ln w="6350">
              <a:solidFill>
                <a:schemeClr val="tx2"/>
              </a:solidFill>
              <a:prstDash val="dash"/>
              <a:tailEnd type="triangle"/>
            </a:ln>
          </p:spPr>
          <p:style>
            <a:lnRef idx="1">
              <a:schemeClr val="dk1"/>
            </a:lnRef>
            <a:fillRef idx="0">
              <a:schemeClr val="dk1"/>
            </a:fillRef>
            <a:effectRef idx="0">
              <a:schemeClr val="dk1"/>
            </a:effectRef>
            <a:fontRef idx="minor">
              <a:schemeClr val="tx1"/>
            </a:fontRef>
          </p:style>
        </p:cxnSp>
        <p:sp>
          <p:nvSpPr>
            <p:cNvPr id="88" name="テキスト プレースホルダー 21">
              <a:extLst>
                <a:ext uri="{FF2B5EF4-FFF2-40B4-BE49-F238E27FC236}">
                  <a16:creationId xmlns:a16="http://schemas.microsoft.com/office/drawing/2014/main" id="{231EF28B-7518-A375-FD7F-5CA183F0A6B6}"/>
                </a:ext>
              </a:extLst>
            </p:cNvPr>
            <p:cNvSpPr txBox="1">
              <a:spLocks/>
            </p:cNvSpPr>
            <p:nvPr/>
          </p:nvSpPr>
          <p:spPr>
            <a:xfrm>
              <a:off x="5502589" y="3866469"/>
              <a:ext cx="1550343" cy="26182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dirty="0">
                  <a:solidFill>
                    <a:schemeClr val="tx2"/>
                  </a:solidFill>
                  <a:latin typeface="游ゴシック" panose="020B0400000000000000" pitchFamily="50" charset="-128"/>
                  <a:ea typeface="游ゴシック" panose="020B0400000000000000" pitchFamily="50" charset="-128"/>
                </a:rPr>
                <a:t>左記で付けた名前にする</a:t>
              </a:r>
              <a:endParaRPr lang="ja-JP" altLang="en-US" sz="900" dirty="0">
                <a:latin typeface="游ゴシック" panose="020B0400000000000000" pitchFamily="50" charset="-128"/>
                <a:ea typeface="游ゴシック" panose="020B0400000000000000" pitchFamily="50" charset="-128"/>
              </a:endParaRPr>
            </a:p>
          </p:txBody>
        </p:sp>
      </p:grpSp>
      <p:grpSp>
        <p:nvGrpSpPr>
          <p:cNvPr id="103" name="グループ化 102">
            <a:extLst>
              <a:ext uri="{FF2B5EF4-FFF2-40B4-BE49-F238E27FC236}">
                <a16:creationId xmlns:a16="http://schemas.microsoft.com/office/drawing/2014/main" id="{734C43E7-EB20-93FC-416D-C2DF91D75600}"/>
              </a:ext>
            </a:extLst>
          </p:cNvPr>
          <p:cNvGrpSpPr/>
          <p:nvPr/>
        </p:nvGrpSpPr>
        <p:grpSpPr>
          <a:xfrm>
            <a:off x="2919010" y="4297680"/>
            <a:ext cx="1987737" cy="856820"/>
            <a:chOff x="2919010" y="4297680"/>
            <a:chExt cx="1987737" cy="856820"/>
          </a:xfrm>
        </p:grpSpPr>
        <p:cxnSp>
          <p:nvCxnSpPr>
            <p:cNvPr id="79" name="直線矢印コネクタ 78">
              <a:extLst>
                <a:ext uri="{FF2B5EF4-FFF2-40B4-BE49-F238E27FC236}">
                  <a16:creationId xmlns:a16="http://schemas.microsoft.com/office/drawing/2014/main" id="{72660D41-3DBB-F0A9-8B0D-08DC0D21620B}"/>
                </a:ext>
              </a:extLst>
            </p:cNvPr>
            <p:cNvCxnSpPr>
              <a:cxnSpLocks/>
            </p:cNvCxnSpPr>
            <p:nvPr/>
          </p:nvCxnSpPr>
          <p:spPr>
            <a:xfrm>
              <a:off x="2919010" y="4297680"/>
              <a:ext cx="0" cy="732252"/>
            </a:xfrm>
            <a:prstGeom prst="straightConnector1">
              <a:avLst/>
            </a:prstGeom>
            <a:ln w="6350">
              <a:solidFill>
                <a:schemeClr val="tx2"/>
              </a:solidFill>
              <a:prstDash val="dash"/>
              <a:tailEnd type="triangle"/>
            </a:ln>
          </p:spPr>
          <p:style>
            <a:lnRef idx="1">
              <a:schemeClr val="dk1"/>
            </a:lnRef>
            <a:fillRef idx="0">
              <a:schemeClr val="dk1"/>
            </a:fillRef>
            <a:effectRef idx="0">
              <a:schemeClr val="dk1"/>
            </a:effectRef>
            <a:fontRef idx="minor">
              <a:schemeClr val="tx1"/>
            </a:fontRef>
          </p:style>
        </p:cxnSp>
        <p:sp>
          <p:nvSpPr>
            <p:cNvPr id="91" name="テキスト プレースホルダー 21">
              <a:extLst>
                <a:ext uri="{FF2B5EF4-FFF2-40B4-BE49-F238E27FC236}">
                  <a16:creationId xmlns:a16="http://schemas.microsoft.com/office/drawing/2014/main" id="{D29DC84E-9CFF-71AD-CA99-9BF6AFEE54A2}"/>
                </a:ext>
              </a:extLst>
            </p:cNvPr>
            <p:cNvSpPr txBox="1">
              <a:spLocks/>
            </p:cNvSpPr>
            <p:nvPr/>
          </p:nvSpPr>
          <p:spPr>
            <a:xfrm>
              <a:off x="2929684" y="4892672"/>
              <a:ext cx="1977063" cy="26182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en-US" altLang="ja-JP" sz="900" dirty="0">
                  <a:solidFill>
                    <a:schemeClr val="tx2"/>
                  </a:solidFill>
                  <a:latin typeface="游ゴシック" panose="020B0400000000000000" pitchFamily="50" charset="-128"/>
                  <a:ea typeface="游ゴシック" panose="020B0400000000000000" pitchFamily="50" charset="-128"/>
                </a:rPr>
                <a:t>※</a:t>
              </a:r>
              <a:r>
                <a:rPr lang="ja-JP" altLang="en-US" sz="900">
                  <a:solidFill>
                    <a:schemeClr val="tx2"/>
                  </a:solidFill>
                  <a:latin typeface="游ゴシック" panose="020B0400000000000000" pitchFamily="50" charset="-128"/>
                  <a:ea typeface="游ゴシック" panose="020B0400000000000000" pitchFamily="50" charset="-128"/>
                </a:rPr>
                <a:t>上記で付けた名前にする</a:t>
              </a:r>
              <a:endParaRPr lang="ja-JP" altLang="en-US" sz="900">
                <a:latin typeface="游ゴシック" panose="020B0400000000000000" pitchFamily="50" charset="-128"/>
                <a:ea typeface="游ゴシック" panose="020B0400000000000000" pitchFamily="50" charset="-128"/>
              </a:endParaRPr>
            </a:p>
          </p:txBody>
        </p:sp>
      </p:grpSp>
      <p:grpSp>
        <p:nvGrpSpPr>
          <p:cNvPr id="101" name="グループ化 100">
            <a:extLst>
              <a:ext uri="{FF2B5EF4-FFF2-40B4-BE49-F238E27FC236}">
                <a16:creationId xmlns:a16="http://schemas.microsoft.com/office/drawing/2014/main" id="{0A2ED458-4CE4-E454-F632-D9ADD34F846C}"/>
              </a:ext>
            </a:extLst>
          </p:cNvPr>
          <p:cNvGrpSpPr/>
          <p:nvPr/>
        </p:nvGrpSpPr>
        <p:grpSpPr>
          <a:xfrm>
            <a:off x="4479257" y="3494456"/>
            <a:ext cx="2878556" cy="261828"/>
            <a:chOff x="4479257" y="3494456"/>
            <a:chExt cx="2878556" cy="261828"/>
          </a:xfrm>
        </p:grpSpPr>
        <p:cxnSp>
          <p:nvCxnSpPr>
            <p:cNvPr id="95" name="直線矢印コネクタ 94">
              <a:extLst>
                <a:ext uri="{FF2B5EF4-FFF2-40B4-BE49-F238E27FC236}">
                  <a16:creationId xmlns:a16="http://schemas.microsoft.com/office/drawing/2014/main" id="{AF4ADB92-9F15-EBCD-90C2-6E856DFDE2C6}"/>
                </a:ext>
              </a:extLst>
            </p:cNvPr>
            <p:cNvCxnSpPr>
              <a:cxnSpLocks/>
            </p:cNvCxnSpPr>
            <p:nvPr/>
          </p:nvCxnSpPr>
          <p:spPr>
            <a:xfrm flipV="1">
              <a:off x="4479257" y="3703845"/>
              <a:ext cx="2518853" cy="13913"/>
            </a:xfrm>
            <a:prstGeom prst="straightConnector1">
              <a:avLst/>
            </a:prstGeom>
            <a:ln w="6350">
              <a:solidFill>
                <a:schemeClr val="accent5"/>
              </a:solidFill>
              <a:prstDash val="dash"/>
              <a:tailEnd type="triangle"/>
            </a:ln>
          </p:spPr>
          <p:style>
            <a:lnRef idx="1">
              <a:schemeClr val="dk1"/>
            </a:lnRef>
            <a:fillRef idx="0">
              <a:schemeClr val="dk1"/>
            </a:fillRef>
            <a:effectRef idx="0">
              <a:schemeClr val="dk1"/>
            </a:effectRef>
            <a:fontRef idx="minor">
              <a:schemeClr val="tx1"/>
            </a:fontRef>
          </p:style>
        </p:cxnSp>
        <p:sp>
          <p:nvSpPr>
            <p:cNvPr id="96" name="テキスト プレースホルダー 21">
              <a:extLst>
                <a:ext uri="{FF2B5EF4-FFF2-40B4-BE49-F238E27FC236}">
                  <a16:creationId xmlns:a16="http://schemas.microsoft.com/office/drawing/2014/main" id="{CA1C828D-EE88-89D9-58AE-BC1E100D771D}"/>
                </a:ext>
              </a:extLst>
            </p:cNvPr>
            <p:cNvSpPr txBox="1">
              <a:spLocks/>
            </p:cNvSpPr>
            <p:nvPr/>
          </p:nvSpPr>
          <p:spPr>
            <a:xfrm>
              <a:off x="5115937" y="3494456"/>
              <a:ext cx="2241876" cy="261828"/>
            </a:xfrm>
            <a:prstGeom prst="rect">
              <a:avLst/>
            </a:prstGeom>
            <a:noFill/>
            <a:ln>
              <a:noFill/>
            </a:ln>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dirty="0">
                  <a:solidFill>
                    <a:schemeClr val="accent5"/>
                  </a:solidFill>
                  <a:latin typeface="游ゴシック" panose="020B0400000000000000" pitchFamily="50" charset="-128"/>
                  <a:ea typeface="游ゴシック" panose="020B0400000000000000" pitchFamily="50" charset="-128"/>
                </a:rPr>
                <a:t>左記指定した文字コードにする</a:t>
              </a:r>
            </a:p>
          </p:txBody>
        </p:sp>
      </p:grpSp>
      <p:grpSp>
        <p:nvGrpSpPr>
          <p:cNvPr id="4" name="グループ化 3">
            <a:extLst>
              <a:ext uri="{FF2B5EF4-FFF2-40B4-BE49-F238E27FC236}">
                <a16:creationId xmlns:a16="http://schemas.microsoft.com/office/drawing/2014/main" id="{70986F60-F69C-BCC8-5891-43A715F3FA6C}"/>
              </a:ext>
            </a:extLst>
          </p:cNvPr>
          <p:cNvGrpSpPr/>
          <p:nvPr/>
        </p:nvGrpSpPr>
        <p:grpSpPr>
          <a:xfrm>
            <a:off x="6476385" y="5177938"/>
            <a:ext cx="3190991" cy="608709"/>
            <a:chOff x="6553921" y="5177938"/>
            <a:chExt cx="3190991" cy="608709"/>
          </a:xfrm>
        </p:grpSpPr>
        <p:sp>
          <p:nvSpPr>
            <p:cNvPr id="5" name="03">
              <a:extLst>
                <a:ext uri="{FF2B5EF4-FFF2-40B4-BE49-F238E27FC236}">
                  <a16:creationId xmlns:a16="http://schemas.microsoft.com/office/drawing/2014/main" id="{1906D0F8-61EB-24C4-9780-5CF6DA033205}"/>
                </a:ext>
              </a:extLst>
            </p:cNvPr>
            <p:cNvSpPr txBox="1">
              <a:spLocks/>
            </p:cNvSpPr>
            <p:nvPr/>
          </p:nvSpPr>
          <p:spPr>
            <a:xfrm>
              <a:off x="6553921" y="517793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03</a:t>
              </a:r>
            </a:p>
          </p:txBody>
        </p:sp>
        <p:sp>
          <p:nvSpPr>
            <p:cNvPr id="6" name="テキスト プレースホルダー 21">
              <a:extLst>
                <a:ext uri="{FF2B5EF4-FFF2-40B4-BE49-F238E27FC236}">
                  <a16:creationId xmlns:a16="http://schemas.microsoft.com/office/drawing/2014/main" id="{6E31D757-19F6-A5E1-C35A-3CDCCD9517C0}"/>
                </a:ext>
              </a:extLst>
            </p:cNvPr>
            <p:cNvSpPr txBox="1">
              <a:spLocks/>
            </p:cNvSpPr>
            <p:nvPr/>
          </p:nvSpPr>
          <p:spPr>
            <a:xfrm>
              <a:off x="6966253" y="5198044"/>
              <a:ext cx="1837770"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共有フォルダに</a:t>
              </a:r>
              <a:r>
                <a:rPr lang="en-US" altLang="ja-JP" sz="1200" b="1" dirty="0">
                  <a:latin typeface="游ゴシック" panose="020B0400000000000000" pitchFamily="50" charset="-128"/>
                  <a:ea typeface="游ゴシック" panose="020B0400000000000000" pitchFamily="50" charset="-128"/>
                </a:rPr>
                <a:t>CSV</a:t>
              </a:r>
              <a:r>
                <a:rPr lang="ja-JP" altLang="en-US" sz="1200" b="1" dirty="0">
                  <a:latin typeface="游ゴシック" panose="020B0400000000000000" pitchFamily="50" charset="-128"/>
                  <a:ea typeface="游ゴシック" panose="020B0400000000000000" pitchFamily="50" charset="-128"/>
                </a:rPr>
                <a:t>配置</a:t>
              </a:r>
            </a:p>
          </p:txBody>
        </p:sp>
        <p:sp>
          <p:nvSpPr>
            <p:cNvPr id="7" name="テキスト プレースホルダー 21">
              <a:extLst>
                <a:ext uri="{FF2B5EF4-FFF2-40B4-BE49-F238E27FC236}">
                  <a16:creationId xmlns:a16="http://schemas.microsoft.com/office/drawing/2014/main" id="{DAE9D707-9C0B-E549-879C-11593FA4AE2D}"/>
                </a:ext>
              </a:extLst>
            </p:cNvPr>
            <p:cNvSpPr txBox="1">
              <a:spLocks/>
            </p:cNvSpPr>
            <p:nvPr/>
          </p:nvSpPr>
          <p:spPr>
            <a:xfrm>
              <a:off x="6966253" y="5492346"/>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a:t>
              </a:r>
              <a:r>
                <a:rPr lang="en-US" altLang="ja-JP" sz="1200" dirty="0">
                  <a:latin typeface="游ゴシック" panose="020B0400000000000000" pitchFamily="50" charset="-128"/>
                  <a:ea typeface="游ゴシック" panose="020B0400000000000000" pitchFamily="50" charset="-128"/>
                </a:rPr>
                <a:t>DL</a:t>
              </a:r>
              <a:r>
                <a:rPr lang="ja-JP" altLang="en-US" sz="1200">
                  <a:latin typeface="游ゴシック" panose="020B0400000000000000" pitchFamily="50" charset="-128"/>
                  <a:ea typeface="游ゴシック" panose="020B0400000000000000" pitchFamily="50" charset="-128"/>
                </a:rPr>
                <a:t>した</a:t>
              </a:r>
              <a:r>
                <a:rPr lang="en-US" altLang="ja-JP" sz="1200" dirty="0">
                  <a:latin typeface="游ゴシック" panose="020B0400000000000000" pitchFamily="50" charset="-128"/>
                  <a:ea typeface="游ゴシック" panose="020B0400000000000000" pitchFamily="50" charset="-128"/>
                </a:rPr>
                <a:t>CSV</a:t>
              </a:r>
              <a:r>
                <a:rPr lang="ja-JP" altLang="en-US" sz="1200">
                  <a:latin typeface="游ゴシック" panose="020B0400000000000000" pitchFamily="50" charset="-128"/>
                  <a:ea typeface="游ゴシック" panose="020B0400000000000000" pitchFamily="50" charset="-128"/>
                </a:rPr>
                <a:t>を手動で</a:t>
              </a:r>
              <a:r>
                <a:rPr lang="en-US" altLang="ja-JP" sz="1200" dirty="0">
                  <a:latin typeface="游ゴシック" panose="020B0400000000000000" pitchFamily="50" charset="-128"/>
                  <a:ea typeface="游ゴシック" panose="020B0400000000000000" pitchFamily="50" charset="-128"/>
                </a:rPr>
                <a:t>UL</a:t>
              </a:r>
              <a:r>
                <a:rPr lang="ja-JP" altLang="en-US" sz="1200">
                  <a:latin typeface="游ゴシック" panose="020B0400000000000000" pitchFamily="50" charset="-128"/>
                  <a:ea typeface="游ゴシック" panose="020B0400000000000000" pitchFamily="50" charset="-128"/>
                </a:rPr>
                <a:t>（</a:t>
              </a:r>
              <a:r>
                <a:rPr lang="en-US" altLang="ja-JP" sz="1200" dirty="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a:t>
              </a:r>
            </a:p>
          </p:txBody>
        </p:sp>
      </p:grpSp>
      <p:grpSp>
        <p:nvGrpSpPr>
          <p:cNvPr id="8" name="グループ化 7">
            <a:extLst>
              <a:ext uri="{FF2B5EF4-FFF2-40B4-BE49-F238E27FC236}">
                <a16:creationId xmlns:a16="http://schemas.microsoft.com/office/drawing/2014/main" id="{2EF3A3E7-0DEF-4EDA-1FE2-10C5E3D591F0}"/>
              </a:ext>
            </a:extLst>
          </p:cNvPr>
          <p:cNvGrpSpPr/>
          <p:nvPr/>
        </p:nvGrpSpPr>
        <p:grpSpPr>
          <a:xfrm>
            <a:off x="6476385" y="2957504"/>
            <a:ext cx="3323917" cy="1581156"/>
            <a:chOff x="6921223" y="2957504"/>
            <a:chExt cx="3172619" cy="1581156"/>
          </a:xfrm>
        </p:grpSpPr>
        <p:sp>
          <p:nvSpPr>
            <p:cNvPr id="9" name="04">
              <a:extLst>
                <a:ext uri="{FF2B5EF4-FFF2-40B4-BE49-F238E27FC236}">
                  <a16:creationId xmlns:a16="http://schemas.microsoft.com/office/drawing/2014/main" id="{3760AA3D-A4A5-A4B1-473F-B4CF60743E3A}"/>
                </a:ext>
              </a:extLst>
            </p:cNvPr>
            <p:cNvSpPr txBox="1">
              <a:spLocks/>
            </p:cNvSpPr>
            <p:nvPr/>
          </p:nvSpPr>
          <p:spPr>
            <a:xfrm>
              <a:off x="6921223" y="295750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04</a:t>
              </a:r>
            </a:p>
          </p:txBody>
        </p:sp>
        <p:sp>
          <p:nvSpPr>
            <p:cNvPr id="11" name="テキスト プレースホルダー 21">
              <a:extLst>
                <a:ext uri="{FF2B5EF4-FFF2-40B4-BE49-F238E27FC236}">
                  <a16:creationId xmlns:a16="http://schemas.microsoft.com/office/drawing/2014/main" id="{4E30C404-521F-0880-7429-83A0FF590CAE}"/>
                </a:ext>
              </a:extLst>
            </p:cNvPr>
            <p:cNvSpPr txBox="1">
              <a:spLocks/>
            </p:cNvSpPr>
            <p:nvPr/>
          </p:nvSpPr>
          <p:spPr>
            <a:xfrm>
              <a:off x="7327682" y="2977610"/>
              <a:ext cx="2086982"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DataStorage</a:t>
              </a:r>
              <a:r>
                <a:rPr lang="ja-JP" altLang="en-US" sz="1200" b="1">
                  <a:latin typeface="游ゴシック" panose="020B0400000000000000" pitchFamily="50" charset="-128"/>
                  <a:ea typeface="游ゴシック" panose="020B0400000000000000" pitchFamily="50" charset="-128"/>
                </a:rPr>
                <a:t>への取込設定</a:t>
              </a:r>
            </a:p>
          </p:txBody>
        </p:sp>
        <p:sp>
          <p:nvSpPr>
            <p:cNvPr id="13" name="テキスト プレースホルダー 21">
              <a:extLst>
                <a:ext uri="{FF2B5EF4-FFF2-40B4-BE49-F238E27FC236}">
                  <a16:creationId xmlns:a16="http://schemas.microsoft.com/office/drawing/2014/main" id="{C8D102E0-95BC-B4DD-3D28-ECEC32A85491}"/>
                </a:ext>
              </a:extLst>
            </p:cNvPr>
            <p:cNvSpPr txBox="1">
              <a:spLocks/>
            </p:cNvSpPr>
            <p:nvPr/>
          </p:nvSpPr>
          <p:spPr>
            <a:xfrm>
              <a:off x="7327681" y="3266962"/>
              <a:ext cx="2766161" cy="127169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200">
                  <a:latin typeface="游ゴシック" panose="020B0400000000000000" pitchFamily="50" charset="-128"/>
                  <a:ea typeface="游ゴシック" panose="020B0400000000000000" pitchFamily="50" charset="-128"/>
                </a:rPr>
                <a:t>・共有フォルダの</a:t>
              </a:r>
              <a:r>
                <a:rPr lang="en-US" altLang="ja-JP" sz="1200" dirty="0">
                  <a:latin typeface="游ゴシック" panose="020B0400000000000000" pitchFamily="50" charset="-128"/>
                  <a:ea typeface="游ゴシック" panose="020B0400000000000000" pitchFamily="50" charset="-128"/>
                </a:rPr>
                <a:t>CSV</a:t>
              </a:r>
              <a:r>
                <a:rPr lang="ja-JP" altLang="en-US" sz="1200">
                  <a:latin typeface="游ゴシック" panose="020B0400000000000000" pitchFamily="50" charset="-128"/>
                  <a:ea typeface="游ゴシック" panose="020B0400000000000000" pitchFamily="50" charset="-128"/>
                </a:rPr>
                <a:t>を取込（</a:t>
              </a:r>
              <a:r>
                <a:rPr lang="en-US" altLang="ja-JP" sz="1200" dirty="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accent5"/>
                  </a:solidFill>
                  <a:latin typeface="游ゴシック" panose="020B0400000000000000" pitchFamily="50" charset="-128"/>
                  <a:ea typeface="游ゴシック" panose="020B0400000000000000" pitchFamily="50" charset="-128"/>
                </a:rPr>
                <a:t>・文字コードの選択</a:t>
              </a:r>
              <a:endParaRPr lang="en-US" altLang="ja-JP" sz="1200" dirty="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・「データストレージ名」に合わせる</a:t>
              </a: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　</a:t>
              </a:r>
              <a:r>
                <a:rPr lang="en-US" altLang="ja-JP" sz="1100" dirty="0">
                  <a:solidFill>
                    <a:sysClr val="windowText" lastClr="000000"/>
                  </a:solidFill>
                  <a:latin typeface="游ゴシック" panose="020B0400000000000000" pitchFamily="50" charset="-128"/>
                  <a:ea typeface="游ゴシック" panose="020B0400000000000000" pitchFamily="50" charset="-128"/>
                </a:rPr>
                <a:t>※</a:t>
              </a:r>
              <a:r>
                <a:rPr lang="ja-JP" altLang="en-US" sz="1100">
                  <a:solidFill>
                    <a:sysClr val="windowText" lastClr="000000"/>
                  </a:solidFill>
                  <a:latin typeface="游ゴシック" panose="020B0400000000000000" pitchFamily="50" charset="-128"/>
                  <a:ea typeface="游ゴシック" panose="020B0400000000000000" pitchFamily="50" charset="-128"/>
                </a:rPr>
                <a:t>基本は</a:t>
              </a:r>
              <a:r>
                <a:rPr lang="en-US" altLang="ja-JP" sz="1100" dirty="0">
                  <a:solidFill>
                    <a:sysClr val="windowText" lastClr="000000"/>
                  </a:solidFill>
                  <a:latin typeface="游ゴシック" panose="020B0400000000000000" pitchFamily="50" charset="-128"/>
                  <a:ea typeface="游ゴシック" panose="020B0400000000000000" pitchFamily="50" charset="-128"/>
                </a:rPr>
                <a:t>CSV</a:t>
              </a:r>
              <a:r>
                <a:rPr lang="ja-JP" altLang="en-US" sz="1100">
                  <a:solidFill>
                    <a:sysClr val="windowText" lastClr="000000"/>
                  </a:solidFill>
                  <a:latin typeface="游ゴシック" panose="020B0400000000000000" pitchFamily="50" charset="-128"/>
                  <a:ea typeface="游ゴシック" panose="020B0400000000000000" pitchFamily="50" charset="-128"/>
                </a:rPr>
                <a:t>ファイル名と同じにする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p:txBody>
        </p:sp>
      </p:grpSp>
      <p:sp>
        <p:nvSpPr>
          <p:cNvPr id="24" name="テキスト プレースホルダー 21">
            <a:extLst>
              <a:ext uri="{FF2B5EF4-FFF2-40B4-BE49-F238E27FC236}">
                <a16:creationId xmlns:a16="http://schemas.microsoft.com/office/drawing/2014/main" id="{6C366918-BCE0-CDFD-C789-53F86F0C3979}"/>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17" name="テキスト プレースホルダー 21">
            <a:extLst>
              <a:ext uri="{FF2B5EF4-FFF2-40B4-BE49-F238E27FC236}">
                <a16:creationId xmlns:a16="http://schemas.microsoft.com/office/drawing/2014/main" id="{2D72B380-7FF2-8516-3AE5-B4E816BC966B}"/>
              </a:ext>
            </a:extLst>
          </p:cNvPr>
          <p:cNvSpPr txBox="1">
            <a:spLocks/>
          </p:cNvSpPr>
          <p:nvPr/>
        </p:nvSpPr>
        <p:spPr>
          <a:xfrm>
            <a:off x="1923755" y="259079"/>
            <a:ext cx="8500405" cy="583140"/>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dirty="0">
                <a:latin typeface="游ゴシック" panose="020B0400000000000000" pitchFamily="50" charset="-128"/>
                <a:ea typeface="游ゴシック" panose="020B0400000000000000" pitchFamily="50" charset="-128"/>
              </a:rPr>
              <a:t>i-Reporter</a:t>
            </a:r>
            <a:r>
              <a:rPr lang="ja-JP" altLang="en-US" sz="1200" dirty="0">
                <a:latin typeface="游ゴシック" panose="020B0400000000000000" pitchFamily="50" charset="-128"/>
                <a:ea typeface="游ゴシック" panose="020B0400000000000000" pitchFamily="50" charset="-128"/>
              </a:rPr>
              <a:t>から</a:t>
            </a:r>
            <a:r>
              <a:rPr lang="en-US" altLang="ja-JP" sz="1200" dirty="0">
                <a:latin typeface="游ゴシック" panose="020B0400000000000000" pitchFamily="50" charset="-128"/>
                <a:ea typeface="游ゴシック" panose="020B0400000000000000" pitchFamily="50" charset="-128"/>
              </a:rPr>
              <a:t>CSV</a:t>
            </a:r>
            <a:r>
              <a:rPr lang="ja-JP" altLang="en-US" sz="1200" dirty="0">
                <a:latin typeface="游ゴシック" panose="020B0400000000000000" pitchFamily="50" charset="-128"/>
                <a:ea typeface="游ゴシック" panose="020B0400000000000000" pitchFamily="50" charset="-128"/>
              </a:rPr>
              <a:t>を</a:t>
            </a:r>
            <a:r>
              <a:rPr lang="en-US" altLang="ja-JP" sz="1200" dirty="0">
                <a:latin typeface="游ゴシック" panose="020B0400000000000000" pitchFamily="50" charset="-128"/>
                <a:ea typeface="游ゴシック" panose="020B0400000000000000" pitchFamily="50" charset="-128"/>
              </a:rPr>
              <a:t>DL</a:t>
            </a:r>
            <a:r>
              <a:rPr lang="ja-JP" altLang="en-US" sz="1200" dirty="0">
                <a:latin typeface="游ゴシック" panose="020B0400000000000000" pitchFamily="50" charset="-128"/>
                <a:ea typeface="游ゴシック" panose="020B0400000000000000" pitchFamily="50" charset="-128"/>
              </a:rPr>
              <a:t>して、手動で</a:t>
            </a:r>
            <a:r>
              <a:rPr lang="en-US" altLang="ja-JP" sz="1200" dirty="0">
                <a:latin typeface="游ゴシック" panose="020B0400000000000000" pitchFamily="50" charset="-128"/>
                <a:ea typeface="游ゴシック" panose="020B0400000000000000" pitchFamily="50" charset="-128"/>
              </a:rPr>
              <a:t>MotionBoard</a:t>
            </a:r>
            <a:r>
              <a:rPr lang="ja-JP" altLang="en-US" sz="1200" dirty="0">
                <a:latin typeface="游ゴシック" panose="020B0400000000000000" pitchFamily="50" charset="-128"/>
                <a:ea typeface="游ゴシック" panose="020B0400000000000000" pitchFamily="50" charset="-128"/>
              </a:rPr>
              <a:t>に</a:t>
            </a:r>
            <a:r>
              <a:rPr lang="en-US" altLang="ja-JP" sz="1200" dirty="0">
                <a:latin typeface="游ゴシック" panose="020B0400000000000000" pitchFamily="50" charset="-128"/>
                <a:ea typeface="游ゴシック" panose="020B0400000000000000" pitchFamily="50" charset="-128"/>
              </a:rPr>
              <a:t>UL</a:t>
            </a:r>
            <a:r>
              <a:rPr lang="ja-JP" altLang="en-US" sz="1200" dirty="0">
                <a:latin typeface="游ゴシック" panose="020B0400000000000000" pitchFamily="50" charset="-128"/>
                <a:ea typeface="游ゴシック" panose="020B0400000000000000" pitchFamily="50" charset="-128"/>
              </a:rPr>
              <a:t>、データストレージを作成する方法もございます。</a:t>
            </a:r>
            <a:endParaRPr lang="en-US" altLang="ja-JP" sz="1200" dirty="0">
              <a:latin typeface="游ゴシック" panose="020B0400000000000000" pitchFamily="50" charset="-128"/>
              <a:ea typeface="游ゴシック" panose="020B0400000000000000" pitchFamily="50" charset="-128"/>
            </a:endParaRPr>
          </a:p>
          <a:p>
            <a:pPr lvl="0">
              <a:defRPr/>
            </a:pPr>
            <a:r>
              <a:rPr lang="en-US" altLang="ja-JP" sz="1200" dirty="0">
                <a:solidFill>
                  <a:srgbClr val="0000FF"/>
                </a:solidFill>
                <a:latin typeface="游ゴシック" panose="020B0400000000000000" pitchFamily="50" charset="-128"/>
                <a:ea typeface="游ゴシック" panose="020B0400000000000000" pitchFamily="50" charset="-128"/>
              </a:rPr>
              <a:t>※</a:t>
            </a:r>
            <a:r>
              <a:rPr lang="ja-JP" altLang="en-US" sz="1200" dirty="0">
                <a:solidFill>
                  <a:srgbClr val="0000FF"/>
                </a:solidFill>
                <a:latin typeface="游ゴシック" panose="020B0400000000000000" pitchFamily="50" charset="-128"/>
                <a:ea typeface="游ゴシック" panose="020B0400000000000000" pitchFamily="50" charset="-128"/>
              </a:rPr>
              <a:t>データストレージの自動作成は</a:t>
            </a:r>
            <a:r>
              <a:rPr lang="en-US" altLang="ja-JP" sz="1200" dirty="0">
                <a:solidFill>
                  <a:srgbClr val="0000FF"/>
                </a:solidFill>
                <a:latin typeface="游ゴシック" panose="020B0400000000000000" pitchFamily="50" charset="-128"/>
                <a:ea typeface="游ゴシック" panose="020B0400000000000000" pitchFamily="50" charset="-128"/>
              </a:rPr>
              <a:t>ConMas Manager</a:t>
            </a:r>
            <a:r>
              <a:rPr lang="ja-JP" altLang="en-US" sz="1200" dirty="0">
                <a:solidFill>
                  <a:srgbClr val="0000FF"/>
                </a:solidFill>
                <a:latin typeface="游ゴシック" panose="020B0400000000000000" pitchFamily="50" charset="-128"/>
                <a:ea typeface="游ゴシック" panose="020B0400000000000000" pitchFamily="50" charset="-128"/>
              </a:rPr>
              <a:t> </a:t>
            </a:r>
            <a:r>
              <a:rPr lang="en-US" altLang="ja-JP" sz="1200" dirty="0">
                <a:solidFill>
                  <a:srgbClr val="0000FF"/>
                </a:solidFill>
                <a:latin typeface="游ゴシック" panose="020B0400000000000000" pitchFamily="50" charset="-128"/>
                <a:ea typeface="游ゴシック" panose="020B0400000000000000" pitchFamily="50" charset="-128"/>
              </a:rPr>
              <a:t>Ver</a:t>
            </a:r>
            <a:r>
              <a:rPr lang="ja-JP" altLang="en-US" sz="1200" dirty="0">
                <a:solidFill>
                  <a:srgbClr val="0000FF"/>
                </a:solidFill>
                <a:latin typeface="游ゴシック" panose="020B0400000000000000" pitchFamily="50" charset="-128"/>
                <a:ea typeface="游ゴシック" panose="020B0400000000000000" pitchFamily="50" charset="-128"/>
              </a:rPr>
              <a:t> </a:t>
            </a:r>
            <a:r>
              <a:rPr lang="en-US" altLang="ja-JP" sz="1200" b="1" dirty="0">
                <a:solidFill>
                  <a:srgbClr val="0000FF"/>
                </a:solidFill>
                <a:latin typeface="游ゴシック" panose="020B0400000000000000" pitchFamily="50" charset="-128"/>
                <a:ea typeface="游ゴシック" panose="020B0400000000000000" pitchFamily="50" charset="-128"/>
              </a:rPr>
              <a:t>8.2.25070</a:t>
            </a:r>
            <a:r>
              <a:rPr lang="ja-JP" altLang="en-US" sz="1200" dirty="0">
                <a:solidFill>
                  <a:srgbClr val="0000FF"/>
                </a:solidFill>
                <a:latin typeface="游ゴシック" panose="020B0400000000000000" pitchFamily="50" charset="-128"/>
                <a:ea typeface="游ゴシック" panose="020B0400000000000000" pitchFamily="50" charset="-128"/>
              </a:rPr>
              <a:t>のアップデートで追加された機能になります。</a:t>
            </a:r>
            <a:endParaRPr lang="en-US" altLang="ja-JP" sz="1200" dirty="0">
              <a:solidFill>
                <a:srgbClr val="0000FF"/>
              </a:solidFill>
              <a:latin typeface="游ゴシック" panose="020B0400000000000000" pitchFamily="50" charset="-128"/>
              <a:ea typeface="游ゴシック" panose="020B0400000000000000" pitchFamily="50" charset="-128"/>
            </a:endParaRPr>
          </a:p>
          <a:p>
            <a:pPr>
              <a:defRPr/>
            </a:pPr>
            <a:r>
              <a:rPr lang="ja-JP" altLang="en-US" sz="1200" dirty="0">
                <a:solidFill>
                  <a:srgbClr val="0000FF"/>
                </a:solidFill>
                <a:latin typeface="游ゴシック" panose="020B0400000000000000" pitchFamily="50" charset="-128"/>
                <a:ea typeface="游ゴシック" panose="020B0400000000000000" pitchFamily="50" charset="-128"/>
              </a:rPr>
              <a:t>　</a:t>
            </a:r>
            <a:r>
              <a:rPr lang="en-US" altLang="ja-JP" sz="1200" dirty="0">
                <a:solidFill>
                  <a:srgbClr val="0000FF"/>
                </a:solidFill>
                <a:latin typeface="游ゴシック" panose="020B0400000000000000" pitchFamily="50" charset="-128"/>
                <a:ea typeface="游ゴシック" panose="020B0400000000000000" pitchFamily="50" charset="-128"/>
              </a:rPr>
              <a:t>ConMas Manager Ver</a:t>
            </a:r>
            <a:r>
              <a:rPr lang="ja-JP" altLang="en-US" sz="1200" dirty="0">
                <a:solidFill>
                  <a:srgbClr val="0000FF"/>
                </a:solidFill>
                <a:latin typeface="游ゴシック" panose="020B0400000000000000" pitchFamily="50" charset="-128"/>
                <a:ea typeface="游ゴシック" panose="020B0400000000000000" pitchFamily="50" charset="-128"/>
              </a:rPr>
              <a:t> </a:t>
            </a:r>
            <a:r>
              <a:rPr lang="en-US" altLang="ja-JP" sz="1200" b="1" dirty="0">
                <a:solidFill>
                  <a:srgbClr val="0000FF"/>
                </a:solidFill>
                <a:latin typeface="游ゴシック" panose="020B0400000000000000" pitchFamily="50" charset="-128"/>
                <a:ea typeface="游ゴシック" panose="020B0400000000000000" pitchFamily="50" charset="-128"/>
              </a:rPr>
              <a:t>8.2.25070</a:t>
            </a:r>
            <a:r>
              <a:rPr lang="ja-JP" altLang="en-US" sz="1200" b="1" dirty="0">
                <a:solidFill>
                  <a:srgbClr val="0000FF"/>
                </a:solidFill>
                <a:latin typeface="游ゴシック" panose="020B0400000000000000" pitchFamily="50" charset="-128"/>
                <a:ea typeface="游ゴシック" panose="020B0400000000000000" pitchFamily="50" charset="-128"/>
              </a:rPr>
              <a:t>より前</a:t>
            </a:r>
            <a:r>
              <a:rPr lang="ja-JP" altLang="en-US" sz="1200" dirty="0">
                <a:solidFill>
                  <a:srgbClr val="0000FF"/>
                </a:solidFill>
                <a:latin typeface="游ゴシック" panose="020B0400000000000000" pitchFamily="50" charset="-128"/>
                <a:ea typeface="游ゴシック" panose="020B0400000000000000" pitchFamily="50" charset="-128"/>
              </a:rPr>
              <a:t>に連携をされている場合、こちらの連携方法になります。</a:t>
            </a:r>
            <a:endParaRPr lang="en-US" altLang="ja-JP" sz="1200" dirty="0">
              <a:solidFill>
                <a:srgbClr val="0000FF"/>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7165931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a:bodyPr>
          <a:lstStyle/>
          <a:p>
            <a:r>
              <a:rPr lang="en-US" altLang="ja-JP" dirty="0"/>
              <a:t>i-Reporter</a:t>
            </a:r>
            <a:r>
              <a:rPr lang="ja-JP" altLang="en-US"/>
              <a:t> </a:t>
            </a:r>
            <a:r>
              <a:rPr lang="en-US" altLang="ja-JP" dirty="0"/>
              <a:t>Cloud</a:t>
            </a:r>
            <a:r>
              <a:rPr lang="ja-JP" altLang="en-US"/>
              <a:t>→</a:t>
            </a:r>
            <a:r>
              <a:rPr lang="en-US" altLang="ja-JP" dirty="0"/>
              <a:t>MBCloud</a:t>
            </a:r>
            <a:r>
              <a:rPr lang="ja-JP" altLang="en-US"/>
              <a:t>の接続設定</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01</a:t>
            </a:r>
            <a:endParaRPr kumimoji="1" lang="ja-JP" altLang="en-US"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grpSp>
        <p:nvGrpSpPr>
          <p:cNvPr id="25" name="グループ化 24">
            <a:extLst>
              <a:ext uri="{FF2B5EF4-FFF2-40B4-BE49-F238E27FC236}">
                <a16:creationId xmlns:a16="http://schemas.microsoft.com/office/drawing/2014/main" id="{FE46FB5B-EFC0-FD8A-D812-B9C6A02013E7}"/>
              </a:ext>
            </a:extLst>
          </p:cNvPr>
          <p:cNvGrpSpPr/>
          <p:nvPr/>
        </p:nvGrpSpPr>
        <p:grpSpPr>
          <a:xfrm>
            <a:off x="647700" y="2186532"/>
            <a:ext cx="6880860" cy="3595608"/>
            <a:chOff x="647700" y="2186532"/>
            <a:chExt cx="6880860" cy="3595608"/>
          </a:xfrm>
        </p:grpSpPr>
        <p:pic>
          <p:nvPicPr>
            <p:cNvPr id="16" name="図 15">
              <a:extLst>
                <a:ext uri="{FF2B5EF4-FFF2-40B4-BE49-F238E27FC236}">
                  <a16:creationId xmlns:a16="http://schemas.microsoft.com/office/drawing/2014/main" id="{7BC5B905-F9C0-6168-C940-DA16EB801EF8}"/>
                </a:ext>
              </a:extLst>
            </p:cNvPr>
            <p:cNvPicPr>
              <a:picLocks noChangeAspect="1"/>
            </p:cNvPicPr>
            <p:nvPr/>
          </p:nvPicPr>
          <p:blipFill>
            <a:blip r:embed="rId2"/>
            <a:stretch>
              <a:fillRect/>
            </a:stretch>
          </p:blipFill>
          <p:spPr>
            <a:xfrm>
              <a:off x="861068" y="2343150"/>
              <a:ext cx="6556178" cy="3350109"/>
            </a:xfrm>
            <a:prstGeom prst="rect">
              <a:avLst/>
            </a:prstGeom>
          </p:spPr>
        </p:pic>
        <p:sp>
          <p:nvSpPr>
            <p:cNvPr id="6" name="正方形/長方形 5">
              <a:extLst>
                <a:ext uri="{FF2B5EF4-FFF2-40B4-BE49-F238E27FC236}">
                  <a16:creationId xmlns:a16="http://schemas.microsoft.com/office/drawing/2014/main" id="{E58AF76D-2436-F42A-8686-D88FB4E8D3E4}"/>
                </a:ext>
              </a:extLst>
            </p:cNvPr>
            <p:cNvSpPr/>
            <p:nvPr/>
          </p:nvSpPr>
          <p:spPr>
            <a:xfrm>
              <a:off x="647700" y="3406140"/>
              <a:ext cx="6880860" cy="2376000"/>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7" name="正方形/長方形 6">
              <a:extLst>
                <a:ext uri="{FF2B5EF4-FFF2-40B4-BE49-F238E27FC236}">
                  <a16:creationId xmlns:a16="http://schemas.microsoft.com/office/drawing/2014/main" id="{64B79789-52AF-D5D8-31C5-C6D23D3FB684}"/>
                </a:ext>
              </a:extLst>
            </p:cNvPr>
            <p:cNvSpPr/>
            <p:nvPr/>
          </p:nvSpPr>
          <p:spPr>
            <a:xfrm>
              <a:off x="647700" y="2186532"/>
              <a:ext cx="6880860" cy="19090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8" name="正方形/長方形 7">
              <a:extLst>
                <a:ext uri="{FF2B5EF4-FFF2-40B4-BE49-F238E27FC236}">
                  <a16:creationId xmlns:a16="http://schemas.microsoft.com/office/drawing/2014/main" id="{EF0728B8-AD3D-40D8-2116-B39BB6F309C6}"/>
                </a:ext>
              </a:extLst>
            </p:cNvPr>
            <p:cNvSpPr/>
            <p:nvPr/>
          </p:nvSpPr>
          <p:spPr>
            <a:xfrm>
              <a:off x="647700" y="2377440"/>
              <a:ext cx="223448" cy="1028700"/>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9" name="正方形/長方形 8">
              <a:extLst>
                <a:ext uri="{FF2B5EF4-FFF2-40B4-BE49-F238E27FC236}">
                  <a16:creationId xmlns:a16="http://schemas.microsoft.com/office/drawing/2014/main" id="{8C2A9067-96B6-2C00-51A3-A16259125820}"/>
                </a:ext>
              </a:extLst>
            </p:cNvPr>
            <p:cNvSpPr/>
            <p:nvPr/>
          </p:nvSpPr>
          <p:spPr>
            <a:xfrm>
              <a:off x="7155466" y="2377440"/>
              <a:ext cx="373094" cy="1028700"/>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spTree>
    <p:extLst>
      <p:ext uri="{BB962C8B-B14F-4D97-AF65-F5344CB8AC3E}">
        <p14:creationId xmlns:p14="http://schemas.microsoft.com/office/powerpoint/2010/main" val="70103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83D77C27-C8A2-457B-9B58-7A4CCAD45BD9}"/>
              </a:ext>
            </a:extLst>
          </p:cNvPr>
          <p:cNvPicPr>
            <a:picLocks noChangeAspect="1"/>
          </p:cNvPicPr>
          <p:nvPr/>
        </p:nvPicPr>
        <p:blipFill>
          <a:blip r:embed="rId2"/>
          <a:stretch>
            <a:fillRect/>
          </a:stretch>
        </p:blipFill>
        <p:spPr>
          <a:xfrm>
            <a:off x="272415" y="1840035"/>
            <a:ext cx="6475799" cy="4010675"/>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13</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7C3F3EBA-A489-8A1A-CCA4-F743C1876F23}"/>
              </a:ext>
            </a:extLst>
          </p:cNvPr>
          <p:cNvSpPr/>
          <p:nvPr/>
        </p:nvSpPr>
        <p:spPr>
          <a:xfrm>
            <a:off x="6970509" y="1840035"/>
            <a:ext cx="4972350" cy="2410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en-US" altLang="ja-JP" sz="1400" dirty="0">
                <a:solidFill>
                  <a:schemeClr val="tx1"/>
                </a:solidFill>
                <a:latin typeface="游ゴシック" panose="020B0400000000000000" pitchFamily="50" charset="-128"/>
                <a:ea typeface="游ゴシック" panose="020B0400000000000000" pitchFamily="50" charset="-128"/>
              </a:rPr>
              <a:t>i-Reporter</a:t>
            </a:r>
            <a:r>
              <a:rPr kumimoji="1" lang="ja-JP" altLang="en-US" sz="1400" dirty="0">
                <a:solidFill>
                  <a:schemeClr val="tx1"/>
                </a:solidFill>
                <a:latin typeface="游ゴシック" panose="020B0400000000000000" pitchFamily="50" charset="-128"/>
                <a:ea typeface="游ゴシック" panose="020B0400000000000000" pitchFamily="50" charset="-128"/>
              </a:rPr>
              <a:t> </a:t>
            </a:r>
            <a:r>
              <a:rPr kumimoji="1" lang="en-US" altLang="ja-JP" sz="1400" dirty="0">
                <a:solidFill>
                  <a:schemeClr val="tx1"/>
                </a:solidFill>
                <a:latin typeface="游ゴシック" panose="020B0400000000000000" pitchFamily="50" charset="-128"/>
                <a:ea typeface="游ゴシック" panose="020B0400000000000000" pitchFamily="50" charset="-128"/>
              </a:rPr>
              <a:t>Cloud</a:t>
            </a:r>
            <a:r>
              <a:rPr kumimoji="1" lang="ja-JP" altLang="en-US" sz="1400" dirty="0">
                <a:solidFill>
                  <a:schemeClr val="tx1"/>
                </a:solidFill>
                <a:latin typeface="游ゴシック" panose="020B0400000000000000" pitchFamily="50" charset="-128"/>
                <a:ea typeface="游ゴシック" panose="020B0400000000000000" pitchFamily="50" charset="-128"/>
              </a:rPr>
              <a:t>から</a:t>
            </a:r>
            <a:r>
              <a:rPr kumimoji="1" lang="en-US" altLang="ja-JP" sz="1400" dirty="0">
                <a:solidFill>
                  <a:schemeClr val="tx1"/>
                </a:solidFill>
                <a:latin typeface="游ゴシック" panose="020B0400000000000000" pitchFamily="50" charset="-128"/>
                <a:ea typeface="游ゴシック" panose="020B0400000000000000" pitchFamily="50" charset="-128"/>
              </a:rPr>
              <a:t>MotionBoard</a:t>
            </a:r>
            <a:r>
              <a:rPr kumimoji="1" lang="ja-JP" altLang="en-US" sz="1400" dirty="0">
                <a:solidFill>
                  <a:schemeClr val="tx1"/>
                </a:solidFill>
                <a:latin typeface="游ゴシック" panose="020B0400000000000000" pitchFamily="50" charset="-128"/>
                <a:ea typeface="游ゴシック" panose="020B0400000000000000" pitchFamily="50" charset="-128"/>
              </a:rPr>
              <a:t> </a:t>
            </a:r>
            <a:r>
              <a:rPr kumimoji="1" lang="en-US" altLang="ja-JP" sz="1400" dirty="0">
                <a:solidFill>
                  <a:schemeClr val="tx1"/>
                </a:solidFill>
                <a:latin typeface="游ゴシック" panose="020B0400000000000000" pitchFamily="50" charset="-128"/>
                <a:ea typeface="游ゴシック" panose="020B0400000000000000" pitchFamily="50" charset="-128"/>
              </a:rPr>
              <a:t>Cloud</a:t>
            </a:r>
            <a:r>
              <a:rPr kumimoji="1" lang="ja-JP" altLang="en-US" sz="1400" dirty="0">
                <a:solidFill>
                  <a:schemeClr val="tx1"/>
                </a:solidFill>
                <a:latin typeface="游ゴシック" panose="020B0400000000000000" pitchFamily="50" charset="-128"/>
                <a:ea typeface="游ゴシック" panose="020B0400000000000000" pitchFamily="50" charset="-128"/>
              </a:rPr>
              <a:t>への</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dirty="0">
                <a:solidFill>
                  <a:schemeClr val="tx1"/>
                </a:solidFill>
                <a:latin typeface="游ゴシック" panose="020B0400000000000000" pitchFamily="50" charset="-128"/>
                <a:ea typeface="游ゴシック" panose="020B0400000000000000" pitchFamily="50" charset="-128"/>
              </a:rPr>
              <a:t>連携設定の詳細は下記をご確認ください。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 サポート</a:t>
            </a:r>
            <a:r>
              <a:rPr kumimoji="1" lang="en-US" altLang="ja-JP" sz="1200" dirty="0">
                <a:solidFill>
                  <a:schemeClr val="tx1"/>
                </a:solidFill>
                <a:latin typeface="游ゴシック" panose="020B0400000000000000" pitchFamily="50" charset="-128"/>
                <a:ea typeface="游ゴシック" panose="020B0400000000000000" pitchFamily="50" charset="-128"/>
              </a:rPr>
              <a:t>WEB</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要ログイン）</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200" dirty="0">
                <a:solidFill>
                  <a:schemeClr val="tx1"/>
                </a:solidFill>
                <a:latin typeface="游ゴシック" panose="020B0400000000000000" pitchFamily="50" charset="-128"/>
                <a:ea typeface="游ゴシック" panose="020B0400000000000000" pitchFamily="50" charset="-128"/>
                <a:hlinkClick r:id="rId3"/>
              </a:rPr>
              <a:t>https://cimtops-support.com/i-Reporter/ja/</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 Cloud </a:t>
            </a:r>
            <a:r>
              <a:rPr kumimoji="1" lang="ja-JP" altLang="en-US" sz="1200" dirty="0">
                <a:solidFill>
                  <a:schemeClr val="tx1"/>
                </a:solidFill>
                <a:latin typeface="游ゴシック" panose="020B0400000000000000" pitchFamily="50" charset="-128"/>
                <a:ea typeface="游ゴシック" panose="020B0400000000000000" pitchFamily="50" charset="-128"/>
              </a:rPr>
              <a:t>連携</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200" dirty="0">
                <a:solidFill>
                  <a:schemeClr val="tx1"/>
                </a:solidFill>
                <a:latin typeface="游ゴシック" panose="020B0400000000000000" pitchFamily="50" charset="-128"/>
                <a:ea typeface="游ゴシック" panose="020B0400000000000000" pitchFamily="50" charset="-128"/>
                <a:hlinkClick r:id="rId4"/>
              </a:rPr>
              <a:t>https://manuals.i-reporter.jp/output-the-data/motionboard-cloud/overview</a:t>
            </a:r>
            <a:endParaRPr kumimoji="1" lang="ja-JP" altLang="en-US" sz="1200" dirty="0">
              <a:solidFill>
                <a:schemeClr val="tx1"/>
              </a:solidFill>
              <a:latin typeface="游ゴシック" panose="020B0400000000000000" pitchFamily="50" charset="-128"/>
              <a:ea typeface="游ゴシック" panose="020B0400000000000000" pitchFamily="50" charset="-128"/>
            </a:endParaRPr>
          </a:p>
        </p:txBody>
      </p:sp>
      <p:sp>
        <p:nvSpPr>
          <p:cNvPr id="6" name="正方形/長方形 5">
            <a:extLst>
              <a:ext uri="{FF2B5EF4-FFF2-40B4-BE49-F238E27FC236}">
                <a16:creationId xmlns:a16="http://schemas.microsoft.com/office/drawing/2014/main" id="{26C8676C-4B96-74FA-05CC-41CF8EE9D38E}"/>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から</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への連携設定を設定します。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7A38C49D-10D7-E0C9-EFF5-7FD1C65B8B12}"/>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18170035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FDDB4E2-B6F6-32F8-9162-0CDAE8C7E600}"/>
              </a:ext>
            </a:extLst>
          </p:cNvPr>
          <p:cNvPicPr>
            <a:picLocks noChangeAspect="1"/>
          </p:cNvPicPr>
          <p:nvPr/>
        </p:nvPicPr>
        <p:blipFill>
          <a:blip r:embed="rId2"/>
          <a:stretch>
            <a:fillRect/>
          </a:stretch>
        </p:blipFill>
        <p:spPr>
          <a:xfrm>
            <a:off x="2731461" y="1926431"/>
            <a:ext cx="7368679" cy="4563665"/>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14</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8"/>
            <a:ext cx="11670444" cy="993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800" dirty="0">
                <a:solidFill>
                  <a:schemeClr val="tx1"/>
                </a:solidFill>
                <a:latin typeface="游ゴシック" panose="020B0400000000000000" pitchFamily="50" charset="-128"/>
                <a:ea typeface="游ゴシック" panose="020B0400000000000000" pitchFamily="50" charset="-128"/>
              </a:rPr>
              <a:t>ConMas Manager</a:t>
            </a:r>
            <a:r>
              <a:rPr kumimoji="1" lang="ja-JP" altLang="en-US" sz="1800" dirty="0">
                <a:solidFill>
                  <a:schemeClr val="tx1"/>
                </a:solidFill>
                <a:latin typeface="游ゴシック" panose="020B0400000000000000" pitchFamily="50" charset="-128"/>
                <a:ea typeface="游ゴシック" panose="020B0400000000000000" pitchFamily="50" charset="-128"/>
              </a:rPr>
              <a:t>にログインし、「システム管理」メニューから、</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dirty="0">
                <a:solidFill>
                  <a:schemeClr val="tx1"/>
                </a:solidFill>
                <a:latin typeface="游ゴシック" panose="020B0400000000000000" pitchFamily="50" charset="-128"/>
                <a:ea typeface="游ゴシック" panose="020B0400000000000000" pitchFamily="50" charset="-128"/>
              </a:rPr>
              <a:t>「外部システム連携設定」－「</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連携設定」を選択し、</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dirty="0">
                <a:solidFill>
                  <a:schemeClr val="tx1"/>
                </a:solidFill>
                <a:latin typeface="游ゴシック" panose="020B0400000000000000" pitchFamily="50" charset="-128"/>
                <a:ea typeface="游ゴシック" panose="020B0400000000000000" pitchFamily="50" charset="-128"/>
              </a:rPr>
              <a:t>設定画面右上の「　 （編集）」をクリックします。</a:t>
            </a:r>
          </a:p>
        </p:txBody>
      </p:sp>
      <p:pic>
        <p:nvPicPr>
          <p:cNvPr id="11" name="図 10">
            <a:extLst>
              <a:ext uri="{FF2B5EF4-FFF2-40B4-BE49-F238E27FC236}">
                <a16:creationId xmlns:a16="http://schemas.microsoft.com/office/drawing/2014/main" id="{EC868EA3-DC18-9CBB-D3EB-3AD901A028CB}"/>
              </a:ext>
            </a:extLst>
          </p:cNvPr>
          <p:cNvPicPr>
            <a:picLocks noChangeAspect="1"/>
          </p:cNvPicPr>
          <p:nvPr/>
        </p:nvPicPr>
        <p:blipFill>
          <a:blip r:embed="rId3"/>
          <a:stretch>
            <a:fillRect/>
          </a:stretch>
        </p:blipFill>
        <p:spPr>
          <a:xfrm>
            <a:off x="2236142" y="1470489"/>
            <a:ext cx="341819" cy="274941"/>
          </a:xfrm>
          <a:prstGeom prst="rect">
            <a:avLst/>
          </a:prstGeom>
        </p:spPr>
      </p:pic>
      <p:sp>
        <p:nvSpPr>
          <p:cNvPr id="13" name="正方形/長方形 12">
            <a:extLst>
              <a:ext uri="{FF2B5EF4-FFF2-40B4-BE49-F238E27FC236}">
                <a16:creationId xmlns:a16="http://schemas.microsoft.com/office/drawing/2014/main" id="{F9B023FF-E79B-EC0B-D659-6276A628A4A0}"/>
              </a:ext>
            </a:extLst>
          </p:cNvPr>
          <p:cNvSpPr/>
          <p:nvPr/>
        </p:nvSpPr>
        <p:spPr>
          <a:xfrm>
            <a:off x="2974066" y="5965380"/>
            <a:ext cx="1440000"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C1006EF6-0B6B-B7B1-198F-70A222D3CE6A}"/>
              </a:ext>
            </a:extLst>
          </p:cNvPr>
          <p:cNvSpPr/>
          <p:nvPr/>
        </p:nvSpPr>
        <p:spPr>
          <a:xfrm>
            <a:off x="9223334" y="2259322"/>
            <a:ext cx="792000" cy="3002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82F49383-631E-D72E-950C-3CD296FEE01D}"/>
              </a:ext>
            </a:extLst>
          </p:cNvPr>
          <p:cNvSpPr/>
          <p:nvPr/>
        </p:nvSpPr>
        <p:spPr>
          <a:xfrm>
            <a:off x="9423669" y="2591975"/>
            <a:ext cx="281552" cy="263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E440B608-405F-67D5-BA5F-CC4AEFEE6649}"/>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7407425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8"/>
            <a:ext cx="11670444" cy="821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の情報を登録します。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7311ABF4-099B-6F72-84A2-DA6FD4718D57}"/>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10" name="正方形/長方形 9">
            <a:extLst>
              <a:ext uri="{FF2B5EF4-FFF2-40B4-BE49-F238E27FC236}">
                <a16:creationId xmlns:a16="http://schemas.microsoft.com/office/drawing/2014/main" id="{A8B7A40B-0ECC-E8D5-2F28-64E4683E6EBF}"/>
              </a:ext>
            </a:extLst>
          </p:cNvPr>
          <p:cNvSpPr/>
          <p:nvPr/>
        </p:nvSpPr>
        <p:spPr>
          <a:xfrm>
            <a:off x="2126908" y="4849439"/>
            <a:ext cx="7938181" cy="1697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次頁参考）　・</a:t>
            </a:r>
            <a:r>
              <a:rPr kumimoji="1" lang="en-US" altLang="ja-JP" sz="1400" dirty="0">
                <a:solidFill>
                  <a:schemeClr val="tx1"/>
                </a:solidFill>
                <a:latin typeface="游ゴシック" panose="020B0400000000000000" pitchFamily="50" charset="-128"/>
                <a:ea typeface="游ゴシック" panose="020B0400000000000000" pitchFamily="50" charset="-128"/>
              </a:rPr>
              <a:t>CSV</a:t>
            </a:r>
            <a:r>
              <a:rPr kumimoji="1" lang="ja-JP" altLang="en-US" sz="1400" dirty="0">
                <a:solidFill>
                  <a:schemeClr val="tx1"/>
                </a:solidFill>
                <a:latin typeface="游ゴシック" panose="020B0400000000000000" pitchFamily="50" charset="-128"/>
                <a:ea typeface="游ゴシック" panose="020B0400000000000000" pitchFamily="50" charset="-128"/>
              </a:rPr>
              <a:t>ファイルのスナップショット直接取り込み（同期） リソース</a:t>
            </a:r>
            <a:r>
              <a:rPr kumimoji="1" lang="en-US" altLang="ja-JP" sz="1400" dirty="0">
                <a:solidFill>
                  <a:schemeClr val="tx1"/>
                </a:solidFill>
                <a:latin typeface="游ゴシック" panose="020B0400000000000000" pitchFamily="50" charset="-128"/>
                <a:ea typeface="游ゴシック" panose="020B0400000000000000" pitchFamily="50" charset="-128"/>
              </a:rPr>
              <a:t>URI</a:t>
            </a: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次頁参考）　・スナップショットの設定の作成、更新 リソース</a:t>
            </a:r>
            <a:r>
              <a:rPr kumimoji="1" lang="en-US" altLang="ja-JP" sz="1400" dirty="0">
                <a:solidFill>
                  <a:schemeClr val="tx1"/>
                </a:solidFill>
                <a:latin typeface="游ゴシック" panose="020B0400000000000000" pitchFamily="50" charset="-128"/>
                <a:ea typeface="游ゴシック" panose="020B0400000000000000" pitchFamily="50" charset="-128"/>
              </a:rPr>
              <a:t>URI</a:t>
            </a:r>
            <a:r>
              <a:rPr kumimoji="1" lang="ja-JP" altLang="en-US" sz="1400" dirty="0">
                <a:solidFill>
                  <a:schemeClr val="tx1"/>
                </a:solidFill>
                <a:latin typeface="游ゴシック" panose="020B0400000000000000" pitchFamily="50" charset="-128"/>
                <a:ea typeface="游ゴシック" panose="020B0400000000000000" pitchFamily="50" charset="-128"/>
              </a:rPr>
              <a:t> </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次々頁参考） ・テナント</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次々頁参考） ・</a:t>
            </a:r>
            <a:r>
              <a:rPr kumimoji="1" lang="en-US" altLang="ja-JP" sz="1400" dirty="0">
                <a:solidFill>
                  <a:schemeClr val="tx1"/>
                </a:solidFill>
                <a:latin typeface="游ゴシック" panose="020B0400000000000000" pitchFamily="50" charset="-128"/>
                <a:ea typeface="游ゴシック" panose="020B0400000000000000" pitchFamily="50" charset="-128"/>
              </a:rPr>
              <a:t>ID</a:t>
            </a: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次々頁参考） ・パスワード</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次々頁参考） ・リアルタイム連携</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pic>
        <p:nvPicPr>
          <p:cNvPr id="4" name="図 3" descr="グラフィカル ユーザー インターフェイス&#10;&#10;AI 生成コンテンツは誤りを含む可能性があります。">
            <a:extLst>
              <a:ext uri="{FF2B5EF4-FFF2-40B4-BE49-F238E27FC236}">
                <a16:creationId xmlns:a16="http://schemas.microsoft.com/office/drawing/2014/main" id="{AD54314C-C148-749F-177F-28E62D17D78E}"/>
              </a:ext>
            </a:extLst>
          </p:cNvPr>
          <p:cNvPicPr>
            <a:picLocks noChangeAspect="1"/>
          </p:cNvPicPr>
          <p:nvPr/>
        </p:nvPicPr>
        <p:blipFill>
          <a:blip r:embed="rId2"/>
          <a:stretch>
            <a:fillRect/>
          </a:stretch>
        </p:blipFill>
        <p:spPr>
          <a:xfrm>
            <a:off x="2682256" y="1984267"/>
            <a:ext cx="6624442" cy="2761664"/>
          </a:xfrm>
          <a:prstGeom prst="rect">
            <a:avLst/>
          </a:prstGeom>
        </p:spPr>
      </p:pic>
      <p:sp>
        <p:nvSpPr>
          <p:cNvPr id="7" name="正方形/長方形 6">
            <a:extLst>
              <a:ext uri="{FF2B5EF4-FFF2-40B4-BE49-F238E27FC236}">
                <a16:creationId xmlns:a16="http://schemas.microsoft.com/office/drawing/2014/main" id="{1BDB27FD-E6D9-AD9A-11D2-24BE8B43FF0F}"/>
              </a:ext>
            </a:extLst>
          </p:cNvPr>
          <p:cNvSpPr/>
          <p:nvPr/>
        </p:nvSpPr>
        <p:spPr>
          <a:xfrm>
            <a:off x="305464" y="1163433"/>
            <a:ext cx="9464656" cy="676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b="1" dirty="0">
                <a:solidFill>
                  <a:srgbClr val="0000FF"/>
                </a:solidFill>
                <a:latin typeface="游ゴシック" panose="020B0400000000000000" pitchFamily="50" charset="-128"/>
                <a:ea typeface="游ゴシック" panose="020B0400000000000000" pitchFamily="50" charset="-128"/>
              </a:rPr>
              <a:t>8.2.25070</a:t>
            </a:r>
            <a:r>
              <a:rPr kumimoji="1" lang="ja-JP" altLang="en-US" sz="1200" b="1" dirty="0">
                <a:solidFill>
                  <a:srgbClr val="0000FF"/>
                </a:solidFill>
                <a:latin typeface="游ゴシック" panose="020B0400000000000000" pitchFamily="50" charset="-128"/>
                <a:ea typeface="游ゴシック" panose="020B0400000000000000" pitchFamily="50" charset="-128"/>
              </a:rPr>
              <a:t>以降</a:t>
            </a:r>
            <a:r>
              <a:rPr kumimoji="1" lang="ja-JP" altLang="en-US" sz="1200" dirty="0">
                <a:solidFill>
                  <a:srgbClr val="0000FF"/>
                </a:solidFill>
                <a:latin typeface="游ゴシック" panose="020B0400000000000000" pitchFamily="50" charset="-128"/>
                <a:ea typeface="游ゴシック" panose="020B0400000000000000" pitchFamily="50" charset="-128"/>
              </a:rPr>
              <a:t>の場合、下記の設定画面となります。</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b="1" dirty="0">
                <a:solidFill>
                  <a:srgbClr val="0000FF"/>
                </a:solidFill>
                <a:latin typeface="游ゴシック" panose="020B0400000000000000" pitchFamily="50" charset="-128"/>
                <a:ea typeface="游ゴシック" panose="020B0400000000000000" pitchFamily="50" charset="-128"/>
              </a:rPr>
              <a:t>8.2.25070</a:t>
            </a:r>
            <a:r>
              <a:rPr kumimoji="1" lang="ja-JP" altLang="en-US" sz="1200" b="1" dirty="0">
                <a:solidFill>
                  <a:srgbClr val="0000FF"/>
                </a:solidFill>
                <a:latin typeface="游ゴシック" panose="020B0400000000000000" pitchFamily="50" charset="-128"/>
                <a:ea typeface="游ゴシック" panose="020B0400000000000000" pitchFamily="50" charset="-128"/>
              </a:rPr>
              <a:t>より前</a:t>
            </a:r>
            <a:r>
              <a:rPr kumimoji="1" lang="ja-JP" altLang="en-US" sz="1200" dirty="0">
                <a:solidFill>
                  <a:srgbClr val="0000FF"/>
                </a:solidFill>
                <a:latin typeface="游ゴシック" panose="020B0400000000000000" pitchFamily="50" charset="-128"/>
                <a:ea typeface="游ゴシック" panose="020B0400000000000000" pitchFamily="50" charset="-128"/>
              </a:rPr>
              <a:t>の場合、</a:t>
            </a:r>
            <a:r>
              <a:rPr kumimoji="1" lang="ja-JP" altLang="en-US" sz="1200" b="1" dirty="0">
                <a:solidFill>
                  <a:srgbClr val="0000FF"/>
                </a:solidFill>
                <a:latin typeface="游ゴシック" panose="020B0400000000000000" pitchFamily="50" charset="-128"/>
                <a:ea typeface="游ゴシック" panose="020B0400000000000000" pitchFamily="50" charset="-128"/>
              </a:rPr>
              <a:t>登録</a:t>
            </a:r>
            <a:r>
              <a:rPr kumimoji="1" lang="en-US" altLang="ja-JP" sz="1200" b="1" dirty="0">
                <a:solidFill>
                  <a:srgbClr val="0000FF"/>
                </a:solidFill>
                <a:latin typeface="游ゴシック" panose="020B0400000000000000" pitchFamily="50" charset="-128"/>
                <a:ea typeface="游ゴシック" panose="020B0400000000000000" pitchFamily="50" charset="-128"/>
              </a:rPr>
              <a:t>URL</a:t>
            </a:r>
            <a:r>
              <a:rPr kumimoji="1" lang="ja-JP" altLang="en-US" sz="1200" b="1" dirty="0">
                <a:solidFill>
                  <a:srgbClr val="0000FF"/>
                </a:solidFill>
                <a:latin typeface="游ゴシック" panose="020B0400000000000000" pitchFamily="50" charset="-128"/>
                <a:ea typeface="游ゴシック" panose="020B0400000000000000" pitchFamily="50" charset="-128"/>
              </a:rPr>
              <a:t>、ユーザ権限などが異なる</a:t>
            </a:r>
            <a:r>
              <a:rPr kumimoji="1" lang="ja-JP" altLang="en-US" sz="1200" dirty="0">
                <a:solidFill>
                  <a:srgbClr val="0000FF"/>
                </a:solidFill>
                <a:latin typeface="游ゴシック" panose="020B0400000000000000" pitchFamily="50" charset="-128"/>
                <a:ea typeface="游ゴシック" panose="020B0400000000000000" pitchFamily="50" charset="-128"/>
              </a:rPr>
              <a:t>ため、下記マニュアルを参照ください。</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hlinkClick r:id="rId3"/>
              </a:rPr>
              <a:t>https://manuals.i-reporter.jp/output-the-data/motionboard-cloud/manager-25050</a:t>
            </a:r>
            <a:endParaRPr kumimoji="1" lang="ja-JP" altLang="en-US" sz="1200" dirty="0">
              <a:solidFill>
                <a:srgbClr val="0000FF"/>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073657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02DF8-2367-D690-553F-09D257C03408}"/>
            </a:ext>
          </a:extLst>
        </p:cNvPr>
        <p:cNvGrpSpPr/>
        <p:nvPr/>
      </p:nvGrpSpPr>
      <p:grpSpPr>
        <a:xfrm>
          <a:off x="0" y="0"/>
          <a:ext cx="0" cy="0"/>
          <a:chOff x="0" y="0"/>
          <a:chExt cx="0" cy="0"/>
        </a:xfrm>
      </p:grpSpPr>
      <p:sp>
        <p:nvSpPr>
          <p:cNvPr id="3" name="吹き出し: 折線 2">
            <a:extLst>
              <a:ext uri="{FF2B5EF4-FFF2-40B4-BE49-F238E27FC236}">
                <a16:creationId xmlns:a16="http://schemas.microsoft.com/office/drawing/2014/main" id="{12AB5FD5-797B-D16A-7D75-F2AAAFB94780}"/>
              </a:ext>
            </a:extLst>
          </p:cNvPr>
          <p:cNvSpPr/>
          <p:nvPr/>
        </p:nvSpPr>
        <p:spPr>
          <a:xfrm>
            <a:off x="9838651" y="2055337"/>
            <a:ext cx="2226855" cy="462107"/>
          </a:xfrm>
          <a:prstGeom prst="borderCallout2">
            <a:avLst>
              <a:gd name="adj1" fmla="val 20313"/>
              <a:gd name="adj2" fmla="val -178"/>
              <a:gd name="adj3" fmla="val 20093"/>
              <a:gd name="adj4" fmla="val -7395"/>
              <a:gd name="adj5" fmla="val -18864"/>
              <a:gd name="adj6" fmla="val -1137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rgbClr val="323332"/>
                </a:solidFill>
                <a:latin typeface="游ゴシック" panose="020B0400000000000000" pitchFamily="50" charset="-128"/>
                <a:ea typeface="游ゴシック" panose="020B0400000000000000" pitchFamily="50" charset="-128"/>
              </a:rPr>
              <a:t>「</a:t>
            </a:r>
            <a:r>
              <a:rPr kumimoji="1" lang="en-US" altLang="ja-JP" sz="1200" b="1" dirty="0">
                <a:solidFill>
                  <a:srgbClr val="323332"/>
                </a:solidFill>
                <a:latin typeface="游ゴシック" panose="020B0400000000000000" pitchFamily="50" charset="-128"/>
                <a:ea typeface="游ゴシック" panose="020B0400000000000000" pitchFamily="50" charset="-128"/>
              </a:rPr>
              <a:t>/&lt;</a:t>
            </a:r>
            <a:r>
              <a:rPr kumimoji="1" lang="ja-JP" altLang="en-US" sz="1200" b="1" dirty="0">
                <a:solidFill>
                  <a:srgbClr val="323332"/>
                </a:solidFill>
                <a:latin typeface="游ゴシック" panose="020B0400000000000000" pitchFamily="50" charset="-128"/>
                <a:ea typeface="游ゴシック" panose="020B0400000000000000" pitchFamily="50" charset="-128"/>
              </a:rPr>
              <a:t>スナップショット名</a:t>
            </a:r>
            <a:r>
              <a:rPr kumimoji="1" lang="en-US" altLang="ja-JP" sz="1200" b="1" dirty="0">
                <a:solidFill>
                  <a:srgbClr val="323332"/>
                </a:solidFill>
                <a:latin typeface="游ゴシック" panose="020B0400000000000000" pitchFamily="50" charset="-128"/>
                <a:ea typeface="游ゴシック" panose="020B0400000000000000" pitchFamily="50" charset="-128"/>
              </a:rPr>
              <a:t>&gt;</a:t>
            </a:r>
            <a:r>
              <a:rPr kumimoji="1" lang="ja-JP" altLang="en-US" sz="1200" b="1" dirty="0">
                <a:solidFill>
                  <a:srgbClr val="323332"/>
                </a:solidFill>
                <a:latin typeface="游ゴシック" panose="020B0400000000000000" pitchFamily="50" charset="-128"/>
                <a:ea typeface="游ゴシック" panose="020B0400000000000000" pitchFamily="50" charset="-128"/>
              </a:rPr>
              <a:t>」は</a:t>
            </a:r>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dirty="0">
                <a:solidFill>
                  <a:srgbClr val="323332"/>
                </a:solidFill>
                <a:latin typeface="游ゴシック" panose="020B0400000000000000" pitchFamily="50" charset="-128"/>
                <a:ea typeface="游ゴシック" panose="020B0400000000000000" pitchFamily="50" charset="-128"/>
              </a:rPr>
              <a:t>が連携時に付与</a:t>
            </a:r>
          </a:p>
        </p:txBody>
      </p:sp>
      <p:sp>
        <p:nvSpPr>
          <p:cNvPr id="35" name="吹き出し: 折線 34">
            <a:extLst>
              <a:ext uri="{FF2B5EF4-FFF2-40B4-BE49-F238E27FC236}">
                <a16:creationId xmlns:a16="http://schemas.microsoft.com/office/drawing/2014/main" id="{C56F0940-6906-3D83-B528-7310D553CB7B}"/>
              </a:ext>
            </a:extLst>
          </p:cNvPr>
          <p:cNvSpPr/>
          <p:nvPr/>
        </p:nvSpPr>
        <p:spPr>
          <a:xfrm>
            <a:off x="8202438" y="2610513"/>
            <a:ext cx="2226855" cy="462107"/>
          </a:xfrm>
          <a:prstGeom prst="borderCallout2">
            <a:avLst>
              <a:gd name="adj1" fmla="val 20313"/>
              <a:gd name="adj2" fmla="val -178"/>
              <a:gd name="adj3" fmla="val 20093"/>
              <a:gd name="adj4" fmla="val -7395"/>
              <a:gd name="adj5" fmla="val -18864"/>
              <a:gd name="adj6" fmla="val -1137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rgbClr val="323332"/>
                </a:solidFill>
                <a:latin typeface="游ゴシック" panose="020B0400000000000000" pitchFamily="50" charset="-128"/>
                <a:ea typeface="游ゴシック" panose="020B0400000000000000" pitchFamily="50" charset="-128"/>
              </a:rPr>
              <a:t>「</a:t>
            </a:r>
            <a:r>
              <a:rPr kumimoji="1" lang="en-US" altLang="ja-JP" sz="1200" b="1" dirty="0">
                <a:solidFill>
                  <a:srgbClr val="323332"/>
                </a:solidFill>
                <a:latin typeface="游ゴシック" panose="020B0400000000000000" pitchFamily="50" charset="-128"/>
                <a:ea typeface="游ゴシック" panose="020B0400000000000000" pitchFamily="50" charset="-128"/>
              </a:rPr>
              <a:t>/&lt;</a:t>
            </a:r>
            <a:r>
              <a:rPr kumimoji="1" lang="ja-JP" altLang="en-US" sz="1200" b="1" dirty="0">
                <a:solidFill>
                  <a:srgbClr val="323332"/>
                </a:solidFill>
                <a:latin typeface="游ゴシック" panose="020B0400000000000000" pitchFamily="50" charset="-128"/>
                <a:ea typeface="游ゴシック" panose="020B0400000000000000" pitchFamily="50" charset="-128"/>
              </a:rPr>
              <a:t>スナップショット名</a:t>
            </a:r>
            <a:r>
              <a:rPr kumimoji="1" lang="en-US" altLang="ja-JP" sz="1200" b="1" dirty="0">
                <a:solidFill>
                  <a:srgbClr val="323332"/>
                </a:solidFill>
                <a:latin typeface="游ゴシック" panose="020B0400000000000000" pitchFamily="50" charset="-128"/>
                <a:ea typeface="游ゴシック" panose="020B0400000000000000" pitchFamily="50" charset="-128"/>
              </a:rPr>
              <a:t>&gt;</a:t>
            </a:r>
            <a:r>
              <a:rPr kumimoji="1" lang="ja-JP" altLang="en-US" sz="1200" b="1" dirty="0">
                <a:solidFill>
                  <a:srgbClr val="323332"/>
                </a:solidFill>
                <a:latin typeface="游ゴシック" panose="020B0400000000000000" pitchFamily="50" charset="-128"/>
                <a:ea typeface="游ゴシック" panose="020B0400000000000000" pitchFamily="50" charset="-128"/>
              </a:rPr>
              <a:t>」は</a:t>
            </a:r>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dirty="0">
                <a:solidFill>
                  <a:srgbClr val="323332"/>
                </a:solidFill>
                <a:latin typeface="游ゴシック" panose="020B0400000000000000" pitchFamily="50" charset="-128"/>
                <a:ea typeface="游ゴシック" panose="020B0400000000000000" pitchFamily="50" charset="-128"/>
              </a:rPr>
              <a:t>が連携時に付与</a:t>
            </a:r>
          </a:p>
        </p:txBody>
      </p:sp>
      <p:pic>
        <p:nvPicPr>
          <p:cNvPr id="22" name="図 21">
            <a:extLst>
              <a:ext uri="{FF2B5EF4-FFF2-40B4-BE49-F238E27FC236}">
                <a16:creationId xmlns:a16="http://schemas.microsoft.com/office/drawing/2014/main" id="{4CDEE981-83B4-6B85-9945-3BE7B5AC8FB2}"/>
              </a:ext>
            </a:extLst>
          </p:cNvPr>
          <p:cNvPicPr>
            <a:picLocks noChangeAspect="1"/>
          </p:cNvPicPr>
          <p:nvPr/>
        </p:nvPicPr>
        <p:blipFill>
          <a:blip r:embed="rId2"/>
          <a:stretch>
            <a:fillRect/>
          </a:stretch>
        </p:blipFill>
        <p:spPr>
          <a:xfrm>
            <a:off x="552430" y="1270569"/>
            <a:ext cx="8256662" cy="1112356"/>
          </a:xfrm>
          <a:prstGeom prst="rect">
            <a:avLst/>
          </a:prstGeom>
        </p:spPr>
      </p:pic>
      <p:sp>
        <p:nvSpPr>
          <p:cNvPr id="12" name="スライド番号プレースホルダー 5">
            <a:extLst>
              <a:ext uri="{FF2B5EF4-FFF2-40B4-BE49-F238E27FC236}">
                <a16:creationId xmlns:a16="http://schemas.microsoft.com/office/drawing/2014/main" id="{7993EC4E-3746-A41B-4DA4-A635098ECBC6}"/>
              </a:ext>
            </a:extLst>
          </p:cNvPr>
          <p:cNvSpPr>
            <a:spLocks noGrp="1"/>
          </p:cNvSpPr>
          <p:nvPr>
            <p:ph type="sldNum" sz="quarter" idx="2"/>
          </p:nvPr>
        </p:nvSpPr>
        <p:spPr/>
        <p:txBody>
          <a:bodyPr/>
          <a:lstStyle/>
          <a:p>
            <a:fld id="{86CB4B4D-7CA3-9044-876B-883B54F8677D}" type="slidenum">
              <a:rPr lang="en-US" altLang="ja-JP" smtClean="0"/>
              <a:pPr/>
              <a:t>16</a:t>
            </a:fld>
            <a:endParaRPr lang="ja-JP" altLang="en-US"/>
          </a:p>
        </p:txBody>
      </p:sp>
      <p:sp>
        <p:nvSpPr>
          <p:cNvPr id="2" name="フッター プレースホルダー 1">
            <a:extLst>
              <a:ext uri="{FF2B5EF4-FFF2-40B4-BE49-F238E27FC236}">
                <a16:creationId xmlns:a16="http://schemas.microsoft.com/office/drawing/2014/main" id="{65BC867F-99E2-5513-706A-7EAEA02AE63D}"/>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2865FB86-7B87-AE27-7727-08A38A571AD7}"/>
              </a:ext>
            </a:extLst>
          </p:cNvPr>
          <p:cNvSpPr/>
          <p:nvPr/>
        </p:nvSpPr>
        <p:spPr>
          <a:xfrm>
            <a:off x="272415" y="876718"/>
            <a:ext cx="11670444" cy="3938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の情報を登録します。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7" name="正方形/長方形 6">
            <a:extLst>
              <a:ext uri="{FF2B5EF4-FFF2-40B4-BE49-F238E27FC236}">
                <a16:creationId xmlns:a16="http://schemas.microsoft.com/office/drawing/2014/main" id="{A66F149A-33DF-E341-43BA-D0F91E7FD5B1}"/>
              </a:ext>
            </a:extLst>
          </p:cNvPr>
          <p:cNvSpPr/>
          <p:nvPr/>
        </p:nvSpPr>
        <p:spPr>
          <a:xfrm>
            <a:off x="274486" y="3906053"/>
            <a:ext cx="11670444" cy="252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400" dirty="0">
                <a:solidFill>
                  <a:schemeClr val="tx1"/>
                </a:solidFill>
                <a:latin typeface="游ゴシック" panose="020B0400000000000000" pitchFamily="50" charset="-128"/>
                <a:ea typeface="游ゴシック" panose="020B0400000000000000" pitchFamily="50" charset="-128"/>
              </a:rPr>
              <a:t>URL</a:t>
            </a:r>
            <a:r>
              <a:rPr kumimoji="1" lang="ja-JP" altLang="en-US" sz="1400" dirty="0">
                <a:solidFill>
                  <a:schemeClr val="tx1"/>
                </a:solidFill>
                <a:latin typeface="游ゴシック" panose="020B0400000000000000" pitchFamily="50" charset="-128"/>
                <a:ea typeface="游ゴシック" panose="020B0400000000000000" pitchFamily="50" charset="-128"/>
              </a:rPr>
              <a:t>について</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MotionBoard</a:t>
            </a:r>
            <a:r>
              <a:rPr kumimoji="1" lang="ja-JP" altLang="en-US" sz="1400" dirty="0">
                <a:solidFill>
                  <a:schemeClr val="tx1"/>
                </a:solidFill>
                <a:latin typeface="游ゴシック" panose="020B0400000000000000" pitchFamily="50" charset="-128"/>
                <a:ea typeface="游ゴシック" panose="020B0400000000000000" pitchFamily="50" charset="-128"/>
              </a:rPr>
              <a:t> </a:t>
            </a:r>
            <a:r>
              <a:rPr kumimoji="1" lang="en-US" altLang="ja-JP" sz="1400" dirty="0">
                <a:solidFill>
                  <a:schemeClr val="tx1"/>
                </a:solidFill>
                <a:latin typeface="游ゴシック" panose="020B0400000000000000" pitchFamily="50" charset="-128"/>
                <a:ea typeface="游ゴシック" panose="020B0400000000000000" pitchFamily="50" charset="-128"/>
              </a:rPr>
              <a:t>Cloud</a:t>
            </a:r>
            <a:r>
              <a:rPr kumimoji="1" lang="ja-JP" altLang="en-US" sz="1400" dirty="0">
                <a:solidFill>
                  <a:schemeClr val="tx1"/>
                </a:solidFill>
                <a:latin typeface="游ゴシック" panose="020B0400000000000000" pitchFamily="50" charset="-128"/>
                <a:ea typeface="游ゴシック" panose="020B0400000000000000" pitchFamily="50" charset="-128"/>
              </a:rPr>
              <a:t>は契約している環境によりドメイン情報が異なります。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fontAlgn="base"/>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 Cloud </a:t>
            </a:r>
            <a:r>
              <a:rPr kumimoji="1" lang="ja-JP" altLang="en-US" sz="1200" dirty="0">
                <a:solidFill>
                  <a:schemeClr val="tx1"/>
                </a:solidFill>
                <a:latin typeface="游ゴシック" panose="020B0400000000000000" pitchFamily="50" charset="-128"/>
                <a:ea typeface="游ゴシック" panose="020B0400000000000000" pitchFamily="50" charset="-128"/>
              </a:rPr>
              <a:t>で使用するドメイン・</a:t>
            </a:r>
            <a:r>
              <a:rPr kumimoji="1" lang="en-US" altLang="ja-JP" sz="1200" dirty="0">
                <a:solidFill>
                  <a:schemeClr val="tx1"/>
                </a:solidFill>
                <a:latin typeface="游ゴシック" panose="020B0400000000000000" pitchFamily="50" charset="-128"/>
                <a:ea typeface="游ゴシック" panose="020B0400000000000000" pitchFamily="50" charset="-128"/>
              </a:rPr>
              <a:t>IP</a:t>
            </a:r>
            <a:r>
              <a:rPr kumimoji="1" lang="ja-JP" altLang="en-US" sz="1200" dirty="0">
                <a:solidFill>
                  <a:schemeClr val="tx1"/>
                </a:solidFill>
                <a:latin typeface="游ゴシック" panose="020B0400000000000000" pitchFamily="50" charset="-128"/>
                <a:ea typeface="游ゴシック" panose="020B0400000000000000" pitchFamily="50" charset="-128"/>
              </a:rPr>
              <a:t>アドレス情報について</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algn="l" fontAlgn="base" latinLnBrk="0"/>
            <a:r>
              <a:rPr kumimoji="1" lang="en-US" altLang="ja-JP" sz="1200" dirty="0">
                <a:solidFill>
                  <a:schemeClr val="tx1"/>
                </a:solidFill>
                <a:latin typeface="游ゴシック" panose="020B0400000000000000" pitchFamily="50" charset="-128"/>
                <a:ea typeface="游ゴシック" panose="020B0400000000000000" pitchFamily="50" charset="-128"/>
                <a:hlinkClick r:id="rId3"/>
              </a:rPr>
              <a:t>https://cs.wingarc.com/ja/kb/000016101</a:t>
            </a:r>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pPr marR="47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motionboard/</a:t>
            </a:r>
            <a:r>
              <a:rPr kumimoji="1" lang="ja-JP" altLang="en-US" sz="1400" dirty="0">
                <a:solidFill>
                  <a:schemeClr val="tx1"/>
                </a:solidFill>
                <a:latin typeface="游ゴシック" panose="020B0400000000000000" pitchFamily="50" charset="-128"/>
                <a:ea typeface="游ゴシック" panose="020B0400000000000000" pitchFamily="50" charset="-128"/>
              </a:rPr>
              <a:t> 以下は</a:t>
            </a:r>
            <a:r>
              <a:rPr kumimoji="1" lang="en-US" altLang="ja-JP" sz="1400" dirty="0">
                <a:solidFill>
                  <a:schemeClr val="tx1"/>
                </a:solidFill>
                <a:latin typeface="游ゴシック" panose="020B0400000000000000" pitchFamily="50" charset="-128"/>
                <a:ea typeface="游ゴシック" panose="020B0400000000000000" pitchFamily="50" charset="-128"/>
              </a:rPr>
              <a:t>MB</a:t>
            </a:r>
            <a:r>
              <a:rPr kumimoji="1" lang="ja-JP" altLang="en-US" sz="1400" dirty="0">
                <a:solidFill>
                  <a:schemeClr val="tx1"/>
                </a:solidFill>
                <a:latin typeface="游ゴシック" panose="020B0400000000000000" pitchFamily="50" charset="-128"/>
                <a:ea typeface="游ゴシック" panose="020B0400000000000000" pitchFamily="50" charset="-128"/>
              </a:rPr>
              <a:t>の各</a:t>
            </a:r>
            <a:r>
              <a:rPr kumimoji="1" lang="en-US" altLang="ja-JP" sz="1400" dirty="0">
                <a:solidFill>
                  <a:schemeClr val="tx1"/>
                </a:solidFill>
                <a:latin typeface="游ゴシック" panose="020B0400000000000000" pitchFamily="50" charset="-128"/>
                <a:ea typeface="游ゴシック" panose="020B0400000000000000" pitchFamily="50" charset="-128"/>
              </a:rPr>
              <a:t>WebAPI</a:t>
            </a:r>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CSV</a:t>
            </a:r>
            <a:r>
              <a:rPr kumimoji="1" lang="ja-JP" altLang="en-US" sz="1400" dirty="0">
                <a:solidFill>
                  <a:schemeClr val="tx1"/>
                </a:solidFill>
                <a:latin typeface="游ゴシック" panose="020B0400000000000000" pitchFamily="50" charset="-128"/>
                <a:ea typeface="游ゴシック" panose="020B0400000000000000" pitchFamily="50" charset="-128"/>
              </a:rPr>
              <a:t>ファイルのスナップショット直接取り込み（同期）」「スナップショットの設定の作成、更新」の</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＜スナップショット名＞</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の前までになります。</a:t>
            </a:r>
            <a:r>
              <a:rPr kumimoji="1" lang="en-US" altLang="ja-JP" sz="1200" dirty="0">
                <a:solidFill>
                  <a:srgbClr val="0000FF"/>
                </a:solidFill>
                <a:latin typeface="游ゴシック" panose="020B0400000000000000" pitchFamily="50" charset="-128"/>
                <a:ea typeface="游ゴシック" panose="020B0400000000000000" pitchFamily="50" charset="-128"/>
              </a:rPr>
              <a:t>※</a:t>
            </a:r>
            <a:r>
              <a:rPr kumimoji="1" lang="ja-JP" altLang="en-US" sz="1200" dirty="0">
                <a:solidFill>
                  <a:srgbClr val="0000FF"/>
                </a:solidFill>
                <a:latin typeface="游ゴシック" panose="020B0400000000000000" pitchFamily="50" charset="-128"/>
                <a:ea typeface="游ゴシック" panose="020B0400000000000000" pitchFamily="50" charset="-128"/>
              </a:rPr>
              <a:t>「</a:t>
            </a:r>
            <a:r>
              <a:rPr kumimoji="1" lang="en-US" altLang="ja-JP" sz="1200" dirty="0">
                <a:solidFill>
                  <a:srgbClr val="0000FF"/>
                </a:solidFill>
                <a:latin typeface="游ゴシック" panose="020B0400000000000000" pitchFamily="50" charset="-128"/>
                <a:ea typeface="游ゴシック" panose="020B0400000000000000" pitchFamily="50" charset="-128"/>
              </a:rPr>
              <a:t>/&lt;</a:t>
            </a:r>
            <a:r>
              <a:rPr kumimoji="1" lang="ja-JP" altLang="en-US" sz="1200" dirty="0">
                <a:solidFill>
                  <a:srgbClr val="0000FF"/>
                </a:solidFill>
                <a:latin typeface="游ゴシック" panose="020B0400000000000000" pitchFamily="50" charset="-128"/>
                <a:ea typeface="游ゴシック" panose="020B0400000000000000" pitchFamily="50" charset="-128"/>
              </a:rPr>
              <a:t>スナップショット名</a:t>
            </a:r>
            <a:r>
              <a:rPr kumimoji="1" lang="en-US" altLang="ja-JP" sz="1200" dirty="0">
                <a:solidFill>
                  <a:srgbClr val="0000FF"/>
                </a:solidFill>
                <a:latin typeface="游ゴシック" panose="020B0400000000000000" pitchFamily="50" charset="-128"/>
                <a:ea typeface="游ゴシック" panose="020B0400000000000000" pitchFamily="50" charset="-128"/>
              </a:rPr>
              <a:t>&gt;</a:t>
            </a:r>
            <a:r>
              <a:rPr kumimoji="1" lang="ja-JP" altLang="en-US" sz="1200" dirty="0">
                <a:solidFill>
                  <a:srgbClr val="0000FF"/>
                </a:solidFill>
                <a:latin typeface="游ゴシック" panose="020B0400000000000000" pitchFamily="50" charset="-128"/>
                <a:ea typeface="游ゴシック" panose="020B0400000000000000" pitchFamily="50" charset="-128"/>
              </a:rPr>
              <a:t>」は</a:t>
            </a:r>
            <a:r>
              <a:rPr kumimoji="1" lang="en-US" altLang="ja-JP" sz="1200" dirty="0">
                <a:solidFill>
                  <a:srgbClr val="0000FF"/>
                </a:solidFill>
                <a:latin typeface="游ゴシック" panose="020B0400000000000000" pitchFamily="50" charset="-128"/>
                <a:ea typeface="游ゴシック" panose="020B0400000000000000" pitchFamily="50" charset="-128"/>
              </a:rPr>
              <a:t>i-Reporter</a:t>
            </a:r>
            <a:r>
              <a:rPr kumimoji="1" lang="ja-JP" altLang="en-US" sz="1200" dirty="0">
                <a:solidFill>
                  <a:srgbClr val="0000FF"/>
                </a:solidFill>
                <a:latin typeface="游ゴシック" panose="020B0400000000000000" pitchFamily="50" charset="-128"/>
                <a:ea typeface="游ゴシック" panose="020B0400000000000000" pitchFamily="50" charset="-128"/>
              </a:rPr>
              <a:t>が自動で付与します</a:t>
            </a:r>
            <a:endParaRPr kumimoji="1" lang="en-US" altLang="ja-JP" sz="1400" dirty="0">
              <a:solidFill>
                <a:srgbClr val="0000FF"/>
              </a:solidFill>
              <a:latin typeface="游ゴシック" panose="020B0400000000000000" pitchFamily="50" charset="-128"/>
              <a:ea typeface="游ゴシック" panose="020B0400000000000000" pitchFamily="50" charset="-128"/>
            </a:endParaRPr>
          </a:p>
          <a:p>
            <a:pPr marR="47540"/>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CSV</a:t>
            </a:r>
            <a:r>
              <a:rPr kumimoji="1" lang="ja-JP" altLang="en-US" sz="1200" dirty="0">
                <a:solidFill>
                  <a:schemeClr val="tx1"/>
                </a:solidFill>
                <a:latin typeface="游ゴシック" panose="020B0400000000000000" pitchFamily="50" charset="-128"/>
                <a:ea typeface="游ゴシック" panose="020B0400000000000000" pitchFamily="50" charset="-128"/>
              </a:rPr>
              <a:t>ファイルのスナップショット直接取り込み（同期）</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47540"/>
            <a:r>
              <a:rPr kumimoji="1" lang="en-US" altLang="ja-JP" sz="1200" dirty="0">
                <a:solidFill>
                  <a:schemeClr val="tx1"/>
                </a:solidFill>
                <a:latin typeface="游ゴシック" panose="020B0400000000000000" pitchFamily="50" charset="-128"/>
                <a:ea typeface="游ゴシック" panose="020B0400000000000000" pitchFamily="50" charset="-128"/>
                <a:hlinkClick r:id="rId4"/>
              </a:rPr>
              <a:t>https://cs.wingarc.com/manual/mb/cloud/ja/UUID-ef7a66df-e713-3f1f-5b68-111fbdc790b2.html</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200" dirty="0">
                <a:solidFill>
                  <a:schemeClr val="tx1"/>
                </a:solidFill>
                <a:latin typeface="游ゴシック" panose="020B0400000000000000" pitchFamily="50" charset="-128"/>
                <a:ea typeface="游ゴシック" panose="020B0400000000000000" pitchFamily="50" charset="-128"/>
              </a:rPr>
              <a:t>■スナップショットの設定の作成、更新</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47540"/>
            <a:r>
              <a:rPr kumimoji="1" lang="en-US" altLang="ja-JP" sz="1200" dirty="0">
                <a:solidFill>
                  <a:schemeClr val="tx1"/>
                </a:solidFill>
                <a:latin typeface="游ゴシック" panose="020B0400000000000000" pitchFamily="50" charset="-128"/>
                <a:ea typeface="游ゴシック" panose="020B0400000000000000" pitchFamily="50" charset="-128"/>
                <a:hlinkClick r:id="rId5"/>
              </a:rPr>
              <a:t>https://cs.wingarc.com/manual/mb/cloud/ja/UUID-5c82f94e-85d7-b14d-daac-330a4dd6ce96.html</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200" dirty="0">
              <a:solidFill>
                <a:srgbClr val="0070C0"/>
              </a:solidFill>
              <a:latin typeface="游ゴシック" panose="020B0400000000000000" pitchFamily="50" charset="-128"/>
              <a:ea typeface="游ゴシック" panose="020B0400000000000000" pitchFamily="50" charset="-128"/>
            </a:endParaRPr>
          </a:p>
        </p:txBody>
      </p:sp>
      <p:cxnSp>
        <p:nvCxnSpPr>
          <p:cNvPr id="8" name="直線コネクタ 7">
            <a:extLst>
              <a:ext uri="{FF2B5EF4-FFF2-40B4-BE49-F238E27FC236}">
                <a16:creationId xmlns:a16="http://schemas.microsoft.com/office/drawing/2014/main" id="{8E20781D-DEC0-DCFC-7EF4-B197889D09D0}"/>
              </a:ext>
            </a:extLst>
          </p:cNvPr>
          <p:cNvCxnSpPr>
            <a:cxnSpLocks/>
          </p:cNvCxnSpPr>
          <p:nvPr/>
        </p:nvCxnSpPr>
        <p:spPr>
          <a:xfrm>
            <a:off x="3632780" y="1663140"/>
            <a:ext cx="1433902" cy="0"/>
          </a:xfrm>
          <a:prstGeom prst="line">
            <a:avLst/>
          </a:prstGeom>
          <a:ln w="38100">
            <a:solidFill>
              <a:srgbClr val="009900"/>
            </a:solidFill>
            <a:tailEnd type="none"/>
          </a:ln>
        </p:spPr>
        <p:style>
          <a:lnRef idx="1">
            <a:schemeClr val="dk1"/>
          </a:lnRef>
          <a:fillRef idx="0">
            <a:schemeClr val="dk1"/>
          </a:fillRef>
          <a:effectRef idx="0">
            <a:schemeClr val="dk1"/>
          </a:effectRef>
          <a:fontRef idx="minor">
            <a:schemeClr val="tx1"/>
          </a:fontRef>
        </p:style>
      </p:cxnSp>
      <p:cxnSp>
        <p:nvCxnSpPr>
          <p:cNvPr id="9" name="直線コネクタ 8">
            <a:extLst>
              <a:ext uri="{FF2B5EF4-FFF2-40B4-BE49-F238E27FC236}">
                <a16:creationId xmlns:a16="http://schemas.microsoft.com/office/drawing/2014/main" id="{B54A2344-4A37-0FFF-0FB0-B0A697B637E2}"/>
              </a:ext>
            </a:extLst>
          </p:cNvPr>
          <p:cNvCxnSpPr>
            <a:cxnSpLocks/>
          </p:cNvCxnSpPr>
          <p:nvPr/>
        </p:nvCxnSpPr>
        <p:spPr>
          <a:xfrm>
            <a:off x="6003131" y="1663140"/>
            <a:ext cx="2484000" cy="0"/>
          </a:xfrm>
          <a:prstGeom prst="line">
            <a:avLst/>
          </a:prstGeom>
          <a:ln w="38100">
            <a:solidFill>
              <a:srgbClr val="0070C0"/>
            </a:solidFill>
            <a:tailEnd type="none"/>
          </a:ln>
        </p:spPr>
        <p:style>
          <a:lnRef idx="1">
            <a:schemeClr val="dk1"/>
          </a:lnRef>
          <a:fillRef idx="0">
            <a:schemeClr val="dk1"/>
          </a:fillRef>
          <a:effectRef idx="0">
            <a:schemeClr val="dk1"/>
          </a:effectRef>
          <a:fontRef idx="minor">
            <a:schemeClr val="tx1"/>
          </a:fontRef>
        </p:style>
      </p:cxnSp>
      <p:sp>
        <p:nvSpPr>
          <p:cNvPr id="13" name="吹き出し: 折線 12">
            <a:extLst>
              <a:ext uri="{FF2B5EF4-FFF2-40B4-BE49-F238E27FC236}">
                <a16:creationId xmlns:a16="http://schemas.microsoft.com/office/drawing/2014/main" id="{5369E1B8-DB3A-36CF-CC9A-9D3AF03B4E57}"/>
              </a:ext>
            </a:extLst>
          </p:cNvPr>
          <p:cNvSpPr/>
          <p:nvPr/>
        </p:nvSpPr>
        <p:spPr>
          <a:xfrm>
            <a:off x="8617312" y="1711845"/>
            <a:ext cx="2130950" cy="286053"/>
          </a:xfrm>
          <a:prstGeom prst="borderCallout2">
            <a:avLst>
              <a:gd name="adj1" fmla="val 38186"/>
              <a:gd name="adj2" fmla="val -166"/>
              <a:gd name="adj3" fmla="val 37956"/>
              <a:gd name="adj4" fmla="val -7194"/>
              <a:gd name="adj5" fmla="val -14053"/>
              <a:gd name="adj6" fmla="val -11313"/>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b="1" dirty="0">
                <a:solidFill>
                  <a:srgbClr val="323332"/>
                </a:solidFill>
                <a:latin typeface="游ゴシック" panose="020B0400000000000000" pitchFamily="50" charset="-128"/>
                <a:ea typeface="游ゴシック" panose="020B0400000000000000" pitchFamily="50" charset="-128"/>
              </a:rPr>
              <a:t>WebAPI</a:t>
            </a:r>
            <a:r>
              <a:rPr kumimoji="1" lang="ja-JP" altLang="en-US" sz="1200" b="1">
                <a:solidFill>
                  <a:srgbClr val="323332"/>
                </a:solidFill>
                <a:latin typeface="游ゴシック" panose="020B0400000000000000" pitchFamily="50" charset="-128"/>
                <a:ea typeface="游ゴシック" panose="020B0400000000000000" pitchFamily="50" charset="-128"/>
              </a:rPr>
              <a:t>のリクエスト</a:t>
            </a:r>
            <a:r>
              <a:rPr kumimoji="1" lang="en-US" altLang="ja-JP" sz="1200" b="1" dirty="0">
                <a:solidFill>
                  <a:srgbClr val="323332"/>
                </a:solidFill>
                <a:latin typeface="游ゴシック" panose="020B0400000000000000" pitchFamily="50" charset="-128"/>
                <a:ea typeface="游ゴシック" panose="020B0400000000000000" pitchFamily="50" charset="-128"/>
              </a:rPr>
              <a:t>URL</a:t>
            </a:r>
            <a:endParaRPr kumimoji="1" lang="ja-JP" altLang="en-US" sz="1200" b="1">
              <a:solidFill>
                <a:srgbClr val="323332"/>
              </a:solidFill>
              <a:latin typeface="游ゴシック" panose="020B0400000000000000" pitchFamily="50" charset="-128"/>
              <a:ea typeface="游ゴシック" panose="020B0400000000000000" pitchFamily="50" charset="-128"/>
            </a:endParaRPr>
          </a:p>
        </p:txBody>
      </p:sp>
      <p:sp>
        <p:nvSpPr>
          <p:cNvPr id="4" name="正方形/長方形 3">
            <a:extLst>
              <a:ext uri="{FF2B5EF4-FFF2-40B4-BE49-F238E27FC236}">
                <a16:creationId xmlns:a16="http://schemas.microsoft.com/office/drawing/2014/main" id="{8A54E772-1CC4-1C23-6C9D-91CF950977E2}"/>
              </a:ext>
            </a:extLst>
          </p:cNvPr>
          <p:cNvSpPr/>
          <p:nvPr/>
        </p:nvSpPr>
        <p:spPr>
          <a:xfrm>
            <a:off x="552430" y="3192914"/>
            <a:ext cx="11135815" cy="63727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7540"/>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URL</a:t>
            </a:r>
            <a:r>
              <a:rPr kumimoji="1" lang="ja-JP" altLang="en-US" sz="1800" dirty="0">
                <a:solidFill>
                  <a:schemeClr val="tx1"/>
                </a:solidFill>
                <a:latin typeface="游ゴシック" panose="020B0400000000000000" pitchFamily="50" charset="-128"/>
                <a:ea typeface="游ゴシック" panose="020B0400000000000000" pitchFamily="50" charset="-128"/>
              </a:rPr>
              <a:t>例＞　　</a:t>
            </a:r>
            <a:r>
              <a:rPr kumimoji="1" lang="en-US" altLang="ja-JP" sz="1800" dirty="0">
                <a:solidFill>
                  <a:schemeClr val="tx1"/>
                </a:solidFill>
                <a:latin typeface="游ゴシック" panose="020B0400000000000000" pitchFamily="50" charset="-128"/>
                <a:ea typeface="游ゴシック" panose="020B0400000000000000" pitchFamily="50" charset="-128"/>
              </a:rPr>
              <a:t>https://cloud.motionboard.jp/motionboard/rest/snapshot/task/import/exec/csv/</a:t>
            </a:r>
          </a:p>
          <a:p>
            <a:pPr marR="47540"/>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URL</a:t>
            </a:r>
            <a:r>
              <a:rPr kumimoji="1" lang="ja-JP" altLang="en-US" sz="1800" dirty="0">
                <a:solidFill>
                  <a:schemeClr val="tx1"/>
                </a:solidFill>
                <a:latin typeface="游ゴシック" panose="020B0400000000000000" pitchFamily="50" charset="-128"/>
                <a:ea typeface="游ゴシック" panose="020B0400000000000000" pitchFamily="50" charset="-128"/>
              </a:rPr>
              <a:t>例＞　　</a:t>
            </a:r>
            <a:r>
              <a:rPr kumimoji="1" lang="en-US" altLang="ja-JP" sz="1800" dirty="0">
                <a:solidFill>
                  <a:schemeClr val="tx1"/>
                </a:solidFill>
                <a:latin typeface="游ゴシック" panose="020B0400000000000000" pitchFamily="50" charset="-128"/>
                <a:ea typeface="游ゴシック" panose="020B0400000000000000" pitchFamily="50" charset="-128"/>
              </a:rPr>
              <a:t>https://cloud.motionboard.jp/motionboard/rest/snapshot/create/def/replication/</a:t>
            </a:r>
          </a:p>
        </p:txBody>
      </p:sp>
      <p:sp>
        <p:nvSpPr>
          <p:cNvPr id="6" name="テキスト プレースホルダー 21">
            <a:extLst>
              <a:ext uri="{FF2B5EF4-FFF2-40B4-BE49-F238E27FC236}">
                <a16:creationId xmlns:a16="http://schemas.microsoft.com/office/drawing/2014/main" id="{99AF433B-0B2F-6701-DFCF-B3554F6E6C20}"/>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cxnSp>
        <p:nvCxnSpPr>
          <p:cNvPr id="16" name="直線コネクタ 15">
            <a:extLst>
              <a:ext uri="{FF2B5EF4-FFF2-40B4-BE49-F238E27FC236}">
                <a16:creationId xmlns:a16="http://schemas.microsoft.com/office/drawing/2014/main" id="{6C9F48D5-D233-5E08-CE9F-2DE789869001}"/>
              </a:ext>
            </a:extLst>
          </p:cNvPr>
          <p:cNvCxnSpPr>
            <a:cxnSpLocks/>
          </p:cNvCxnSpPr>
          <p:nvPr/>
        </p:nvCxnSpPr>
        <p:spPr>
          <a:xfrm>
            <a:off x="3632780" y="2205146"/>
            <a:ext cx="1433902" cy="0"/>
          </a:xfrm>
          <a:prstGeom prst="line">
            <a:avLst/>
          </a:prstGeom>
          <a:ln w="38100">
            <a:solidFill>
              <a:srgbClr val="009900"/>
            </a:solidFill>
            <a:tailEnd type="none"/>
          </a:ln>
        </p:spPr>
        <p:style>
          <a:lnRef idx="1">
            <a:schemeClr val="dk1"/>
          </a:lnRef>
          <a:fillRef idx="0">
            <a:schemeClr val="dk1"/>
          </a:fillRef>
          <a:effectRef idx="0">
            <a:schemeClr val="dk1"/>
          </a:effectRef>
          <a:fontRef idx="minor">
            <a:schemeClr val="tx1"/>
          </a:fontRef>
        </p:style>
      </p:cxnSp>
      <p:sp>
        <p:nvSpPr>
          <p:cNvPr id="27" name="吹き出し: 折線 26">
            <a:extLst>
              <a:ext uri="{FF2B5EF4-FFF2-40B4-BE49-F238E27FC236}">
                <a16:creationId xmlns:a16="http://schemas.microsoft.com/office/drawing/2014/main" id="{427226FF-D716-EF6D-39EA-224FAEA3F6D8}"/>
              </a:ext>
            </a:extLst>
          </p:cNvPr>
          <p:cNvSpPr/>
          <p:nvPr/>
        </p:nvSpPr>
        <p:spPr>
          <a:xfrm>
            <a:off x="4152944" y="1717960"/>
            <a:ext cx="1256307" cy="286053"/>
          </a:xfrm>
          <a:prstGeom prst="borderCallout2">
            <a:avLst>
              <a:gd name="adj1" fmla="val 18200"/>
              <a:gd name="adj2" fmla="val -204"/>
              <a:gd name="adj3" fmla="val 18750"/>
              <a:gd name="adj4" fmla="val -16667"/>
              <a:gd name="adj5" fmla="val -19273"/>
              <a:gd name="adj6" fmla="val -23260"/>
            </a:avLst>
          </a:prstGeom>
          <a:solidFill>
            <a:schemeClr val="bg1"/>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323332"/>
                </a:solidFill>
                <a:latin typeface="游ゴシック" panose="020B0400000000000000" pitchFamily="50" charset="-128"/>
                <a:ea typeface="游ゴシック" panose="020B0400000000000000" pitchFamily="50" charset="-128"/>
              </a:rPr>
              <a:t>ドメイン情報</a:t>
            </a:r>
          </a:p>
        </p:txBody>
      </p:sp>
      <p:cxnSp>
        <p:nvCxnSpPr>
          <p:cNvPr id="28" name="直線コネクタ 27">
            <a:extLst>
              <a:ext uri="{FF2B5EF4-FFF2-40B4-BE49-F238E27FC236}">
                <a16:creationId xmlns:a16="http://schemas.microsoft.com/office/drawing/2014/main" id="{26456F2A-D115-5BFF-FF89-BAE579634888}"/>
              </a:ext>
            </a:extLst>
          </p:cNvPr>
          <p:cNvCxnSpPr>
            <a:cxnSpLocks/>
          </p:cNvCxnSpPr>
          <p:nvPr/>
        </p:nvCxnSpPr>
        <p:spPr>
          <a:xfrm>
            <a:off x="6003131" y="2205146"/>
            <a:ext cx="2484000" cy="0"/>
          </a:xfrm>
          <a:prstGeom prst="line">
            <a:avLst/>
          </a:prstGeom>
          <a:ln w="38100">
            <a:solidFill>
              <a:srgbClr val="0070C0"/>
            </a:solidFill>
            <a:tailEnd type="none"/>
          </a:ln>
        </p:spPr>
        <p:style>
          <a:lnRef idx="1">
            <a:schemeClr val="dk1"/>
          </a:lnRef>
          <a:fillRef idx="0">
            <a:schemeClr val="dk1"/>
          </a:fillRef>
          <a:effectRef idx="0">
            <a:schemeClr val="dk1"/>
          </a:effectRef>
          <a:fontRef idx="minor">
            <a:schemeClr val="tx1"/>
          </a:fontRef>
        </p:style>
      </p:cxnSp>
      <p:sp>
        <p:nvSpPr>
          <p:cNvPr id="31" name="吹き出し: 折線 30">
            <a:extLst>
              <a:ext uri="{FF2B5EF4-FFF2-40B4-BE49-F238E27FC236}">
                <a16:creationId xmlns:a16="http://schemas.microsoft.com/office/drawing/2014/main" id="{2E8970C6-0DA5-8078-55CB-A211FFDCC48E}"/>
              </a:ext>
            </a:extLst>
          </p:cNvPr>
          <p:cNvSpPr/>
          <p:nvPr/>
        </p:nvSpPr>
        <p:spPr>
          <a:xfrm>
            <a:off x="4185390" y="2267021"/>
            <a:ext cx="1256307" cy="286053"/>
          </a:xfrm>
          <a:prstGeom prst="borderCallout2">
            <a:avLst>
              <a:gd name="adj1" fmla="val 18200"/>
              <a:gd name="adj2" fmla="val -204"/>
              <a:gd name="adj3" fmla="val 18750"/>
              <a:gd name="adj4" fmla="val -16667"/>
              <a:gd name="adj5" fmla="val -19273"/>
              <a:gd name="adj6" fmla="val -23260"/>
            </a:avLst>
          </a:prstGeom>
          <a:solidFill>
            <a:schemeClr val="bg1"/>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323332"/>
                </a:solidFill>
                <a:latin typeface="游ゴシック" panose="020B0400000000000000" pitchFamily="50" charset="-128"/>
                <a:ea typeface="游ゴシック" panose="020B0400000000000000" pitchFamily="50" charset="-128"/>
              </a:rPr>
              <a:t>ドメイン情報</a:t>
            </a:r>
          </a:p>
        </p:txBody>
      </p:sp>
      <p:sp>
        <p:nvSpPr>
          <p:cNvPr id="34" name="吹き出し: 折線 33">
            <a:extLst>
              <a:ext uri="{FF2B5EF4-FFF2-40B4-BE49-F238E27FC236}">
                <a16:creationId xmlns:a16="http://schemas.microsoft.com/office/drawing/2014/main" id="{0166E91E-4E68-2D59-DEA7-68013688CE74}"/>
              </a:ext>
            </a:extLst>
          </p:cNvPr>
          <p:cNvSpPr/>
          <p:nvPr/>
        </p:nvSpPr>
        <p:spPr>
          <a:xfrm>
            <a:off x="6981099" y="2267021"/>
            <a:ext cx="2130950" cy="286053"/>
          </a:xfrm>
          <a:prstGeom prst="borderCallout2">
            <a:avLst>
              <a:gd name="adj1" fmla="val 38186"/>
              <a:gd name="adj2" fmla="val -166"/>
              <a:gd name="adj3" fmla="val 37956"/>
              <a:gd name="adj4" fmla="val -7194"/>
              <a:gd name="adj5" fmla="val -14053"/>
              <a:gd name="adj6" fmla="val -11313"/>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b="1" dirty="0">
                <a:solidFill>
                  <a:srgbClr val="323332"/>
                </a:solidFill>
                <a:latin typeface="游ゴシック" panose="020B0400000000000000" pitchFamily="50" charset="-128"/>
                <a:ea typeface="游ゴシック" panose="020B0400000000000000" pitchFamily="50" charset="-128"/>
              </a:rPr>
              <a:t>WebAPI</a:t>
            </a:r>
            <a:r>
              <a:rPr kumimoji="1" lang="ja-JP" altLang="en-US" sz="1200" b="1" dirty="0">
                <a:solidFill>
                  <a:srgbClr val="323332"/>
                </a:solidFill>
                <a:latin typeface="游ゴシック" panose="020B0400000000000000" pitchFamily="50" charset="-128"/>
                <a:ea typeface="游ゴシック" panose="020B0400000000000000" pitchFamily="50" charset="-128"/>
              </a:rPr>
              <a:t>のリクエスト</a:t>
            </a:r>
            <a:r>
              <a:rPr kumimoji="1" lang="en-US" altLang="ja-JP" sz="1200" b="1" dirty="0">
                <a:solidFill>
                  <a:srgbClr val="323332"/>
                </a:solidFill>
                <a:latin typeface="游ゴシック" panose="020B0400000000000000" pitchFamily="50" charset="-128"/>
                <a:ea typeface="游ゴシック" panose="020B0400000000000000" pitchFamily="50" charset="-128"/>
              </a:rPr>
              <a:t>URL</a:t>
            </a:r>
            <a:endParaRPr kumimoji="1" lang="ja-JP" altLang="en-US" sz="1200" b="1" dirty="0">
              <a:solidFill>
                <a:srgbClr val="323332"/>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0565287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4BE141-CFDE-A641-CE7F-0DAD27659A4E}"/>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3D5F1A40-AB83-127C-65DC-614502ABD0D8}"/>
              </a:ext>
            </a:extLst>
          </p:cNvPr>
          <p:cNvSpPr>
            <a:spLocks noGrp="1"/>
          </p:cNvSpPr>
          <p:nvPr>
            <p:ph type="sldNum" sz="quarter" idx="2"/>
          </p:nvPr>
        </p:nvSpPr>
        <p:spPr/>
        <p:txBody>
          <a:bodyPr/>
          <a:lstStyle/>
          <a:p>
            <a:fld id="{86CB4B4D-7CA3-9044-876B-883B54F8677D}" type="slidenum">
              <a:rPr lang="en-US" altLang="ja-JP" smtClean="0"/>
              <a:pPr/>
              <a:t>17</a:t>
            </a:fld>
            <a:endParaRPr lang="ja-JP" altLang="en-US"/>
          </a:p>
        </p:txBody>
      </p:sp>
      <p:sp>
        <p:nvSpPr>
          <p:cNvPr id="2" name="フッター プレースホルダー 1">
            <a:extLst>
              <a:ext uri="{FF2B5EF4-FFF2-40B4-BE49-F238E27FC236}">
                <a16:creationId xmlns:a16="http://schemas.microsoft.com/office/drawing/2014/main" id="{C7DFCEF8-0770-406A-44B5-D2BAB935E662}"/>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15BE5F6-B9A0-E148-3769-A27AAFA730F0}"/>
              </a:ext>
            </a:extLst>
          </p:cNvPr>
          <p:cNvSpPr/>
          <p:nvPr/>
        </p:nvSpPr>
        <p:spPr>
          <a:xfrm>
            <a:off x="272415" y="876718"/>
            <a:ext cx="11670444" cy="821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の情報を登録します。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C8D8DC8F-A391-BA5F-2EA3-3BF0E82495CC}"/>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17" name="正方形/長方形 16">
            <a:extLst>
              <a:ext uri="{FF2B5EF4-FFF2-40B4-BE49-F238E27FC236}">
                <a16:creationId xmlns:a16="http://schemas.microsoft.com/office/drawing/2014/main" id="{EA87B197-580F-1D2E-0F46-EA099E1383F9}"/>
              </a:ext>
            </a:extLst>
          </p:cNvPr>
          <p:cNvSpPr/>
          <p:nvPr/>
        </p:nvSpPr>
        <p:spPr>
          <a:xfrm>
            <a:off x="272415" y="2918753"/>
            <a:ext cx="11157585" cy="29818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・テナント</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　ご契約環境のテナント</a:t>
            </a:r>
            <a:r>
              <a:rPr kumimoji="1" lang="en-US" altLang="ja-JP" sz="1400" dirty="0">
                <a:solidFill>
                  <a:schemeClr val="tx1"/>
                </a:solidFill>
                <a:latin typeface="游ゴシック" panose="020B0400000000000000" pitchFamily="50" charset="-128"/>
                <a:ea typeface="游ゴシック" panose="020B0400000000000000" pitchFamily="50" charset="-128"/>
              </a:rPr>
              <a:t>ID</a:t>
            </a:r>
            <a:r>
              <a:rPr kumimoji="1" lang="ja-JP" altLang="en-US" sz="1400" dirty="0">
                <a:solidFill>
                  <a:schemeClr val="tx1"/>
                </a:solidFill>
                <a:latin typeface="游ゴシック" panose="020B0400000000000000" pitchFamily="50" charset="-128"/>
                <a:ea typeface="游ゴシック" panose="020B0400000000000000" pitchFamily="50" charset="-128"/>
              </a:rPr>
              <a:t>を入力ください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ID</a:t>
            </a:r>
            <a:r>
              <a:rPr kumimoji="1" lang="ja-JP" altLang="en-US" sz="1400" dirty="0">
                <a:solidFill>
                  <a:schemeClr val="tx1"/>
                </a:solidFill>
                <a:latin typeface="游ゴシック" panose="020B0400000000000000" pitchFamily="50" charset="-128"/>
                <a:ea typeface="游ゴシック" panose="020B0400000000000000" pitchFamily="50" charset="-128"/>
              </a:rPr>
              <a:t>、パスワード</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　「スナップショット設定の作成、更新」には</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　</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rgbClr val="FF0000"/>
                </a:solidFill>
                <a:latin typeface="游ゴシック" panose="020B0400000000000000" pitchFamily="50" charset="-128"/>
                <a:ea typeface="游ゴシック" panose="020B0400000000000000" pitchFamily="50" charset="-128"/>
              </a:rPr>
              <a:t>WEBAPI</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ファイル（作成</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アップロード</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編集）</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スナップショット管理</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の権限が必要になります。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　システムロールでは</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管理者</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権限が付与されたユーザが対象となります。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　または</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ボード管理者</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に</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rgbClr val="FF0000"/>
                </a:solidFill>
                <a:latin typeface="游ゴシック" panose="020B0400000000000000" pitchFamily="50" charset="-128"/>
                <a:ea typeface="游ゴシック" panose="020B0400000000000000" pitchFamily="50" charset="-128"/>
              </a:rPr>
              <a:t>WEBAPI</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を追加した</a:t>
            </a:r>
            <a:r>
              <a:rPr kumimoji="1" lang="ja-JP" altLang="en-US" sz="1400" dirty="0">
                <a:solidFill>
                  <a:srgbClr val="FF0000"/>
                </a:solidFill>
                <a:latin typeface="游ゴシック" panose="020B0400000000000000" pitchFamily="50" charset="-128"/>
                <a:ea typeface="游ゴシック" panose="020B0400000000000000" pitchFamily="50" charset="-128"/>
              </a:rPr>
              <a:t>ロールを新たに作成し、権限を付与する</a:t>
            </a:r>
            <a:r>
              <a:rPr kumimoji="1" lang="ja-JP" altLang="en-US" sz="1400" dirty="0">
                <a:solidFill>
                  <a:schemeClr val="tx1"/>
                </a:solidFill>
                <a:latin typeface="游ゴシック" panose="020B0400000000000000" pitchFamily="50" charset="-128"/>
                <a:ea typeface="游ゴシック" panose="020B0400000000000000" pitchFamily="50" charset="-128"/>
              </a:rPr>
              <a:t>などでご対応ください。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システムロール</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hlinkClick r:id="rId2"/>
              </a:rPr>
              <a:t>https://cs.wingarc.com/manual/mb/cloud/ja/UUID-f994bd24-ebdc-463a-e769-16ab526f2ab3.html</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・リアルタイム連携</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　「する」の場合</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帳票保存後に即時</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、「しない」の場合</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定期：</a:t>
            </a:r>
            <a:r>
              <a:rPr kumimoji="1" lang="en-US" altLang="ja-JP" sz="1400" dirty="0">
                <a:solidFill>
                  <a:schemeClr val="tx1"/>
                </a:solidFill>
                <a:latin typeface="游ゴシック" panose="020B0400000000000000" pitchFamily="50" charset="-128"/>
                <a:ea typeface="游ゴシック" panose="020B0400000000000000" pitchFamily="50" charset="-128"/>
              </a:rPr>
              <a:t>5</a:t>
            </a:r>
            <a:r>
              <a:rPr kumimoji="1" lang="ja-JP" altLang="en-US" sz="1400" dirty="0">
                <a:solidFill>
                  <a:schemeClr val="tx1"/>
                </a:solidFill>
                <a:latin typeface="游ゴシック" panose="020B0400000000000000" pitchFamily="50" charset="-128"/>
                <a:ea typeface="游ゴシック" panose="020B0400000000000000" pitchFamily="50" charset="-128"/>
              </a:rPr>
              <a:t>分間隔</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で連携します。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pic>
        <p:nvPicPr>
          <p:cNvPr id="21" name="図 20">
            <a:extLst>
              <a:ext uri="{FF2B5EF4-FFF2-40B4-BE49-F238E27FC236}">
                <a16:creationId xmlns:a16="http://schemas.microsoft.com/office/drawing/2014/main" id="{51BA07E1-0CB9-62A4-B215-35EFE6EE2855}"/>
              </a:ext>
            </a:extLst>
          </p:cNvPr>
          <p:cNvPicPr>
            <a:picLocks noChangeAspect="1"/>
          </p:cNvPicPr>
          <p:nvPr/>
        </p:nvPicPr>
        <p:blipFill>
          <a:blip r:embed="rId3"/>
          <a:stretch>
            <a:fillRect/>
          </a:stretch>
        </p:blipFill>
        <p:spPr>
          <a:xfrm>
            <a:off x="2704626" y="1287493"/>
            <a:ext cx="6782747" cy="1533739"/>
          </a:xfrm>
          <a:prstGeom prst="rect">
            <a:avLst/>
          </a:prstGeom>
        </p:spPr>
      </p:pic>
    </p:spTree>
    <p:extLst>
      <p:ext uri="{BB962C8B-B14F-4D97-AF65-F5344CB8AC3E}">
        <p14:creationId xmlns:p14="http://schemas.microsoft.com/office/powerpoint/2010/main" val="30592298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a:bodyPr>
          <a:lstStyle/>
          <a:p>
            <a:r>
              <a:rPr lang="en-US" altLang="ja-JP" dirty="0"/>
              <a:t>i-Reporter</a:t>
            </a:r>
            <a:r>
              <a:rPr lang="ja-JP" altLang="en-US"/>
              <a:t> </a:t>
            </a:r>
            <a:r>
              <a:rPr lang="en-US" altLang="ja-JP" dirty="0"/>
              <a:t>Cloud</a:t>
            </a:r>
            <a:r>
              <a:rPr lang="ja-JP" altLang="en-US"/>
              <a:t>　帳票の連携設定</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02</a:t>
            </a:r>
            <a:endParaRPr kumimoji="1" lang="ja-JP" altLang="en-US"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grpSp>
        <p:nvGrpSpPr>
          <p:cNvPr id="23" name="グループ化 22">
            <a:extLst>
              <a:ext uri="{FF2B5EF4-FFF2-40B4-BE49-F238E27FC236}">
                <a16:creationId xmlns:a16="http://schemas.microsoft.com/office/drawing/2014/main" id="{C5495BA5-2485-EF60-96C2-B4977AF81CDF}"/>
              </a:ext>
            </a:extLst>
          </p:cNvPr>
          <p:cNvGrpSpPr/>
          <p:nvPr/>
        </p:nvGrpSpPr>
        <p:grpSpPr>
          <a:xfrm>
            <a:off x="647700" y="2186532"/>
            <a:ext cx="6880860" cy="3595607"/>
            <a:chOff x="647700" y="2186532"/>
            <a:chExt cx="6880860" cy="3595607"/>
          </a:xfrm>
        </p:grpSpPr>
        <p:pic>
          <p:nvPicPr>
            <p:cNvPr id="18" name="図 17">
              <a:extLst>
                <a:ext uri="{FF2B5EF4-FFF2-40B4-BE49-F238E27FC236}">
                  <a16:creationId xmlns:a16="http://schemas.microsoft.com/office/drawing/2014/main" id="{D1C1B444-B7F5-E957-4E72-2382BBD85F59}"/>
                </a:ext>
              </a:extLst>
            </p:cNvPr>
            <p:cNvPicPr>
              <a:picLocks noChangeAspect="1"/>
            </p:cNvPicPr>
            <p:nvPr/>
          </p:nvPicPr>
          <p:blipFill>
            <a:blip r:embed="rId2"/>
            <a:stretch>
              <a:fillRect/>
            </a:stretch>
          </p:blipFill>
          <p:spPr>
            <a:xfrm>
              <a:off x="861068" y="2343150"/>
              <a:ext cx="6556178" cy="3350109"/>
            </a:xfrm>
            <a:prstGeom prst="rect">
              <a:avLst/>
            </a:prstGeom>
          </p:spPr>
        </p:pic>
        <p:sp>
          <p:nvSpPr>
            <p:cNvPr id="19" name="正方形/長方形 18">
              <a:extLst>
                <a:ext uri="{FF2B5EF4-FFF2-40B4-BE49-F238E27FC236}">
                  <a16:creationId xmlns:a16="http://schemas.microsoft.com/office/drawing/2014/main" id="{56D3FAE9-344B-5D40-6E53-1EFB9418A2FB}"/>
                </a:ext>
              </a:extLst>
            </p:cNvPr>
            <p:cNvSpPr/>
            <p:nvPr/>
          </p:nvSpPr>
          <p:spPr>
            <a:xfrm>
              <a:off x="647700" y="4564048"/>
              <a:ext cx="6880860" cy="1218091"/>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0" name="正方形/長方形 19">
              <a:extLst>
                <a:ext uri="{FF2B5EF4-FFF2-40B4-BE49-F238E27FC236}">
                  <a16:creationId xmlns:a16="http://schemas.microsoft.com/office/drawing/2014/main" id="{3D8B1FF2-E130-C7B6-754E-162EECF3406B}"/>
                </a:ext>
              </a:extLst>
            </p:cNvPr>
            <p:cNvSpPr/>
            <p:nvPr/>
          </p:nvSpPr>
          <p:spPr>
            <a:xfrm>
              <a:off x="647700" y="2186532"/>
              <a:ext cx="6880860" cy="124246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正方形/長方形 20">
              <a:extLst>
                <a:ext uri="{FF2B5EF4-FFF2-40B4-BE49-F238E27FC236}">
                  <a16:creationId xmlns:a16="http://schemas.microsoft.com/office/drawing/2014/main" id="{B1121B7B-3417-896B-3A6E-7118A2EC0C73}"/>
                </a:ext>
              </a:extLst>
            </p:cNvPr>
            <p:cNvSpPr/>
            <p:nvPr/>
          </p:nvSpPr>
          <p:spPr>
            <a:xfrm>
              <a:off x="647700" y="3429000"/>
              <a:ext cx="223448" cy="113504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2" name="正方形/長方形 21">
              <a:extLst>
                <a:ext uri="{FF2B5EF4-FFF2-40B4-BE49-F238E27FC236}">
                  <a16:creationId xmlns:a16="http://schemas.microsoft.com/office/drawing/2014/main" id="{B5D5C476-3C17-BDF6-A07A-AA2DF2DED576}"/>
                </a:ext>
              </a:extLst>
            </p:cNvPr>
            <p:cNvSpPr/>
            <p:nvPr/>
          </p:nvSpPr>
          <p:spPr>
            <a:xfrm>
              <a:off x="7155466" y="3429000"/>
              <a:ext cx="373094" cy="113504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spTree>
    <p:extLst>
      <p:ext uri="{BB962C8B-B14F-4D97-AF65-F5344CB8AC3E}">
        <p14:creationId xmlns:p14="http://schemas.microsoft.com/office/powerpoint/2010/main" val="39671020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19</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7"/>
            <a:ext cx="11670444" cy="10635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本資料で連携する</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の定義は</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 </a:t>
            </a:r>
            <a:r>
              <a:rPr kumimoji="1" lang="en-US" altLang="ja-JP" sz="1800" dirty="0">
                <a:solidFill>
                  <a:schemeClr val="tx1"/>
                </a:solidFill>
                <a:latin typeface="游ゴシック" panose="020B0400000000000000" pitchFamily="50" charset="-128"/>
                <a:ea typeface="游ゴシック" panose="020B0400000000000000" pitchFamily="50" charset="-128"/>
              </a:rPr>
              <a:t>MBCloud</a:t>
            </a:r>
            <a:r>
              <a:rPr kumimoji="1" lang="ja-JP" altLang="en-US" sz="1800" dirty="0">
                <a:solidFill>
                  <a:schemeClr val="tx1"/>
                </a:solidFill>
                <a:latin typeface="游ゴシック" panose="020B0400000000000000" pitchFamily="50" charset="-128"/>
                <a:ea typeface="游ゴシック" panose="020B0400000000000000" pitchFamily="50" charset="-128"/>
              </a:rPr>
              <a:t>デモ</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になります。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pic>
        <p:nvPicPr>
          <p:cNvPr id="6" name="図 5">
            <a:extLst>
              <a:ext uri="{FF2B5EF4-FFF2-40B4-BE49-F238E27FC236}">
                <a16:creationId xmlns:a16="http://schemas.microsoft.com/office/drawing/2014/main" id="{278F58B5-66EC-D9E9-5FE5-6C7A9ED697CF}"/>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163283" y="1847559"/>
            <a:ext cx="5437414" cy="2814819"/>
          </a:xfrm>
          <a:prstGeom prst="rect">
            <a:avLst/>
          </a:prstGeom>
        </p:spPr>
      </p:pic>
      <p:sp>
        <p:nvSpPr>
          <p:cNvPr id="11" name="正方形/長方形 10">
            <a:extLst>
              <a:ext uri="{FF2B5EF4-FFF2-40B4-BE49-F238E27FC236}">
                <a16:creationId xmlns:a16="http://schemas.microsoft.com/office/drawing/2014/main" id="{170A5F4B-D4ED-F776-56C0-9BB7468BC9FD}"/>
              </a:ext>
            </a:extLst>
          </p:cNvPr>
          <p:cNvSpPr/>
          <p:nvPr/>
        </p:nvSpPr>
        <p:spPr>
          <a:xfrm>
            <a:off x="3183786" y="3731202"/>
            <a:ext cx="1464116" cy="3648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5212099A-5EEB-3162-F49A-616193C4568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844273" y="1767304"/>
            <a:ext cx="6188390" cy="3583629"/>
          </a:xfrm>
          <a:prstGeom prst="rect">
            <a:avLst/>
          </a:prstGeom>
        </p:spPr>
      </p:pic>
      <p:sp>
        <p:nvSpPr>
          <p:cNvPr id="4" name="テキスト プレースホルダー 21">
            <a:extLst>
              <a:ext uri="{FF2B5EF4-FFF2-40B4-BE49-F238E27FC236}">
                <a16:creationId xmlns:a16="http://schemas.microsoft.com/office/drawing/2014/main" id="{272DC330-510E-CA4A-797D-D748C29F4D8A}"/>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4325138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CE373C49-2154-46CD-A27D-C89FFC8F566B}"/>
              </a:ext>
            </a:extLst>
          </p:cNvPr>
          <p:cNvSpPr>
            <a:spLocks noGrp="1"/>
          </p:cNvSpPr>
          <p:nvPr>
            <p:ph type="sldNum" sz="quarter" idx="2"/>
          </p:nvPr>
        </p:nvSpPr>
        <p:spPr/>
        <p:txBody>
          <a:bodyPr/>
          <a:lstStyle/>
          <a:p>
            <a:fld id="{86CB4B4D-7CA3-9044-876B-883B54F8677D}" type="slidenum">
              <a:rPr lang="en-US" altLang="ja-JP" smtClean="0"/>
              <a:pPr/>
              <a:t>2</a:t>
            </a:fld>
            <a:endParaRPr lang="ja-JP" altLang="en-US"/>
          </a:p>
        </p:txBody>
      </p:sp>
      <p:sp>
        <p:nvSpPr>
          <p:cNvPr id="2" name="フッター プレースホルダー 1">
            <a:extLst>
              <a:ext uri="{FF2B5EF4-FFF2-40B4-BE49-F238E27FC236}">
                <a16:creationId xmlns:a16="http://schemas.microsoft.com/office/drawing/2014/main" id="{EDA4F99E-6AA2-42CB-8C0A-854CD75174FA}"/>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graphicFrame>
        <p:nvGraphicFramePr>
          <p:cNvPr id="3" name="表 2">
            <a:extLst>
              <a:ext uri="{FF2B5EF4-FFF2-40B4-BE49-F238E27FC236}">
                <a16:creationId xmlns:a16="http://schemas.microsoft.com/office/drawing/2014/main" id="{F0693D93-40B0-BFE0-D3C3-4266A37F2FC2}"/>
              </a:ext>
            </a:extLst>
          </p:cNvPr>
          <p:cNvGraphicFramePr>
            <a:graphicFrameLocks noGrp="1"/>
          </p:cNvGraphicFramePr>
          <p:nvPr>
            <p:extLst>
              <p:ext uri="{D42A27DB-BD31-4B8C-83A1-F6EECF244321}">
                <p14:modId xmlns:p14="http://schemas.microsoft.com/office/powerpoint/2010/main" val="1263220852"/>
              </p:ext>
            </p:extLst>
          </p:nvPr>
        </p:nvGraphicFramePr>
        <p:xfrm>
          <a:off x="402242" y="845588"/>
          <a:ext cx="11387517" cy="5421664"/>
        </p:xfrm>
        <a:graphic>
          <a:graphicData uri="http://schemas.openxmlformats.org/drawingml/2006/table">
            <a:tbl>
              <a:tblPr/>
              <a:tblGrid>
                <a:gridCol w="2363833">
                  <a:extLst>
                    <a:ext uri="{9D8B030D-6E8A-4147-A177-3AD203B41FA5}">
                      <a16:colId xmlns:a16="http://schemas.microsoft.com/office/drawing/2014/main" val="2562121943"/>
                    </a:ext>
                  </a:extLst>
                </a:gridCol>
                <a:gridCol w="1171073">
                  <a:extLst>
                    <a:ext uri="{9D8B030D-6E8A-4147-A177-3AD203B41FA5}">
                      <a16:colId xmlns:a16="http://schemas.microsoft.com/office/drawing/2014/main" val="4226783983"/>
                    </a:ext>
                  </a:extLst>
                </a:gridCol>
                <a:gridCol w="7852611">
                  <a:extLst>
                    <a:ext uri="{9D8B030D-6E8A-4147-A177-3AD203B41FA5}">
                      <a16:colId xmlns:a16="http://schemas.microsoft.com/office/drawing/2014/main" val="2145845241"/>
                    </a:ext>
                  </a:extLst>
                </a:gridCol>
              </a:tblGrid>
              <a:tr h="250736">
                <a:tc>
                  <a:txBody>
                    <a:bodyPr/>
                    <a:lstStyle/>
                    <a:p>
                      <a:pPr algn="ctr" fontAlgn="ctr"/>
                      <a:r>
                        <a:rPr lang="ja-JP" altLang="en-US" sz="1600" b="0" i="0" u="none" strike="noStrike" dirty="0">
                          <a:solidFill>
                            <a:srgbClr val="FFFFFF"/>
                          </a:solidFill>
                          <a:effectLst/>
                          <a:latin typeface="游ゴシック" panose="020B0400000000000000" pitchFamily="50" charset="-128"/>
                          <a:ea typeface="游ゴシック" panose="020B0400000000000000" pitchFamily="50" charset="-128"/>
                        </a:rPr>
                        <a:t>日付</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65000"/>
                      </a:schemeClr>
                    </a:solidFill>
                  </a:tcPr>
                </a:tc>
                <a:tc>
                  <a:txBody>
                    <a:bodyPr/>
                    <a:lstStyle/>
                    <a:p>
                      <a:pPr algn="ctr" fontAlgn="ctr"/>
                      <a:r>
                        <a:rPr lang="ja-JP" altLang="en-US" sz="1600" b="0" i="0" u="none" strike="noStrike">
                          <a:solidFill>
                            <a:srgbClr val="FFFFFF"/>
                          </a:solidFill>
                          <a:effectLst/>
                          <a:latin typeface="游ゴシック" panose="020B0400000000000000" pitchFamily="50" charset="-128"/>
                          <a:ea typeface="游ゴシック" panose="020B0400000000000000" pitchFamily="50" charset="-128"/>
                        </a:rPr>
                        <a:t>版数</a:t>
                      </a:r>
                    </a:p>
                  </a:txBody>
                  <a:tcPr marL="6896" marR="6896" marT="6896"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65000"/>
                      </a:schemeClr>
                    </a:solidFill>
                  </a:tcPr>
                </a:tc>
                <a:tc>
                  <a:txBody>
                    <a:bodyPr/>
                    <a:lstStyle/>
                    <a:p>
                      <a:pPr algn="ctr" fontAlgn="ctr"/>
                      <a:r>
                        <a:rPr lang="ja-JP" altLang="en-US" sz="1600" b="0" i="0" u="none" strike="noStrike" dirty="0">
                          <a:solidFill>
                            <a:srgbClr val="FFFFFF"/>
                          </a:solidFill>
                          <a:effectLst/>
                          <a:latin typeface="游ゴシック" panose="020B0400000000000000" pitchFamily="50" charset="-128"/>
                          <a:ea typeface="游ゴシック" panose="020B0400000000000000" pitchFamily="50" charset="-128"/>
                        </a:rPr>
                        <a:t>改定内容</a:t>
                      </a:r>
                    </a:p>
                  </a:txBody>
                  <a:tcPr marL="6896" marR="6896" marT="6896"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71276215"/>
                  </a:ext>
                </a:extLst>
              </a:tr>
              <a:tr h="269489">
                <a:tc>
                  <a:txBody>
                    <a:bodyPr/>
                    <a:lstStyle/>
                    <a:p>
                      <a:pPr marL="0" marR="0" lvl="0" indent="0" algn="ctr" rtl="0" eaLnBrk="1" fontAlgn="ctr" latinLnBrk="0" hangingPunct="1">
                        <a:lnSpc>
                          <a:spcPct val="100000"/>
                        </a:lnSpc>
                        <a:spcBef>
                          <a:spcPts val="0"/>
                        </a:spcBef>
                        <a:spcAft>
                          <a:spcPts val="0"/>
                        </a:spcAft>
                        <a:buClrTx/>
                        <a:buSzTx/>
                        <a:buFontTx/>
                        <a:buNone/>
                      </a:pP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2023</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05</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月0</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8</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日</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初版</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初版作成</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377915203"/>
                  </a:ext>
                </a:extLst>
              </a:tr>
              <a:tr h="250736">
                <a:tc>
                  <a:txBody>
                    <a:bodyPr/>
                    <a:lstStyle/>
                    <a:p>
                      <a:pPr marL="0" marR="0" lvl="0" indent="0" algn="ctr" defTabSz="342900" rtl="0" eaLnBrk="1" fontAlgn="ctr" latinLnBrk="0" hangingPunct="1">
                        <a:lnSpc>
                          <a:spcPct val="100000"/>
                        </a:lnSpc>
                        <a:spcBef>
                          <a:spcPts val="0"/>
                        </a:spcBef>
                        <a:spcAft>
                          <a:spcPts val="0"/>
                        </a:spcAft>
                        <a:buClrTx/>
                        <a:buSzTx/>
                        <a:buFontTx/>
                        <a:buNone/>
                        <a:tabLst/>
                        <a:defRPr/>
                      </a:pP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2023</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07</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月</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13</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日</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第二版</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dirty="0">
                          <a:latin typeface="游ゴシック" panose="020B0400000000000000" pitchFamily="50" charset="-128"/>
                          <a:ea typeface="游ゴシック" panose="020B0400000000000000" pitchFamily="50" charset="-128"/>
                        </a:rPr>
                        <a:t> 　</a:t>
                      </a:r>
                      <a:r>
                        <a:rPr lang="en-US" altLang="ja-JP" sz="1600" dirty="0">
                          <a:latin typeface="游ゴシック" panose="020B0400000000000000" pitchFamily="50" charset="-128"/>
                          <a:ea typeface="游ゴシック" panose="020B0400000000000000" pitchFamily="50" charset="-128"/>
                        </a:rPr>
                        <a:t>【APPENDIX】</a:t>
                      </a:r>
                      <a:r>
                        <a:rPr lang="ja-JP" altLang="en-US" sz="1600" dirty="0">
                          <a:latin typeface="游ゴシック" panose="020B0400000000000000" pitchFamily="50" charset="-128"/>
                          <a:ea typeface="游ゴシック" panose="020B0400000000000000" pitchFamily="50" charset="-128"/>
                        </a:rPr>
                        <a:t>日付・日時のデータについて　の追加</a:t>
                      </a:r>
                      <a:endPar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434472492"/>
                  </a:ext>
                </a:extLst>
              </a:tr>
              <a:tr h="250736">
                <a:tc>
                  <a:txBody>
                    <a:bodyPr/>
                    <a:lstStyle/>
                    <a:p>
                      <a:pPr marL="0" marR="0" lvl="0" indent="0" algn="ctr" defTabSz="342900" rtl="0" eaLnBrk="1" fontAlgn="ctr" latinLnBrk="0" hangingPunct="1">
                        <a:lnSpc>
                          <a:spcPct val="100000"/>
                        </a:lnSpc>
                        <a:spcBef>
                          <a:spcPts val="0"/>
                        </a:spcBef>
                        <a:spcAft>
                          <a:spcPts val="0"/>
                        </a:spcAft>
                        <a:buClrTx/>
                        <a:buSzTx/>
                        <a:buFontTx/>
                        <a:buNone/>
                        <a:tabLst/>
                        <a:defRPr/>
                      </a:pP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2025</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07</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月</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30</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日</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第三版</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ConMas Manager</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のアップデート（</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Ver</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8.2.25070</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）に合わせた手順に変更</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58120582"/>
                  </a:ext>
                </a:extLst>
              </a:tr>
              <a:tr h="258315">
                <a:tc>
                  <a:txBody>
                    <a:bodyPr/>
                    <a:lstStyle/>
                    <a:p>
                      <a:pPr marL="0" marR="0" lvl="0" indent="0" algn="ctr" defTabSz="342900" rtl="0" eaLnBrk="1" fontAlgn="ctr" latinLnBrk="0" hangingPunct="1">
                        <a:lnSpc>
                          <a:spcPct val="100000"/>
                        </a:lnSpc>
                        <a:spcBef>
                          <a:spcPts val="0"/>
                        </a:spcBef>
                        <a:spcAft>
                          <a:spcPts val="0"/>
                        </a:spcAft>
                        <a:buClrTx/>
                        <a:buSzTx/>
                        <a:buFontTx/>
                        <a:buNone/>
                        <a:tabLst/>
                        <a:defRPr/>
                      </a:pP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2026</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01</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月</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21</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日</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第四版</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ConMas Manager</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のアップデート（</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Ver</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8.2.26010</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）に合わせた手順に変更</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901865015"/>
                  </a:ext>
                </a:extLst>
              </a:tr>
              <a:tr h="258315">
                <a:tc>
                  <a:txBody>
                    <a:bodyPr/>
                    <a:lstStyle/>
                    <a:p>
                      <a:pPr algn="ctr" fontAlgn="ct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2026</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02</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月</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20</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日</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ctr" defTabSz="914377" rtl="0" eaLnBrk="1" fontAlgn="ctr" latinLnBrk="0" hangingPunct="1">
                        <a:lnSpc>
                          <a:spcPct val="100000"/>
                        </a:lnSpc>
                        <a:spcBef>
                          <a:spcPts val="0"/>
                        </a:spcBef>
                        <a:spcAft>
                          <a:spcPts val="0"/>
                        </a:spcAft>
                        <a:buClrTx/>
                        <a:buSzTx/>
                        <a:buFontTx/>
                        <a:buNone/>
                        <a:tabLst/>
                        <a:defRPr/>
                      </a:pP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第五版</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600" dirty="0">
                          <a:latin typeface="游ゴシック" panose="020B0400000000000000" pitchFamily="50" charset="-128"/>
                          <a:ea typeface="游ゴシック" panose="020B0400000000000000" pitchFamily="50" charset="-128"/>
                        </a:rPr>
                        <a:t>【APPENDIX】i-Reporter Cloud×MotionBoard</a:t>
                      </a:r>
                      <a:r>
                        <a:rPr lang="ja-JP" altLang="en-US" sz="1600" dirty="0">
                          <a:latin typeface="游ゴシック" panose="020B0400000000000000" pitchFamily="50" charset="-128"/>
                          <a:ea typeface="游ゴシック" panose="020B0400000000000000" pitchFamily="50" charset="-128"/>
                        </a:rPr>
                        <a:t> （オンプレミス版）</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の追加</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073094797"/>
                  </a:ext>
                </a:extLst>
              </a:tr>
              <a:tr h="258315">
                <a:tc>
                  <a:txBody>
                    <a:bodyPr/>
                    <a:lstStyle/>
                    <a:p>
                      <a:pPr algn="ctr" fontAlgn="ct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2026</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07</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月</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21</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日</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ctr" defTabSz="914377" rtl="0" eaLnBrk="1" fontAlgn="ctr" latinLnBrk="0" hangingPunct="1">
                        <a:lnSpc>
                          <a:spcPct val="100000"/>
                        </a:lnSpc>
                        <a:spcBef>
                          <a:spcPts val="0"/>
                        </a:spcBef>
                        <a:spcAft>
                          <a:spcPts val="0"/>
                        </a:spcAft>
                        <a:buClrTx/>
                        <a:buSzTx/>
                        <a:buFontTx/>
                        <a:buNone/>
                        <a:tabLst/>
                        <a:defRPr/>
                      </a:pP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第六版</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MotionBoard</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re:Act</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版の定義・資料　を追加</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013658701"/>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05226047"/>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32326046"/>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94548738"/>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611481042"/>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40599732"/>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255173174"/>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33912298"/>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714833829"/>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210289444"/>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825713053"/>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21819733"/>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608828748"/>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104958804"/>
                  </a:ext>
                </a:extLst>
              </a:tr>
              <a:tr h="266927">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042840"/>
                  </a:ext>
                </a:extLst>
              </a:tr>
            </a:tbl>
          </a:graphicData>
        </a:graphic>
      </p:graphicFrame>
      <p:sp>
        <p:nvSpPr>
          <p:cNvPr id="4" name="テキスト プレースホルダー 21">
            <a:extLst>
              <a:ext uri="{FF2B5EF4-FFF2-40B4-BE49-F238E27FC236}">
                <a16:creationId xmlns:a16="http://schemas.microsoft.com/office/drawing/2014/main" id="{7367E792-0A4F-3D19-04B5-F4ACB45480AE}"/>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改訂履歴</a:t>
            </a:r>
            <a:endParaRPr kumimoji="1" lang="ja-JP" altLang="en-US" sz="12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sym typeface="Noto Sans JP Medium"/>
            </a:endParaRPr>
          </a:p>
        </p:txBody>
      </p:sp>
    </p:spTree>
    <p:extLst>
      <p:ext uri="{BB962C8B-B14F-4D97-AF65-F5344CB8AC3E}">
        <p14:creationId xmlns:p14="http://schemas.microsoft.com/office/powerpoint/2010/main" val="37859680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20</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272415" y="876717"/>
            <a:ext cx="11670444" cy="599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i-ReporterCloud×MotionBoardCloud</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800" dirty="0">
                <a:solidFill>
                  <a:schemeClr val="tx1"/>
                </a:solidFill>
                <a:latin typeface="游ゴシック" panose="020B0400000000000000" pitchFamily="50" charset="-128"/>
                <a:ea typeface="游ゴシック" panose="020B0400000000000000" pitchFamily="50" charset="-128"/>
              </a:rPr>
              <a:t>_</a:t>
            </a:r>
            <a:r>
              <a:rPr kumimoji="1" lang="ja-JP" altLang="en-US" sz="1800" dirty="0">
                <a:solidFill>
                  <a:schemeClr val="tx1"/>
                </a:solidFill>
                <a:latin typeface="游ゴシック" panose="020B0400000000000000" pitchFamily="50" charset="-128"/>
                <a:ea typeface="游ゴシック" panose="020B0400000000000000" pitchFamily="50" charset="-128"/>
              </a:rPr>
              <a:t>＜日付＞</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定義 」フォルダ内に</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 </a:t>
            </a:r>
            <a:r>
              <a:rPr kumimoji="1" lang="en-US" altLang="ja-JP" sz="1800" dirty="0">
                <a:solidFill>
                  <a:schemeClr val="tx1"/>
                </a:solidFill>
                <a:latin typeface="游ゴシック" panose="020B0400000000000000" pitchFamily="50" charset="-128"/>
                <a:ea typeface="游ゴシック" panose="020B0400000000000000" pitchFamily="50" charset="-128"/>
              </a:rPr>
              <a:t>MBCloud</a:t>
            </a:r>
            <a:r>
              <a:rPr kumimoji="1" lang="ja-JP" altLang="en-US" sz="1800" dirty="0">
                <a:solidFill>
                  <a:schemeClr val="tx1"/>
                </a:solidFill>
                <a:latin typeface="游ゴシック" panose="020B0400000000000000" pitchFamily="50" charset="-128"/>
                <a:ea typeface="游ゴシック" panose="020B0400000000000000" pitchFamily="50" charset="-128"/>
              </a:rPr>
              <a:t>デモ</a:t>
            </a:r>
            <a:r>
              <a:rPr kumimoji="1" lang="en-US" altLang="ja-JP" sz="1800" dirty="0">
                <a:solidFill>
                  <a:schemeClr val="tx1"/>
                </a:solidFill>
                <a:latin typeface="游ゴシック" panose="020B0400000000000000" pitchFamily="50" charset="-128"/>
                <a:ea typeface="游ゴシック" panose="020B0400000000000000" pitchFamily="50" charset="-128"/>
              </a:rPr>
              <a:t>.xml】</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ファイルが存在します。</a:t>
            </a:r>
            <a:r>
              <a:rPr kumimoji="1" lang="en-US" altLang="ja-JP" sz="1800" dirty="0">
                <a:solidFill>
                  <a:schemeClr val="tx1"/>
                </a:solidFill>
                <a:latin typeface="游ゴシック" panose="020B0400000000000000" pitchFamily="50" charset="-128"/>
                <a:ea typeface="游ゴシック" panose="020B0400000000000000" pitchFamily="50" charset="-128"/>
              </a:rPr>
              <a:t>ConMas Designer</a:t>
            </a:r>
            <a:r>
              <a:rPr kumimoji="1" lang="ja-JP" altLang="en-US" sz="1800" dirty="0">
                <a:solidFill>
                  <a:schemeClr val="tx1"/>
                </a:solidFill>
                <a:latin typeface="游ゴシック" panose="020B0400000000000000" pitchFamily="50" charset="-128"/>
                <a:ea typeface="游ゴシック" panose="020B0400000000000000" pitchFamily="50" charset="-128"/>
              </a:rPr>
              <a:t>からこちらを取り込んでください。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17" name="グループ化 16">
            <a:extLst>
              <a:ext uri="{FF2B5EF4-FFF2-40B4-BE49-F238E27FC236}">
                <a16:creationId xmlns:a16="http://schemas.microsoft.com/office/drawing/2014/main" id="{AB659CB2-BA05-81E9-C1E8-EF0501C8F7CD}"/>
              </a:ext>
            </a:extLst>
          </p:cNvPr>
          <p:cNvGrpSpPr/>
          <p:nvPr/>
        </p:nvGrpSpPr>
        <p:grpSpPr>
          <a:xfrm>
            <a:off x="5216447" y="1672671"/>
            <a:ext cx="6742213" cy="4873972"/>
            <a:chOff x="5216447" y="1672671"/>
            <a:chExt cx="6742213" cy="4873972"/>
          </a:xfrm>
        </p:grpSpPr>
        <p:pic>
          <p:nvPicPr>
            <p:cNvPr id="4" name="図 3" descr="グラフィカル ユーザー インターフェイス, テキスト&#10;&#10;AI 生成コンテンツは誤りを含む可能性があります。">
              <a:extLst>
                <a:ext uri="{FF2B5EF4-FFF2-40B4-BE49-F238E27FC236}">
                  <a16:creationId xmlns:a16="http://schemas.microsoft.com/office/drawing/2014/main" id="{5FE8393B-CCCA-F747-2E28-D03D8BE9119F}"/>
                </a:ext>
              </a:extLst>
            </p:cNvPr>
            <p:cNvPicPr>
              <a:picLocks noChangeAspect="1"/>
            </p:cNvPicPr>
            <p:nvPr/>
          </p:nvPicPr>
          <p:blipFill>
            <a:blip r:embed="rId2"/>
            <a:stretch>
              <a:fillRect/>
            </a:stretch>
          </p:blipFill>
          <p:spPr>
            <a:xfrm>
              <a:off x="5216447" y="1672671"/>
              <a:ext cx="6742213" cy="4873972"/>
            </a:xfrm>
            <a:prstGeom prst="rect">
              <a:avLst/>
            </a:prstGeom>
          </p:spPr>
        </p:pic>
        <p:pic>
          <p:nvPicPr>
            <p:cNvPr id="13" name="図 12"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B93EFD82-34E8-671F-3AC3-7B01636E5AED}"/>
                </a:ext>
              </a:extLst>
            </p:cNvPr>
            <p:cNvPicPr>
              <a:picLocks noChangeAspect="1"/>
            </p:cNvPicPr>
            <p:nvPr/>
          </p:nvPicPr>
          <p:blipFill>
            <a:blip r:embed="rId3"/>
            <a:stretch>
              <a:fillRect/>
            </a:stretch>
          </p:blipFill>
          <p:spPr>
            <a:xfrm>
              <a:off x="6964251" y="3056417"/>
              <a:ext cx="4219054" cy="2564523"/>
            </a:xfrm>
            <a:prstGeom prst="rect">
              <a:avLst/>
            </a:prstGeom>
          </p:spPr>
        </p:pic>
        <p:sp>
          <p:nvSpPr>
            <p:cNvPr id="14" name="正方形/長方形 13">
              <a:extLst>
                <a:ext uri="{FF2B5EF4-FFF2-40B4-BE49-F238E27FC236}">
                  <a16:creationId xmlns:a16="http://schemas.microsoft.com/office/drawing/2014/main" id="{8F6F4FFA-A129-F399-A113-A94D558E9E2F}"/>
                </a:ext>
              </a:extLst>
            </p:cNvPr>
            <p:cNvSpPr/>
            <p:nvPr/>
          </p:nvSpPr>
          <p:spPr>
            <a:xfrm>
              <a:off x="7682504" y="1854973"/>
              <a:ext cx="1148881" cy="24518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DC2EEA80-EBF0-1E09-D2B9-D95AD1A81053}"/>
                </a:ext>
              </a:extLst>
            </p:cNvPr>
            <p:cNvSpPr/>
            <p:nvPr/>
          </p:nvSpPr>
          <p:spPr>
            <a:xfrm>
              <a:off x="8124071" y="4022144"/>
              <a:ext cx="1285652" cy="2294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673073E9-AAD5-1525-9E7B-77E94631DC12}"/>
                </a:ext>
              </a:extLst>
            </p:cNvPr>
            <p:cNvSpPr/>
            <p:nvPr/>
          </p:nvSpPr>
          <p:spPr>
            <a:xfrm>
              <a:off x="9737968" y="5306646"/>
              <a:ext cx="652587" cy="2279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 name="グループ化 9">
            <a:extLst>
              <a:ext uri="{FF2B5EF4-FFF2-40B4-BE49-F238E27FC236}">
                <a16:creationId xmlns:a16="http://schemas.microsoft.com/office/drawing/2014/main" id="{F64E6F08-AD9B-6BB6-E6D7-449C364DE10A}"/>
              </a:ext>
            </a:extLst>
          </p:cNvPr>
          <p:cNvGrpSpPr/>
          <p:nvPr/>
        </p:nvGrpSpPr>
        <p:grpSpPr>
          <a:xfrm>
            <a:off x="249141" y="1672671"/>
            <a:ext cx="4610743" cy="3191320"/>
            <a:chOff x="249141" y="1672671"/>
            <a:chExt cx="4610743" cy="3191320"/>
          </a:xfrm>
        </p:grpSpPr>
        <p:pic>
          <p:nvPicPr>
            <p:cNvPr id="5" name="図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7B6D2C4D-B2D2-688C-354E-3BBED8145034}"/>
                </a:ext>
              </a:extLst>
            </p:cNvPr>
            <p:cNvPicPr>
              <a:picLocks noChangeAspect="1"/>
            </p:cNvPicPr>
            <p:nvPr/>
          </p:nvPicPr>
          <p:blipFill>
            <a:blip r:embed="rId4"/>
            <a:stretch>
              <a:fillRect/>
            </a:stretch>
          </p:blipFill>
          <p:spPr>
            <a:xfrm>
              <a:off x="249141" y="1672671"/>
              <a:ext cx="4610743" cy="3191320"/>
            </a:xfrm>
            <a:prstGeom prst="rect">
              <a:avLst/>
            </a:prstGeom>
          </p:spPr>
        </p:pic>
        <p:sp>
          <p:nvSpPr>
            <p:cNvPr id="6" name="正方形/長方形 5">
              <a:extLst>
                <a:ext uri="{FF2B5EF4-FFF2-40B4-BE49-F238E27FC236}">
                  <a16:creationId xmlns:a16="http://schemas.microsoft.com/office/drawing/2014/main" id="{045E24EA-2D9D-367A-4E2F-B80161D752F0}"/>
                </a:ext>
              </a:extLst>
            </p:cNvPr>
            <p:cNvSpPr/>
            <p:nvPr/>
          </p:nvSpPr>
          <p:spPr>
            <a:xfrm>
              <a:off x="2078872" y="3478975"/>
              <a:ext cx="1620000" cy="2294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8453801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descr="テキスト&#10;&#10;AI 生成コンテンツは誤りを含む可能性があります。">
            <a:extLst>
              <a:ext uri="{FF2B5EF4-FFF2-40B4-BE49-F238E27FC236}">
                <a16:creationId xmlns:a16="http://schemas.microsoft.com/office/drawing/2014/main" id="{22CC0A7D-6426-0B8A-9A69-3D51AC631353}"/>
              </a:ext>
            </a:extLst>
          </p:cNvPr>
          <p:cNvPicPr>
            <a:picLocks noChangeAspect="1"/>
          </p:cNvPicPr>
          <p:nvPr/>
        </p:nvPicPr>
        <p:blipFill>
          <a:blip r:embed="rId2"/>
          <a:stretch>
            <a:fillRect/>
          </a:stretch>
        </p:blipFill>
        <p:spPr>
          <a:xfrm>
            <a:off x="451434" y="1498815"/>
            <a:ext cx="6065527" cy="821146"/>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21</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8" name="正方形/長方形 7">
            <a:extLst>
              <a:ext uri="{FF2B5EF4-FFF2-40B4-BE49-F238E27FC236}">
                <a16:creationId xmlns:a16="http://schemas.microsoft.com/office/drawing/2014/main" id="{5D4F0A24-2967-001C-DA05-75C736D60251}"/>
              </a:ext>
            </a:extLst>
          </p:cNvPr>
          <p:cNvSpPr/>
          <p:nvPr/>
        </p:nvSpPr>
        <p:spPr>
          <a:xfrm>
            <a:off x="272415" y="876717"/>
            <a:ext cx="11670444"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データ連携テーブル出力設定をした帳票定義になっています。</a:t>
            </a:r>
          </a:p>
        </p:txBody>
      </p:sp>
      <p:sp>
        <p:nvSpPr>
          <p:cNvPr id="13" name="正方形/長方形 12">
            <a:extLst>
              <a:ext uri="{FF2B5EF4-FFF2-40B4-BE49-F238E27FC236}">
                <a16:creationId xmlns:a16="http://schemas.microsoft.com/office/drawing/2014/main" id="{9069A55C-0A02-F59E-D471-A1CA3CC410E9}"/>
              </a:ext>
            </a:extLst>
          </p:cNvPr>
          <p:cNvSpPr/>
          <p:nvPr/>
        </p:nvSpPr>
        <p:spPr>
          <a:xfrm>
            <a:off x="272415" y="3927468"/>
            <a:ext cx="6777062" cy="352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lgn="l"/>
            <a:r>
              <a:rPr kumimoji="1" lang="ja-JP" altLang="en-US" sz="1800" dirty="0">
                <a:solidFill>
                  <a:schemeClr val="tx1"/>
                </a:solidFill>
                <a:latin typeface="游ゴシック" panose="020B0400000000000000" pitchFamily="50" charset="-128"/>
                <a:ea typeface="游ゴシック" panose="020B0400000000000000" pitchFamily="50" charset="-128"/>
              </a:rPr>
              <a:t>帳票内の表形式項目を連携テーブル対象とすることも可能です。</a:t>
            </a:r>
          </a:p>
        </p:txBody>
      </p:sp>
      <p:pic>
        <p:nvPicPr>
          <p:cNvPr id="15" name="図 14">
            <a:extLst>
              <a:ext uri="{FF2B5EF4-FFF2-40B4-BE49-F238E27FC236}">
                <a16:creationId xmlns:a16="http://schemas.microsoft.com/office/drawing/2014/main" id="{05DA1365-78D8-CAF5-2D55-F3362FD88937}"/>
              </a:ext>
            </a:extLst>
          </p:cNvPr>
          <p:cNvPicPr>
            <a:picLocks noChangeAspect="1"/>
          </p:cNvPicPr>
          <p:nvPr/>
        </p:nvPicPr>
        <p:blipFill>
          <a:blip r:embed="rId3"/>
          <a:stretch>
            <a:fillRect/>
          </a:stretch>
        </p:blipFill>
        <p:spPr>
          <a:xfrm>
            <a:off x="451434" y="4257000"/>
            <a:ext cx="6227962" cy="2299357"/>
          </a:xfrm>
          <a:prstGeom prst="rect">
            <a:avLst/>
          </a:prstGeom>
        </p:spPr>
      </p:pic>
      <p:sp>
        <p:nvSpPr>
          <p:cNvPr id="5" name="正方形/長方形 4">
            <a:extLst>
              <a:ext uri="{FF2B5EF4-FFF2-40B4-BE49-F238E27FC236}">
                <a16:creationId xmlns:a16="http://schemas.microsoft.com/office/drawing/2014/main" id="{4F930328-3D28-74C8-3E0F-352BCF26AD76}"/>
              </a:ext>
            </a:extLst>
          </p:cNvPr>
          <p:cNvSpPr/>
          <p:nvPr/>
        </p:nvSpPr>
        <p:spPr>
          <a:xfrm>
            <a:off x="7309940" y="4524713"/>
            <a:ext cx="4755566" cy="1763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400" dirty="0">
                <a:solidFill>
                  <a:schemeClr val="tx1"/>
                </a:solidFill>
                <a:latin typeface="游ゴシック" panose="020B0400000000000000" pitchFamily="50" charset="-128"/>
                <a:ea typeface="游ゴシック" panose="020B0400000000000000" pitchFamily="50" charset="-128"/>
              </a:rPr>
              <a:t>データ連携テーブル機能の詳細は下記をご確認ください。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 サポート</a:t>
            </a:r>
            <a:r>
              <a:rPr kumimoji="1" lang="en-US" altLang="ja-JP" sz="1200" dirty="0">
                <a:solidFill>
                  <a:schemeClr val="tx1"/>
                </a:solidFill>
                <a:latin typeface="游ゴシック" panose="020B0400000000000000" pitchFamily="50" charset="-128"/>
                <a:ea typeface="游ゴシック" panose="020B0400000000000000" pitchFamily="50" charset="-128"/>
              </a:rPr>
              <a:t>WEB</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要ログイン）</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200" dirty="0">
                <a:solidFill>
                  <a:schemeClr val="tx1"/>
                </a:solidFill>
                <a:latin typeface="游ゴシック" panose="020B0400000000000000" pitchFamily="50" charset="-128"/>
                <a:ea typeface="游ゴシック" panose="020B0400000000000000" pitchFamily="50" charset="-128"/>
                <a:hlinkClick r:id="rId4"/>
              </a:rPr>
              <a:t>https://cimtops-support.com/i-Reporter/ja/</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200" dirty="0">
                <a:solidFill>
                  <a:schemeClr val="tx1"/>
                </a:solidFill>
                <a:latin typeface="游ゴシック" panose="020B0400000000000000" pitchFamily="50" charset="-128"/>
                <a:ea typeface="游ゴシック" panose="020B0400000000000000" pitchFamily="50" charset="-128"/>
              </a:rPr>
              <a:t>■ データ連携テーブル機能</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200" dirty="0">
                <a:solidFill>
                  <a:schemeClr val="tx1"/>
                </a:solidFill>
                <a:latin typeface="游ゴシック" panose="020B0400000000000000" pitchFamily="50" charset="-128"/>
                <a:ea typeface="游ゴシック" panose="020B0400000000000000" pitchFamily="50" charset="-128"/>
                <a:hlinkClick r:id="rId5"/>
              </a:rPr>
              <a:t>https://manuals.i-reporter.jp/output-the-data/datacoordination-table/overview</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67370904-6BC4-4AD4-2D9F-A0DAC3D462CD}"/>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6" name="正方形/長方形 5">
            <a:extLst>
              <a:ext uri="{FF2B5EF4-FFF2-40B4-BE49-F238E27FC236}">
                <a16:creationId xmlns:a16="http://schemas.microsoft.com/office/drawing/2014/main" id="{3DBF1462-DDAF-05B9-0C80-FC1CFF80C17F}"/>
              </a:ext>
            </a:extLst>
          </p:cNvPr>
          <p:cNvSpPr/>
          <p:nvPr/>
        </p:nvSpPr>
        <p:spPr>
          <a:xfrm>
            <a:off x="342752" y="1196697"/>
            <a:ext cx="7011525" cy="3035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chemeClr val="tx1"/>
                </a:solidFill>
                <a:latin typeface="游ゴシック" panose="020B0400000000000000" pitchFamily="50" charset="-128"/>
                <a:ea typeface="游ゴシック" panose="020B0400000000000000" pitchFamily="50" charset="-128"/>
              </a:rPr>
              <a:t>ConMas Designer</a:t>
            </a:r>
            <a:r>
              <a:rPr kumimoji="1" lang="ja-JP" altLang="en-US" sz="1200" dirty="0">
                <a:solidFill>
                  <a:schemeClr val="tx1"/>
                </a:solidFill>
                <a:latin typeface="游ゴシック" panose="020B0400000000000000" pitchFamily="50" charset="-128"/>
                <a:ea typeface="游ゴシック" panose="020B0400000000000000" pitchFamily="50" charset="-128"/>
              </a:rPr>
              <a:t>の「帳票定義情報設定」タブ＞「連携用テーブルの作成（</a:t>
            </a:r>
            <a:r>
              <a:rPr kumimoji="1" lang="en-US" altLang="ja-JP" sz="1200" dirty="0">
                <a:solidFill>
                  <a:schemeClr val="tx1"/>
                </a:solidFill>
                <a:latin typeface="游ゴシック" panose="020B0400000000000000" pitchFamily="50" charset="-128"/>
                <a:ea typeface="游ゴシック" panose="020B0400000000000000" pitchFamily="50" charset="-128"/>
              </a:rPr>
              <a:t>BI</a:t>
            </a:r>
            <a:r>
              <a:rPr kumimoji="1" lang="ja-JP" altLang="en-US" sz="1200" dirty="0">
                <a:solidFill>
                  <a:schemeClr val="tx1"/>
                </a:solidFill>
                <a:latin typeface="游ゴシック" panose="020B0400000000000000" pitchFamily="50" charset="-128"/>
                <a:ea typeface="游ゴシック" panose="020B0400000000000000" pitchFamily="50" charset="-128"/>
              </a:rPr>
              <a:t>との連携用）」設定</a:t>
            </a:r>
          </a:p>
        </p:txBody>
      </p:sp>
      <p:pic>
        <p:nvPicPr>
          <p:cNvPr id="14" name="図 13" descr="テーブル&#10;&#10;AI 生成コンテンツは誤りを含む可能性があります。">
            <a:extLst>
              <a:ext uri="{FF2B5EF4-FFF2-40B4-BE49-F238E27FC236}">
                <a16:creationId xmlns:a16="http://schemas.microsoft.com/office/drawing/2014/main" id="{F8CD7CB2-D5A6-46F4-C2E6-8DFAE9E4DF16}"/>
              </a:ext>
            </a:extLst>
          </p:cNvPr>
          <p:cNvPicPr>
            <a:picLocks noChangeAspect="1"/>
          </p:cNvPicPr>
          <p:nvPr/>
        </p:nvPicPr>
        <p:blipFill>
          <a:blip r:embed="rId6"/>
          <a:stretch>
            <a:fillRect/>
          </a:stretch>
        </p:blipFill>
        <p:spPr>
          <a:xfrm>
            <a:off x="430704" y="2666832"/>
            <a:ext cx="3800135" cy="1181698"/>
          </a:xfrm>
          <a:prstGeom prst="rect">
            <a:avLst/>
          </a:prstGeom>
        </p:spPr>
      </p:pic>
      <p:sp>
        <p:nvSpPr>
          <p:cNvPr id="18" name="正方形/長方形 17">
            <a:extLst>
              <a:ext uri="{FF2B5EF4-FFF2-40B4-BE49-F238E27FC236}">
                <a16:creationId xmlns:a16="http://schemas.microsoft.com/office/drawing/2014/main" id="{14425DE8-E7CC-47FA-983F-D29F7B8D0D3D}"/>
              </a:ext>
            </a:extLst>
          </p:cNvPr>
          <p:cNvSpPr/>
          <p:nvPr/>
        </p:nvSpPr>
        <p:spPr>
          <a:xfrm>
            <a:off x="342752" y="2424214"/>
            <a:ext cx="3360601" cy="3035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chemeClr val="tx1"/>
                </a:solidFill>
                <a:latin typeface="游ゴシック" panose="020B0400000000000000" pitchFamily="50" charset="-128"/>
                <a:ea typeface="游ゴシック" panose="020B0400000000000000" pitchFamily="50" charset="-128"/>
              </a:rPr>
              <a:t>ConMas Manager</a:t>
            </a:r>
            <a:r>
              <a:rPr kumimoji="1" lang="ja-JP" altLang="en-US" sz="1200" dirty="0">
                <a:solidFill>
                  <a:schemeClr val="tx1"/>
                </a:solidFill>
                <a:latin typeface="游ゴシック" panose="020B0400000000000000" pitchFamily="50" charset="-128"/>
                <a:ea typeface="游ゴシック" panose="020B0400000000000000" pitchFamily="50" charset="-128"/>
              </a:rPr>
              <a:t>「連携ビューの選択」画面</a:t>
            </a:r>
          </a:p>
        </p:txBody>
      </p:sp>
    </p:spTree>
    <p:extLst>
      <p:ext uri="{BB962C8B-B14F-4D97-AF65-F5344CB8AC3E}">
        <p14:creationId xmlns:p14="http://schemas.microsoft.com/office/powerpoint/2010/main" val="2533787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98DDC-5492-7495-A5F1-A6CDFBF353DB}"/>
            </a:ext>
          </a:extLst>
        </p:cNvPr>
        <p:cNvGrpSpPr/>
        <p:nvPr/>
      </p:nvGrpSpPr>
      <p:grpSpPr>
        <a:xfrm>
          <a:off x="0" y="0"/>
          <a:ext cx="0" cy="0"/>
          <a:chOff x="0" y="0"/>
          <a:chExt cx="0" cy="0"/>
        </a:xfrm>
      </p:grpSpPr>
      <p:pic>
        <p:nvPicPr>
          <p:cNvPr id="7" name="図 6" descr="グラフィカル ユーザー インターフェイス, アプリケーション&#10;&#10;AI 生成コンテンツは誤りを含む可能性があります。">
            <a:extLst>
              <a:ext uri="{FF2B5EF4-FFF2-40B4-BE49-F238E27FC236}">
                <a16:creationId xmlns:a16="http://schemas.microsoft.com/office/drawing/2014/main" id="{EAFCF2FE-9454-9D9B-D295-690656EC0A7D}"/>
              </a:ext>
            </a:extLst>
          </p:cNvPr>
          <p:cNvPicPr>
            <a:picLocks noChangeAspect="1"/>
          </p:cNvPicPr>
          <p:nvPr/>
        </p:nvPicPr>
        <p:blipFill>
          <a:blip r:embed="rId2"/>
          <a:stretch>
            <a:fillRect/>
          </a:stretch>
        </p:blipFill>
        <p:spPr>
          <a:xfrm>
            <a:off x="689159" y="2262691"/>
            <a:ext cx="10548000" cy="2472700"/>
          </a:xfrm>
          <a:prstGeom prst="rect">
            <a:avLst/>
          </a:prstGeom>
        </p:spPr>
      </p:pic>
      <p:sp>
        <p:nvSpPr>
          <p:cNvPr id="12" name="スライド番号プレースホルダー 5">
            <a:extLst>
              <a:ext uri="{FF2B5EF4-FFF2-40B4-BE49-F238E27FC236}">
                <a16:creationId xmlns:a16="http://schemas.microsoft.com/office/drawing/2014/main" id="{9CF2CCDA-7FB3-CFAC-83C1-BDEE15487E6E}"/>
              </a:ext>
            </a:extLst>
          </p:cNvPr>
          <p:cNvSpPr>
            <a:spLocks noGrp="1"/>
          </p:cNvSpPr>
          <p:nvPr>
            <p:ph type="sldNum" sz="quarter" idx="2"/>
          </p:nvPr>
        </p:nvSpPr>
        <p:spPr/>
        <p:txBody>
          <a:bodyPr/>
          <a:lstStyle/>
          <a:p>
            <a:fld id="{86CB4B4D-7CA3-9044-876B-883B54F8677D}" type="slidenum">
              <a:rPr lang="en-US" altLang="ja-JP" smtClean="0"/>
              <a:pPr/>
              <a:t>22</a:t>
            </a:fld>
            <a:endParaRPr lang="ja-JP" altLang="en-US"/>
          </a:p>
        </p:txBody>
      </p:sp>
      <p:sp>
        <p:nvSpPr>
          <p:cNvPr id="2" name="フッター プレースホルダー 1">
            <a:extLst>
              <a:ext uri="{FF2B5EF4-FFF2-40B4-BE49-F238E27FC236}">
                <a16:creationId xmlns:a16="http://schemas.microsoft.com/office/drawing/2014/main" id="{06809702-0ECE-DAF2-F250-4E646DEC7273}"/>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8" name="正方形/長方形 7">
            <a:extLst>
              <a:ext uri="{FF2B5EF4-FFF2-40B4-BE49-F238E27FC236}">
                <a16:creationId xmlns:a16="http://schemas.microsoft.com/office/drawing/2014/main" id="{D34B6D89-9AF2-CBB6-3DA7-08D72712682F}"/>
              </a:ext>
            </a:extLst>
          </p:cNvPr>
          <p:cNvSpPr/>
          <p:nvPr/>
        </p:nvSpPr>
        <p:spPr>
          <a:xfrm>
            <a:off x="272415" y="876717"/>
            <a:ext cx="11670444"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連携対象ビューを選択します。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a:solidFill>
                  <a:schemeClr val="tx1"/>
                </a:solidFill>
                <a:latin typeface="游ゴシック" panose="020B0400000000000000" pitchFamily="50" charset="-128"/>
                <a:ea typeface="游ゴシック" panose="020B0400000000000000" pitchFamily="50" charset="-128"/>
              </a:rPr>
              <a:t>「帳票定義」メニューから、「生産日報 </a:t>
            </a:r>
            <a:r>
              <a:rPr kumimoji="1" lang="en-US" altLang="ja-JP" sz="1800" dirty="0">
                <a:solidFill>
                  <a:schemeClr val="tx1"/>
                </a:solidFill>
                <a:latin typeface="游ゴシック" panose="020B0400000000000000" pitchFamily="50" charset="-128"/>
                <a:ea typeface="游ゴシック" panose="020B0400000000000000" pitchFamily="50" charset="-128"/>
              </a:rPr>
              <a:t>MBCloud</a:t>
            </a:r>
            <a:r>
              <a:rPr kumimoji="1" lang="ja-JP" altLang="en-US" sz="1800">
                <a:solidFill>
                  <a:schemeClr val="tx1"/>
                </a:solidFill>
                <a:latin typeface="游ゴシック" panose="020B0400000000000000" pitchFamily="50" charset="-128"/>
                <a:ea typeface="游ゴシック" panose="020B0400000000000000" pitchFamily="50" charset="-128"/>
              </a:rPr>
              <a:t>デモ」をクリックします。</a:t>
            </a:r>
          </a:p>
        </p:txBody>
      </p:sp>
      <p:sp>
        <p:nvSpPr>
          <p:cNvPr id="3" name="テキスト プレースホルダー 21">
            <a:extLst>
              <a:ext uri="{FF2B5EF4-FFF2-40B4-BE49-F238E27FC236}">
                <a16:creationId xmlns:a16="http://schemas.microsoft.com/office/drawing/2014/main" id="{4C1FA822-25BC-701E-432B-ABCC1FDEC845}"/>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14" name="正方形/長方形 13">
            <a:extLst>
              <a:ext uri="{FF2B5EF4-FFF2-40B4-BE49-F238E27FC236}">
                <a16:creationId xmlns:a16="http://schemas.microsoft.com/office/drawing/2014/main" id="{FF9D5514-035F-5765-4669-40208B64DDD9}"/>
              </a:ext>
            </a:extLst>
          </p:cNvPr>
          <p:cNvSpPr/>
          <p:nvPr/>
        </p:nvSpPr>
        <p:spPr>
          <a:xfrm>
            <a:off x="3784924" y="4176414"/>
            <a:ext cx="1177846" cy="2812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942D4800-85EE-2060-C806-55F77D6ED32F}"/>
              </a:ext>
            </a:extLst>
          </p:cNvPr>
          <p:cNvSpPr/>
          <p:nvPr/>
        </p:nvSpPr>
        <p:spPr>
          <a:xfrm>
            <a:off x="641769" y="2675798"/>
            <a:ext cx="1007277" cy="41639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12D9B145-9DAD-45EC-A747-9A0D40D41CBC}"/>
              </a:ext>
            </a:extLst>
          </p:cNvPr>
          <p:cNvSpPr/>
          <p:nvPr/>
        </p:nvSpPr>
        <p:spPr>
          <a:xfrm>
            <a:off x="402912" y="1495778"/>
            <a:ext cx="9464656"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b="1" dirty="0">
                <a:solidFill>
                  <a:srgbClr val="0000FF"/>
                </a:solidFill>
                <a:latin typeface="游ゴシック" panose="020B0400000000000000" pitchFamily="50" charset="-128"/>
                <a:ea typeface="游ゴシック" panose="020B0400000000000000" pitchFamily="50" charset="-128"/>
              </a:rPr>
              <a:t>8.2.25070</a:t>
            </a:r>
            <a:r>
              <a:rPr kumimoji="1" lang="ja-JP" altLang="en-US" sz="1200" b="1" dirty="0">
                <a:solidFill>
                  <a:srgbClr val="0000FF"/>
                </a:solidFill>
                <a:latin typeface="游ゴシック" panose="020B0400000000000000" pitchFamily="50" charset="-128"/>
                <a:ea typeface="游ゴシック" panose="020B0400000000000000" pitchFamily="50" charset="-128"/>
              </a:rPr>
              <a:t>以降</a:t>
            </a:r>
            <a:r>
              <a:rPr kumimoji="1" lang="ja-JP" altLang="en-US" sz="1200" dirty="0">
                <a:solidFill>
                  <a:srgbClr val="0000FF"/>
                </a:solidFill>
                <a:latin typeface="游ゴシック" panose="020B0400000000000000" pitchFamily="50" charset="-128"/>
                <a:ea typeface="游ゴシック" panose="020B0400000000000000" pitchFamily="50" charset="-128"/>
              </a:rPr>
              <a:t>の場合、下記方法で「連携ビューの選択」画面を開けます。</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b="1" dirty="0">
                <a:solidFill>
                  <a:srgbClr val="0000FF"/>
                </a:solidFill>
                <a:latin typeface="游ゴシック" panose="020B0400000000000000" pitchFamily="50" charset="-128"/>
                <a:ea typeface="游ゴシック" panose="020B0400000000000000" pitchFamily="50" charset="-128"/>
              </a:rPr>
              <a:t>8.2.25070</a:t>
            </a:r>
            <a:r>
              <a:rPr kumimoji="1" lang="ja-JP" altLang="en-US" sz="1200" b="1" dirty="0">
                <a:solidFill>
                  <a:srgbClr val="0000FF"/>
                </a:solidFill>
                <a:latin typeface="游ゴシック" panose="020B0400000000000000" pitchFamily="50" charset="-128"/>
                <a:ea typeface="游ゴシック" panose="020B0400000000000000" pitchFamily="50" charset="-128"/>
              </a:rPr>
              <a:t>より前</a:t>
            </a:r>
            <a:r>
              <a:rPr kumimoji="1" lang="ja-JP" altLang="en-US" sz="1200" dirty="0">
                <a:solidFill>
                  <a:srgbClr val="0000FF"/>
                </a:solidFill>
                <a:latin typeface="游ゴシック" panose="020B0400000000000000" pitchFamily="50" charset="-128"/>
                <a:ea typeface="游ゴシック" panose="020B0400000000000000" pitchFamily="50" charset="-128"/>
              </a:rPr>
              <a:t>の場合、</a:t>
            </a:r>
            <a:r>
              <a:rPr kumimoji="1" lang="en-US" altLang="ja-JP" sz="1200" b="1" dirty="0">
                <a:solidFill>
                  <a:srgbClr val="0000FF"/>
                </a:solidFill>
                <a:latin typeface="游ゴシック" panose="020B0400000000000000" pitchFamily="50" charset="-128"/>
                <a:ea typeface="游ゴシック" panose="020B0400000000000000" pitchFamily="50" charset="-128"/>
              </a:rPr>
              <a:t>P.24</a:t>
            </a:r>
            <a:r>
              <a:rPr kumimoji="1" lang="ja-JP" altLang="en-US" sz="1200" b="1" dirty="0">
                <a:solidFill>
                  <a:srgbClr val="0000FF"/>
                </a:solidFill>
                <a:latin typeface="游ゴシック" panose="020B0400000000000000" pitchFamily="50" charset="-128"/>
                <a:ea typeface="游ゴシック" panose="020B0400000000000000" pitchFamily="50" charset="-128"/>
              </a:rPr>
              <a:t>の</a:t>
            </a:r>
            <a:r>
              <a:rPr kumimoji="1" lang="en-US" altLang="ja-JP" sz="1200" b="1" dirty="0">
                <a:solidFill>
                  <a:srgbClr val="0000FF"/>
                </a:solidFill>
                <a:latin typeface="游ゴシック" panose="020B0400000000000000" pitchFamily="50" charset="-128"/>
                <a:ea typeface="游ゴシック" panose="020B0400000000000000" pitchFamily="50" charset="-128"/>
              </a:rPr>
              <a:t>【</a:t>
            </a:r>
            <a:r>
              <a:rPr kumimoji="1" lang="ja-JP" altLang="en-US" sz="1200" b="1" dirty="0">
                <a:solidFill>
                  <a:srgbClr val="0000FF"/>
                </a:solidFill>
                <a:latin typeface="游ゴシック" panose="020B0400000000000000" pitchFamily="50" charset="-128"/>
                <a:ea typeface="游ゴシック" panose="020B0400000000000000" pitchFamily="50" charset="-128"/>
              </a:rPr>
              <a:t>「データー出力」から連携対象ビューを選択する</a:t>
            </a:r>
            <a:r>
              <a:rPr kumimoji="1" lang="en-US" altLang="ja-JP" sz="1200" b="1" dirty="0">
                <a:solidFill>
                  <a:srgbClr val="0000FF"/>
                </a:solidFill>
                <a:latin typeface="游ゴシック" panose="020B0400000000000000" pitchFamily="50" charset="-128"/>
                <a:ea typeface="游ゴシック" panose="020B0400000000000000" pitchFamily="50" charset="-128"/>
              </a:rPr>
              <a:t>】</a:t>
            </a:r>
            <a:r>
              <a:rPr kumimoji="1" lang="ja-JP" altLang="en-US" sz="1200" dirty="0">
                <a:solidFill>
                  <a:srgbClr val="0000FF"/>
                </a:solidFill>
                <a:latin typeface="游ゴシック" panose="020B0400000000000000" pitchFamily="50" charset="-128"/>
                <a:ea typeface="游ゴシック" panose="020B0400000000000000" pitchFamily="50" charset="-128"/>
              </a:rPr>
              <a:t>を参照ください。</a:t>
            </a:r>
          </a:p>
        </p:txBody>
      </p:sp>
    </p:spTree>
    <p:extLst>
      <p:ext uri="{BB962C8B-B14F-4D97-AF65-F5344CB8AC3E}">
        <p14:creationId xmlns:p14="http://schemas.microsoft.com/office/powerpoint/2010/main" val="8813689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4D7FC-2D49-0A6E-96A0-B0E837FEDB46}"/>
            </a:ext>
          </a:extLst>
        </p:cNvPr>
        <p:cNvGrpSpPr/>
        <p:nvPr/>
      </p:nvGrpSpPr>
      <p:grpSpPr>
        <a:xfrm>
          <a:off x="0" y="0"/>
          <a:ext cx="0" cy="0"/>
          <a:chOff x="0" y="0"/>
          <a:chExt cx="0" cy="0"/>
        </a:xfrm>
      </p:grpSpPr>
      <p:pic>
        <p:nvPicPr>
          <p:cNvPr id="21" name="図 20">
            <a:extLst>
              <a:ext uri="{FF2B5EF4-FFF2-40B4-BE49-F238E27FC236}">
                <a16:creationId xmlns:a16="http://schemas.microsoft.com/office/drawing/2014/main" id="{11D070FA-4561-B0EB-1777-BE0CF1DB78FF}"/>
              </a:ext>
            </a:extLst>
          </p:cNvPr>
          <p:cNvPicPr>
            <a:picLocks noChangeAspect="1"/>
          </p:cNvPicPr>
          <p:nvPr/>
        </p:nvPicPr>
        <p:blipFill>
          <a:blip r:embed="rId2"/>
          <a:stretch>
            <a:fillRect/>
          </a:stretch>
        </p:blipFill>
        <p:spPr>
          <a:xfrm>
            <a:off x="2564337" y="1357957"/>
            <a:ext cx="7086600" cy="5181600"/>
          </a:xfrm>
          <a:prstGeom prst="rect">
            <a:avLst/>
          </a:prstGeom>
        </p:spPr>
      </p:pic>
      <p:sp>
        <p:nvSpPr>
          <p:cNvPr id="12" name="スライド番号プレースホルダー 5">
            <a:extLst>
              <a:ext uri="{FF2B5EF4-FFF2-40B4-BE49-F238E27FC236}">
                <a16:creationId xmlns:a16="http://schemas.microsoft.com/office/drawing/2014/main" id="{E55CCF5A-7AE8-08B0-EF07-9970C92CDF49}"/>
              </a:ext>
            </a:extLst>
          </p:cNvPr>
          <p:cNvSpPr>
            <a:spLocks noGrp="1"/>
          </p:cNvSpPr>
          <p:nvPr>
            <p:ph type="sldNum" sz="quarter" idx="2"/>
          </p:nvPr>
        </p:nvSpPr>
        <p:spPr/>
        <p:txBody>
          <a:bodyPr/>
          <a:lstStyle/>
          <a:p>
            <a:fld id="{86CB4B4D-7CA3-9044-876B-883B54F8677D}" type="slidenum">
              <a:rPr lang="en-US" altLang="ja-JP" smtClean="0"/>
              <a:pPr/>
              <a:t>23</a:t>
            </a:fld>
            <a:endParaRPr lang="ja-JP" altLang="en-US"/>
          </a:p>
        </p:txBody>
      </p:sp>
      <p:sp>
        <p:nvSpPr>
          <p:cNvPr id="2" name="フッター プレースホルダー 1">
            <a:extLst>
              <a:ext uri="{FF2B5EF4-FFF2-40B4-BE49-F238E27FC236}">
                <a16:creationId xmlns:a16="http://schemas.microsoft.com/office/drawing/2014/main" id="{C0131229-0CBD-4245-66E3-07BEBAC3D7C4}"/>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8" name="正方形/長方形 7">
            <a:extLst>
              <a:ext uri="{FF2B5EF4-FFF2-40B4-BE49-F238E27FC236}">
                <a16:creationId xmlns:a16="http://schemas.microsoft.com/office/drawing/2014/main" id="{4C4A2A4C-F89F-BE31-804D-255C07C4278E}"/>
              </a:ext>
            </a:extLst>
          </p:cNvPr>
          <p:cNvSpPr/>
          <p:nvPr/>
        </p:nvSpPr>
        <p:spPr>
          <a:xfrm>
            <a:off x="272415" y="876717"/>
            <a:ext cx="11670444"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帳票詳細画面で「データー出力＞連携ビュー選択画面へ」をクリックします。</a:t>
            </a:r>
          </a:p>
        </p:txBody>
      </p:sp>
      <p:sp>
        <p:nvSpPr>
          <p:cNvPr id="3" name="テキスト プレースホルダー 21">
            <a:extLst>
              <a:ext uri="{FF2B5EF4-FFF2-40B4-BE49-F238E27FC236}">
                <a16:creationId xmlns:a16="http://schemas.microsoft.com/office/drawing/2014/main" id="{60F4F0E6-6F78-F35B-B040-9823FFC2C057}"/>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18" name="正方形/長方形 17">
            <a:extLst>
              <a:ext uri="{FF2B5EF4-FFF2-40B4-BE49-F238E27FC236}">
                <a16:creationId xmlns:a16="http://schemas.microsoft.com/office/drawing/2014/main" id="{32CC3AA2-5AFC-E7CA-1AF5-D569B970F996}"/>
              </a:ext>
            </a:extLst>
          </p:cNvPr>
          <p:cNvSpPr/>
          <p:nvPr/>
        </p:nvSpPr>
        <p:spPr>
          <a:xfrm>
            <a:off x="7319347" y="2022029"/>
            <a:ext cx="1530013" cy="2812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662109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A22E4FDF-7797-B643-4CF1-C1E5DDA927C4}"/>
              </a:ext>
            </a:extLst>
          </p:cNvPr>
          <p:cNvSpPr/>
          <p:nvPr/>
        </p:nvSpPr>
        <p:spPr>
          <a:xfrm>
            <a:off x="0" y="23445"/>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9" name="図 8"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8D3007E8-56F0-1399-1BB7-F0CEA070C2B7}"/>
              </a:ext>
            </a:extLst>
          </p:cNvPr>
          <p:cNvPicPr>
            <a:picLocks noChangeAspect="1"/>
          </p:cNvPicPr>
          <p:nvPr/>
        </p:nvPicPr>
        <p:blipFill>
          <a:blip r:embed="rId2"/>
          <a:stretch>
            <a:fillRect/>
          </a:stretch>
        </p:blipFill>
        <p:spPr>
          <a:xfrm>
            <a:off x="679000" y="2562165"/>
            <a:ext cx="10512000" cy="2767178"/>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24</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4" name="正方形/長方形 13">
            <a:extLst>
              <a:ext uri="{FF2B5EF4-FFF2-40B4-BE49-F238E27FC236}">
                <a16:creationId xmlns:a16="http://schemas.microsoft.com/office/drawing/2014/main" id="{BF801459-CA68-CC5F-5EC6-3353E4804526}"/>
              </a:ext>
            </a:extLst>
          </p:cNvPr>
          <p:cNvSpPr/>
          <p:nvPr/>
        </p:nvSpPr>
        <p:spPr>
          <a:xfrm>
            <a:off x="272415" y="876718"/>
            <a:ext cx="11670444" cy="821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ja-JP" altLang="en-US" sz="1800" dirty="0">
                <a:solidFill>
                  <a:schemeClr val="tx1"/>
                </a:solidFill>
                <a:latin typeface="游ゴシック" panose="020B0400000000000000" pitchFamily="50" charset="-128"/>
                <a:ea typeface="游ゴシック" panose="020B0400000000000000" pitchFamily="50" charset="-128"/>
              </a:rPr>
              <a:t>「データー出力」から連携対象ビューを選択することもできます。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dirty="0">
                <a:solidFill>
                  <a:schemeClr val="tx1"/>
                </a:solidFill>
                <a:latin typeface="游ゴシック" panose="020B0400000000000000" pitchFamily="50" charset="-128"/>
                <a:ea typeface="游ゴシック" panose="020B0400000000000000" pitchFamily="50" charset="-128"/>
              </a:rPr>
              <a:t>「データー出力」メニューから、「生産日報 </a:t>
            </a:r>
            <a:r>
              <a:rPr kumimoji="1" lang="en-US" altLang="ja-JP" sz="1800" dirty="0">
                <a:solidFill>
                  <a:schemeClr val="tx1"/>
                </a:solidFill>
                <a:latin typeface="游ゴシック" panose="020B0400000000000000" pitchFamily="50" charset="-128"/>
                <a:ea typeface="游ゴシック" panose="020B0400000000000000" pitchFamily="50" charset="-128"/>
              </a:rPr>
              <a:t>MBCloud</a:t>
            </a:r>
            <a:r>
              <a:rPr kumimoji="1" lang="ja-JP" altLang="en-US" sz="1800" dirty="0">
                <a:solidFill>
                  <a:schemeClr val="tx1"/>
                </a:solidFill>
                <a:latin typeface="游ゴシック" panose="020B0400000000000000" pitchFamily="50" charset="-128"/>
                <a:ea typeface="游ゴシック" panose="020B0400000000000000" pitchFamily="50" charset="-128"/>
              </a:rPr>
              <a:t>デモ」にチェックを入れ、</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dirty="0">
                <a:solidFill>
                  <a:schemeClr val="tx1"/>
                </a:solidFill>
                <a:latin typeface="游ゴシック" panose="020B0400000000000000" pitchFamily="50" charset="-128"/>
                <a:ea typeface="游ゴシック" panose="020B0400000000000000" pitchFamily="50" charset="-128"/>
              </a:rPr>
              <a:t>画面右上の「連携ビューへ」 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CFA7048E-9B6E-C07D-9DBE-CD534C267D5B}"/>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4" name="正方形/長方形 3">
            <a:extLst>
              <a:ext uri="{FF2B5EF4-FFF2-40B4-BE49-F238E27FC236}">
                <a16:creationId xmlns:a16="http://schemas.microsoft.com/office/drawing/2014/main" id="{EC552079-CC28-BD5E-AECA-78292EE14832}"/>
              </a:ext>
            </a:extLst>
          </p:cNvPr>
          <p:cNvSpPr/>
          <p:nvPr/>
        </p:nvSpPr>
        <p:spPr>
          <a:xfrm>
            <a:off x="2928975" y="4979033"/>
            <a:ext cx="215256" cy="1945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B71A5D6C-80BE-CA94-3B8B-99B5358C82D4}"/>
              </a:ext>
            </a:extLst>
          </p:cNvPr>
          <p:cNvSpPr/>
          <p:nvPr/>
        </p:nvSpPr>
        <p:spPr>
          <a:xfrm>
            <a:off x="2446116" y="2929096"/>
            <a:ext cx="997522" cy="4488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43461978-A8A6-BE54-F302-4A7905CD5253}"/>
              </a:ext>
            </a:extLst>
          </p:cNvPr>
          <p:cNvSpPr/>
          <p:nvPr/>
        </p:nvSpPr>
        <p:spPr>
          <a:xfrm>
            <a:off x="9528152" y="3686568"/>
            <a:ext cx="1555699" cy="3189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プレースホルダー 21">
            <a:extLst>
              <a:ext uri="{FF2B5EF4-FFF2-40B4-BE49-F238E27FC236}">
                <a16:creationId xmlns:a16="http://schemas.microsoft.com/office/drawing/2014/main" id="{133A974F-77DB-28C3-A631-5363258F84CA}"/>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0761551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グラフィカル ユーザー インターフェイス, テーブル&#10;&#10;AI 生成コンテンツは誤りを含む可能性があります。">
            <a:extLst>
              <a:ext uri="{FF2B5EF4-FFF2-40B4-BE49-F238E27FC236}">
                <a16:creationId xmlns:a16="http://schemas.microsoft.com/office/drawing/2014/main" id="{D40401C7-4031-D7B7-EE86-56358A3C8233}"/>
              </a:ext>
            </a:extLst>
          </p:cNvPr>
          <p:cNvPicPr>
            <a:picLocks noChangeAspect="1"/>
          </p:cNvPicPr>
          <p:nvPr/>
        </p:nvPicPr>
        <p:blipFill>
          <a:blip r:embed="rId2"/>
          <a:stretch>
            <a:fillRect/>
          </a:stretch>
        </p:blipFill>
        <p:spPr>
          <a:xfrm>
            <a:off x="677909" y="1929120"/>
            <a:ext cx="10548000" cy="3351699"/>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正方形/長方形 5">
            <a:extLst>
              <a:ext uri="{FF2B5EF4-FFF2-40B4-BE49-F238E27FC236}">
                <a16:creationId xmlns:a16="http://schemas.microsoft.com/office/drawing/2014/main" id="{A02B6673-A9BE-BF2A-D4A1-229B7955ECD7}"/>
              </a:ext>
            </a:extLst>
          </p:cNvPr>
          <p:cNvSpPr/>
          <p:nvPr/>
        </p:nvSpPr>
        <p:spPr>
          <a:xfrm>
            <a:off x="4589005" y="4566087"/>
            <a:ext cx="1084030" cy="2862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A7200A8E-0EBA-1CE9-6809-156A2F9AA14B}"/>
              </a:ext>
            </a:extLst>
          </p:cNvPr>
          <p:cNvSpPr/>
          <p:nvPr/>
        </p:nvSpPr>
        <p:spPr>
          <a:xfrm>
            <a:off x="272415" y="876718"/>
            <a:ext cx="11670444" cy="821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ja-JP" altLang="en-US" sz="1800">
                <a:solidFill>
                  <a:schemeClr val="tx1"/>
                </a:solidFill>
                <a:latin typeface="游ゴシック" panose="020B0400000000000000" pitchFamily="50" charset="-128"/>
                <a:ea typeface="游ゴシック" panose="020B0400000000000000" pitchFamily="50" charset="-128"/>
              </a:rPr>
              <a:t>連携対象のビューを選択します。今回は「表形式」を選びます。</a:t>
            </a:r>
          </a:p>
        </p:txBody>
      </p:sp>
      <p:sp>
        <p:nvSpPr>
          <p:cNvPr id="3" name="テキスト プレースホルダー 21">
            <a:extLst>
              <a:ext uri="{FF2B5EF4-FFF2-40B4-BE49-F238E27FC236}">
                <a16:creationId xmlns:a16="http://schemas.microsoft.com/office/drawing/2014/main" id="{E68BD5A8-5ADE-81DC-01BE-6E20F4517CC3}"/>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4" name="吹き出し: 折線 3">
            <a:extLst>
              <a:ext uri="{FF2B5EF4-FFF2-40B4-BE49-F238E27FC236}">
                <a16:creationId xmlns:a16="http://schemas.microsoft.com/office/drawing/2014/main" id="{FEBEBD6C-F792-4766-6778-FE7B58552242}"/>
              </a:ext>
            </a:extLst>
          </p:cNvPr>
          <p:cNvSpPr/>
          <p:nvPr/>
        </p:nvSpPr>
        <p:spPr>
          <a:xfrm>
            <a:off x="5518136" y="4922849"/>
            <a:ext cx="2946049" cy="991120"/>
          </a:xfrm>
          <a:prstGeom prst="borderCallout2">
            <a:avLst>
              <a:gd name="adj1" fmla="val 20313"/>
              <a:gd name="adj2" fmla="val -178"/>
              <a:gd name="adj3" fmla="val 20612"/>
              <a:gd name="adj4" fmla="val -9962"/>
              <a:gd name="adj5" fmla="val -7083"/>
              <a:gd name="adj6" fmla="val -15216"/>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rgbClr val="323332"/>
                </a:solidFill>
                <a:latin typeface="游ゴシック" panose="020B0400000000000000" pitchFamily="50" charset="-128"/>
                <a:ea typeface="游ゴシック" panose="020B0400000000000000" pitchFamily="50" charset="-128"/>
              </a:rPr>
              <a:t>定義</a:t>
            </a:r>
            <a:r>
              <a:rPr kumimoji="1" lang="en-US" altLang="ja-JP" sz="1200" b="1" dirty="0">
                <a:solidFill>
                  <a:srgbClr val="323332"/>
                </a:solidFill>
                <a:latin typeface="游ゴシック" panose="020B0400000000000000" pitchFamily="50" charset="-128"/>
                <a:ea typeface="游ゴシック" panose="020B0400000000000000" pitchFamily="50" charset="-128"/>
              </a:rPr>
              <a:t>ID</a:t>
            </a:r>
            <a:r>
              <a:rPr kumimoji="1" lang="ja-JP" altLang="en-US" sz="1200" b="1" dirty="0">
                <a:solidFill>
                  <a:srgbClr val="323332"/>
                </a:solidFill>
                <a:latin typeface="游ゴシック" panose="020B0400000000000000" pitchFamily="50" charset="-128"/>
                <a:ea typeface="游ゴシック" panose="020B0400000000000000" pitchFamily="50" charset="-128"/>
              </a:rPr>
              <a:t>は利用環境によって異なります。</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a:t>
            </a:r>
            <a:r>
              <a:rPr kumimoji="1" lang="en-US" altLang="ja-JP" sz="1200" b="1" dirty="0">
                <a:solidFill>
                  <a:srgbClr val="323332"/>
                </a:solidFill>
                <a:latin typeface="游ゴシック" panose="020B0400000000000000" pitchFamily="50" charset="-128"/>
                <a:ea typeface="游ゴシック" panose="020B0400000000000000" pitchFamily="50" charset="-128"/>
              </a:rPr>
              <a:t>view_report_XXX_1</a:t>
            </a:r>
            <a:r>
              <a:rPr kumimoji="1" lang="ja-JP" altLang="en-US" sz="1200" b="1" dirty="0">
                <a:solidFill>
                  <a:srgbClr val="323332"/>
                </a:solidFill>
                <a:latin typeface="游ゴシック" panose="020B0400000000000000" pitchFamily="50" charset="-128"/>
                <a:ea typeface="游ゴシック" panose="020B0400000000000000" pitchFamily="50" charset="-128"/>
              </a:rPr>
              <a:t>」の</a:t>
            </a:r>
            <a:r>
              <a:rPr kumimoji="1" lang="en-US" altLang="ja-JP" sz="1200" b="1" dirty="0">
                <a:solidFill>
                  <a:srgbClr val="323332"/>
                </a:solidFill>
                <a:latin typeface="游ゴシック" panose="020B0400000000000000" pitchFamily="50" charset="-128"/>
                <a:ea typeface="游ゴシック" panose="020B0400000000000000" pitchFamily="50" charset="-128"/>
              </a:rPr>
              <a:t>XXX</a:t>
            </a:r>
            <a:r>
              <a:rPr kumimoji="1" lang="ja-JP" altLang="en-US" sz="1200" b="1" dirty="0">
                <a:solidFill>
                  <a:srgbClr val="323332"/>
                </a:solidFill>
                <a:latin typeface="游ゴシック" panose="020B0400000000000000" pitchFamily="50" charset="-128"/>
                <a:ea typeface="游ゴシック" panose="020B0400000000000000" pitchFamily="50" charset="-128"/>
              </a:rPr>
              <a:t>を自社環境に読み替えて作業ください。</a:t>
            </a:r>
          </a:p>
        </p:txBody>
      </p:sp>
    </p:spTree>
    <p:extLst>
      <p:ext uri="{BB962C8B-B14F-4D97-AF65-F5344CB8AC3E}">
        <p14:creationId xmlns:p14="http://schemas.microsoft.com/office/powerpoint/2010/main" val="20091024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97AE9-6B09-8228-CBB9-10099B246073}"/>
            </a:ext>
          </a:extLst>
        </p:cNvPr>
        <p:cNvGrpSpPr/>
        <p:nvPr/>
      </p:nvGrpSpPr>
      <p:grpSpPr>
        <a:xfrm>
          <a:off x="0" y="0"/>
          <a:ext cx="0" cy="0"/>
          <a:chOff x="0" y="0"/>
          <a:chExt cx="0" cy="0"/>
        </a:xfrm>
      </p:grpSpPr>
      <p:pic>
        <p:nvPicPr>
          <p:cNvPr id="7" name="図 6" descr="グラフィカル ユーザー インターフェイス&#10;&#10;AI 生成コンテンツは誤りを含む可能性があります。">
            <a:extLst>
              <a:ext uri="{FF2B5EF4-FFF2-40B4-BE49-F238E27FC236}">
                <a16:creationId xmlns:a16="http://schemas.microsoft.com/office/drawing/2014/main" id="{D5B800B1-6E73-3155-DC9A-071332DA26EC}"/>
              </a:ext>
            </a:extLst>
          </p:cNvPr>
          <p:cNvPicPr>
            <a:picLocks noChangeAspect="1"/>
          </p:cNvPicPr>
          <p:nvPr/>
        </p:nvPicPr>
        <p:blipFill>
          <a:blip r:embed="rId2"/>
          <a:stretch>
            <a:fillRect/>
          </a:stretch>
        </p:blipFill>
        <p:spPr>
          <a:xfrm>
            <a:off x="388216" y="1776014"/>
            <a:ext cx="7488000" cy="4536442"/>
          </a:xfrm>
          <a:prstGeom prst="rect">
            <a:avLst/>
          </a:prstGeom>
        </p:spPr>
      </p:pic>
      <p:sp>
        <p:nvSpPr>
          <p:cNvPr id="12" name="スライド番号プレースホルダー 5">
            <a:extLst>
              <a:ext uri="{FF2B5EF4-FFF2-40B4-BE49-F238E27FC236}">
                <a16:creationId xmlns:a16="http://schemas.microsoft.com/office/drawing/2014/main" id="{EE9B8DDC-4F96-6D6A-0474-51DFF35210B5}"/>
              </a:ext>
            </a:extLst>
          </p:cNvPr>
          <p:cNvSpPr>
            <a:spLocks noGrp="1"/>
          </p:cNvSpPr>
          <p:nvPr>
            <p:ph type="sldNum" sz="quarter" idx="2"/>
          </p:nvPr>
        </p:nvSpPr>
        <p:spPr/>
        <p:txBody>
          <a:bodyPr/>
          <a:lstStyle/>
          <a:p>
            <a:fld id="{86CB4B4D-7CA3-9044-876B-883B54F8677D}" type="slidenum">
              <a:rPr lang="en-US" altLang="ja-JP" smtClean="0"/>
              <a:pPr/>
              <a:t>26</a:t>
            </a:fld>
            <a:endParaRPr lang="ja-JP" altLang="en-US"/>
          </a:p>
        </p:txBody>
      </p:sp>
      <p:sp>
        <p:nvSpPr>
          <p:cNvPr id="2" name="フッター プレースホルダー 1">
            <a:extLst>
              <a:ext uri="{FF2B5EF4-FFF2-40B4-BE49-F238E27FC236}">
                <a16:creationId xmlns:a16="http://schemas.microsoft.com/office/drawing/2014/main" id="{B9A2EAE7-4DB7-3BB8-693B-A156B199E00B}"/>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AF362087-A967-D663-14A5-265F4616B810}"/>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連携設定を「する」に設定します。</a:t>
            </a:r>
          </a:p>
          <a:p>
            <a:pPr algn="l"/>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データストレージ名は「生産日報」と記入し、「▶詳細設定」をクリックします。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4" name="正方形/長方形 3">
            <a:extLst>
              <a:ext uri="{FF2B5EF4-FFF2-40B4-BE49-F238E27FC236}">
                <a16:creationId xmlns:a16="http://schemas.microsoft.com/office/drawing/2014/main" id="{0A1132FB-E0E6-3C5B-EF56-0F934471D293}"/>
              </a:ext>
            </a:extLst>
          </p:cNvPr>
          <p:cNvSpPr/>
          <p:nvPr/>
        </p:nvSpPr>
        <p:spPr>
          <a:xfrm>
            <a:off x="1899137" y="4970585"/>
            <a:ext cx="2141417" cy="1391640"/>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コネクタ 12">
            <a:extLst>
              <a:ext uri="{FF2B5EF4-FFF2-40B4-BE49-F238E27FC236}">
                <a16:creationId xmlns:a16="http://schemas.microsoft.com/office/drawing/2014/main" id="{C498F6D4-65AA-3BFB-F7BF-1E92DCDC7B82}"/>
              </a:ext>
            </a:extLst>
          </p:cNvPr>
          <p:cNvCxnSpPr>
            <a:cxnSpLocks/>
          </p:cNvCxnSpPr>
          <p:nvPr/>
        </p:nvCxnSpPr>
        <p:spPr>
          <a:xfrm flipH="1">
            <a:off x="4040554" y="3700751"/>
            <a:ext cx="847901" cy="1269834"/>
          </a:xfrm>
          <a:prstGeom prst="line">
            <a:avLst/>
          </a:prstGeom>
          <a:ln w="19050">
            <a:solidFill>
              <a:srgbClr val="0070C0"/>
            </a:solidFill>
            <a:tailEnd type="none"/>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CE686613-3589-AFC0-D550-52EB2740FF48}"/>
              </a:ext>
            </a:extLst>
          </p:cNvPr>
          <p:cNvCxnSpPr>
            <a:cxnSpLocks/>
          </p:cNvCxnSpPr>
          <p:nvPr/>
        </p:nvCxnSpPr>
        <p:spPr>
          <a:xfrm flipH="1" flipV="1">
            <a:off x="4040554" y="6362225"/>
            <a:ext cx="847901" cy="79795"/>
          </a:xfrm>
          <a:prstGeom prst="line">
            <a:avLst/>
          </a:prstGeom>
          <a:ln w="19050">
            <a:solidFill>
              <a:srgbClr val="0070C0"/>
            </a:solidFill>
            <a:tailEnd type="none"/>
          </a:ln>
        </p:spPr>
        <p:style>
          <a:lnRef idx="1">
            <a:schemeClr val="dk1"/>
          </a:lnRef>
          <a:fillRef idx="0">
            <a:schemeClr val="dk1"/>
          </a:fillRef>
          <a:effectRef idx="0">
            <a:schemeClr val="dk1"/>
          </a:effectRef>
          <a:fontRef idx="minor">
            <a:schemeClr val="tx1"/>
          </a:fontRef>
        </p:style>
      </p:cxnSp>
      <p:sp>
        <p:nvSpPr>
          <p:cNvPr id="15" name="テキスト プレースホルダー 21">
            <a:extLst>
              <a:ext uri="{FF2B5EF4-FFF2-40B4-BE49-F238E27FC236}">
                <a16:creationId xmlns:a16="http://schemas.microsoft.com/office/drawing/2014/main" id="{F1F7BE9C-6AF6-880B-4C96-0F5173DFB878}"/>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3" name="グループ化 2">
            <a:extLst>
              <a:ext uri="{FF2B5EF4-FFF2-40B4-BE49-F238E27FC236}">
                <a16:creationId xmlns:a16="http://schemas.microsoft.com/office/drawing/2014/main" id="{E6B77D8F-1763-EC75-F298-76F8EF376847}"/>
              </a:ext>
            </a:extLst>
          </p:cNvPr>
          <p:cNvGrpSpPr/>
          <p:nvPr/>
        </p:nvGrpSpPr>
        <p:grpSpPr>
          <a:xfrm>
            <a:off x="4888455" y="3717053"/>
            <a:ext cx="4037325" cy="2724967"/>
            <a:chOff x="4888455" y="3717053"/>
            <a:chExt cx="4037325" cy="2724967"/>
          </a:xfrm>
        </p:grpSpPr>
        <p:pic>
          <p:nvPicPr>
            <p:cNvPr id="16" name="図 15" descr="グラフィカル ユーザー インターフェイス, テキスト&#10;&#10;AI 生成コンテンツは誤りを含む可能性があります。">
              <a:extLst>
                <a:ext uri="{FF2B5EF4-FFF2-40B4-BE49-F238E27FC236}">
                  <a16:creationId xmlns:a16="http://schemas.microsoft.com/office/drawing/2014/main" id="{64FE2E45-7E4C-9688-3ED1-0FE4E7A9EBC2}"/>
                </a:ext>
              </a:extLst>
            </p:cNvPr>
            <p:cNvPicPr>
              <a:picLocks noChangeAspect="1"/>
            </p:cNvPicPr>
            <p:nvPr/>
          </p:nvPicPr>
          <p:blipFill>
            <a:blip r:embed="rId3"/>
            <a:stretch>
              <a:fillRect/>
            </a:stretch>
          </p:blipFill>
          <p:spPr>
            <a:xfrm>
              <a:off x="4888455" y="3717053"/>
              <a:ext cx="4037325" cy="2724967"/>
            </a:xfrm>
            <a:prstGeom prst="rect">
              <a:avLst/>
            </a:prstGeom>
            <a:ln w="19050">
              <a:solidFill>
                <a:srgbClr val="0070C0"/>
              </a:solidFill>
            </a:ln>
          </p:spPr>
        </p:pic>
        <p:sp>
          <p:nvSpPr>
            <p:cNvPr id="9" name="正方形/長方形 8">
              <a:extLst>
                <a:ext uri="{FF2B5EF4-FFF2-40B4-BE49-F238E27FC236}">
                  <a16:creationId xmlns:a16="http://schemas.microsoft.com/office/drawing/2014/main" id="{95C0D770-F7D5-FB73-9D29-031B57247923}"/>
                </a:ext>
              </a:extLst>
            </p:cNvPr>
            <p:cNvSpPr/>
            <p:nvPr/>
          </p:nvSpPr>
          <p:spPr>
            <a:xfrm>
              <a:off x="6849882" y="5184466"/>
              <a:ext cx="1979157" cy="3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88608F7B-5568-F877-8544-D7A2C18E1842}"/>
                </a:ext>
              </a:extLst>
            </p:cNvPr>
            <p:cNvSpPr/>
            <p:nvPr/>
          </p:nvSpPr>
          <p:spPr>
            <a:xfrm>
              <a:off x="5892294" y="4457643"/>
              <a:ext cx="650746" cy="2634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BDA5D90A-3544-65F1-1791-8906E2D247F3}"/>
                </a:ext>
              </a:extLst>
            </p:cNvPr>
            <p:cNvSpPr/>
            <p:nvPr/>
          </p:nvSpPr>
          <p:spPr>
            <a:xfrm>
              <a:off x="5008959" y="5568485"/>
              <a:ext cx="1087041" cy="3177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4" name="吹き出し: 折線 33">
            <a:extLst>
              <a:ext uri="{FF2B5EF4-FFF2-40B4-BE49-F238E27FC236}">
                <a16:creationId xmlns:a16="http://schemas.microsoft.com/office/drawing/2014/main" id="{52DBB975-381B-296E-3A8B-0B0BEAF9FF96}"/>
              </a:ext>
            </a:extLst>
          </p:cNvPr>
          <p:cNvSpPr/>
          <p:nvPr/>
        </p:nvSpPr>
        <p:spPr>
          <a:xfrm>
            <a:off x="8880939" y="4007366"/>
            <a:ext cx="3139726" cy="1417206"/>
          </a:xfrm>
          <a:prstGeom prst="borderCallout2">
            <a:avLst>
              <a:gd name="adj1" fmla="val 58309"/>
              <a:gd name="adj2" fmla="val -340"/>
              <a:gd name="adj3" fmla="val 58249"/>
              <a:gd name="adj4" fmla="val -8506"/>
              <a:gd name="adj5" fmla="val 79141"/>
              <a:gd name="adj6" fmla="val -14801"/>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rgbClr val="323332"/>
                </a:solidFill>
                <a:latin typeface="游ゴシック" panose="020B0400000000000000" pitchFamily="50" charset="-128"/>
                <a:ea typeface="游ゴシック" panose="020B0400000000000000" pitchFamily="50" charset="-128"/>
              </a:rPr>
              <a:t>データストレージ名は変更することも、</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変更せずそのまま利用することも可能です。</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lang="ja-JP" altLang="en-US" sz="1200" b="1" dirty="0">
                <a:solidFill>
                  <a:schemeClr val="dk1"/>
                </a:solidFill>
              </a:rPr>
              <a:t>本資料では利用環境によって帳票</a:t>
            </a:r>
            <a:r>
              <a:rPr lang="en-US" altLang="ja-JP" sz="1200" b="1" dirty="0">
                <a:solidFill>
                  <a:schemeClr val="dk1"/>
                </a:solidFill>
              </a:rPr>
              <a:t>ID</a:t>
            </a:r>
            <a:r>
              <a:rPr lang="ja-JP" altLang="en-US" sz="1200" b="1" dirty="0">
                <a:solidFill>
                  <a:schemeClr val="dk1"/>
                </a:solidFill>
              </a:rPr>
              <a:t>が異なることを吸収するために「生産日報」と変更する手順になっています。</a:t>
            </a:r>
            <a:endParaRPr lang="en-US" altLang="ja-JP" sz="1200" b="1" dirty="0">
              <a:solidFill>
                <a:schemeClr val="dk1"/>
              </a:solidFill>
            </a:endParaRPr>
          </a:p>
        </p:txBody>
      </p:sp>
    </p:spTree>
    <p:extLst>
      <p:ext uri="{BB962C8B-B14F-4D97-AF65-F5344CB8AC3E}">
        <p14:creationId xmlns:p14="http://schemas.microsoft.com/office/powerpoint/2010/main" val="721525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FA3567-6068-3CE8-A885-3B8F5AFCB3D8}"/>
            </a:ext>
          </a:extLst>
        </p:cNvPr>
        <p:cNvGrpSpPr/>
        <p:nvPr/>
      </p:nvGrpSpPr>
      <p:grpSpPr>
        <a:xfrm>
          <a:off x="0" y="0"/>
          <a:ext cx="0" cy="0"/>
          <a:chOff x="0" y="0"/>
          <a:chExt cx="0" cy="0"/>
        </a:xfrm>
      </p:grpSpPr>
      <p:grpSp>
        <p:nvGrpSpPr>
          <p:cNvPr id="16" name="グループ化 15">
            <a:extLst>
              <a:ext uri="{FF2B5EF4-FFF2-40B4-BE49-F238E27FC236}">
                <a16:creationId xmlns:a16="http://schemas.microsoft.com/office/drawing/2014/main" id="{E0623A9F-8DD2-6585-8184-A2D07952041F}"/>
              </a:ext>
            </a:extLst>
          </p:cNvPr>
          <p:cNvGrpSpPr/>
          <p:nvPr/>
        </p:nvGrpSpPr>
        <p:grpSpPr>
          <a:xfrm>
            <a:off x="4480002" y="2295726"/>
            <a:ext cx="5992994" cy="3792889"/>
            <a:chOff x="4480002" y="2295726"/>
            <a:chExt cx="5992994" cy="3792889"/>
          </a:xfrm>
        </p:grpSpPr>
        <p:pic>
          <p:nvPicPr>
            <p:cNvPr id="11" name="図 10"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FE875BE5-C0C1-7537-E6DE-E42832E36DB1}"/>
                </a:ext>
              </a:extLst>
            </p:cNvPr>
            <p:cNvPicPr>
              <a:picLocks noChangeAspect="1"/>
            </p:cNvPicPr>
            <p:nvPr/>
          </p:nvPicPr>
          <p:blipFill>
            <a:blip r:embed="rId2"/>
            <a:stretch>
              <a:fillRect/>
            </a:stretch>
          </p:blipFill>
          <p:spPr>
            <a:xfrm>
              <a:off x="4480002" y="2295726"/>
              <a:ext cx="5763429" cy="3743847"/>
            </a:xfrm>
            <a:prstGeom prst="rect">
              <a:avLst/>
            </a:prstGeom>
          </p:spPr>
        </p:pic>
        <p:sp>
          <p:nvSpPr>
            <p:cNvPr id="4" name="正方形/長方形 3">
              <a:extLst>
                <a:ext uri="{FF2B5EF4-FFF2-40B4-BE49-F238E27FC236}">
                  <a16:creationId xmlns:a16="http://schemas.microsoft.com/office/drawing/2014/main" id="{0E5A3828-665C-802F-2989-081F8EA59DF0}"/>
                </a:ext>
              </a:extLst>
            </p:cNvPr>
            <p:cNvSpPr/>
            <p:nvPr/>
          </p:nvSpPr>
          <p:spPr>
            <a:xfrm>
              <a:off x="4575852" y="4662995"/>
              <a:ext cx="3468653" cy="320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3A0B0B35-EE23-80E6-4B09-C52ACF6A6B47}"/>
                </a:ext>
              </a:extLst>
            </p:cNvPr>
            <p:cNvSpPr/>
            <p:nvPr/>
          </p:nvSpPr>
          <p:spPr>
            <a:xfrm>
              <a:off x="4575852" y="4983427"/>
              <a:ext cx="3468653" cy="320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8469FADE-07CF-5C1A-9CF1-65D7E50E48D5}"/>
                </a:ext>
              </a:extLst>
            </p:cNvPr>
            <p:cNvSpPr/>
            <p:nvPr/>
          </p:nvSpPr>
          <p:spPr>
            <a:xfrm>
              <a:off x="4526077" y="5768183"/>
              <a:ext cx="540000" cy="320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B1818047-0B7D-4590-496B-0B2459D241EA}"/>
                </a:ext>
              </a:extLst>
            </p:cNvPr>
            <p:cNvSpPr/>
            <p:nvPr/>
          </p:nvSpPr>
          <p:spPr>
            <a:xfrm>
              <a:off x="4532996" y="3815313"/>
              <a:ext cx="5940000" cy="1921847"/>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751057F6-5B68-0891-A48D-EE1FE7F901E2}"/>
                </a:ext>
              </a:extLst>
            </p:cNvPr>
            <p:cNvSpPr/>
            <p:nvPr/>
          </p:nvSpPr>
          <p:spPr>
            <a:xfrm>
              <a:off x="4575852" y="5367854"/>
              <a:ext cx="216000" cy="320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スライド番号プレースホルダー 5">
            <a:extLst>
              <a:ext uri="{FF2B5EF4-FFF2-40B4-BE49-F238E27FC236}">
                <a16:creationId xmlns:a16="http://schemas.microsoft.com/office/drawing/2014/main" id="{A27D562D-A913-F19F-C111-2BE9B3EDDDC7}"/>
              </a:ext>
            </a:extLst>
          </p:cNvPr>
          <p:cNvSpPr>
            <a:spLocks noGrp="1"/>
          </p:cNvSpPr>
          <p:nvPr>
            <p:ph type="sldNum" sz="quarter" idx="2"/>
          </p:nvPr>
        </p:nvSpPr>
        <p:spPr/>
        <p:txBody>
          <a:bodyPr/>
          <a:lstStyle/>
          <a:p>
            <a:fld id="{86CB4B4D-7CA3-9044-876B-883B54F8677D}" type="slidenum">
              <a:rPr lang="en-US" altLang="ja-JP" smtClean="0"/>
              <a:pPr/>
              <a:t>27</a:t>
            </a:fld>
            <a:endParaRPr lang="ja-JP" altLang="en-US"/>
          </a:p>
        </p:txBody>
      </p:sp>
      <p:sp>
        <p:nvSpPr>
          <p:cNvPr id="2" name="フッター プレースホルダー 1">
            <a:extLst>
              <a:ext uri="{FF2B5EF4-FFF2-40B4-BE49-F238E27FC236}">
                <a16:creationId xmlns:a16="http://schemas.microsoft.com/office/drawing/2014/main" id="{82B4522A-34B9-AC9D-59F7-63C244A704EE}"/>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F5349A4-129D-E58F-8719-38640407C5F3}"/>
              </a:ext>
            </a:extLst>
          </p:cNvPr>
          <p:cNvSpPr/>
          <p:nvPr/>
        </p:nvSpPr>
        <p:spPr>
          <a:xfrm>
            <a:off x="272415" y="876717"/>
            <a:ext cx="11670444" cy="9119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詳細設定では、「日時フォーマット」が</a:t>
            </a:r>
            <a:r>
              <a:rPr kumimoji="1" lang="en-US" altLang="ja-JP" sz="1800" dirty="0">
                <a:solidFill>
                  <a:schemeClr val="tx1"/>
                </a:solidFill>
                <a:latin typeface="游ゴシック" panose="020B0400000000000000" pitchFamily="50" charset="-128"/>
                <a:ea typeface="游ゴシック" panose="020B0400000000000000" pitchFamily="50" charset="-128"/>
              </a:rPr>
              <a:t>【yyyy/MM/dd HH:mm:ss】</a:t>
            </a:r>
            <a:r>
              <a:rPr kumimoji="1" lang="ja-JP" altLang="en-US" sz="1800" dirty="0">
                <a:solidFill>
                  <a:schemeClr val="tx1"/>
                </a:solidFill>
                <a:latin typeface="游ゴシック" panose="020B0400000000000000" pitchFamily="50" charset="-128"/>
                <a:ea typeface="游ゴシック" panose="020B0400000000000000" pitchFamily="50" charset="-128"/>
              </a:rPr>
              <a:t>ではない場合を上書き設定します。</a:t>
            </a:r>
          </a:p>
          <a:p>
            <a:r>
              <a:rPr kumimoji="1" lang="ja-JP" altLang="en-US" sz="1800" dirty="0">
                <a:solidFill>
                  <a:schemeClr val="tx1"/>
                </a:solidFill>
                <a:latin typeface="游ゴシック" panose="020B0400000000000000" pitchFamily="50" charset="-128"/>
                <a:ea typeface="游ゴシック" panose="020B0400000000000000" pitchFamily="50" charset="-128"/>
              </a:rPr>
              <a:t>本資料では「レコードの自動削除」を「利用する」に設定し、「入力帳票がリビジョンアップされた場合に別レコードとして保存する」にチェックを入れ、「更新</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grpSp>
        <p:nvGrpSpPr>
          <p:cNvPr id="17" name="グループ化 16">
            <a:extLst>
              <a:ext uri="{FF2B5EF4-FFF2-40B4-BE49-F238E27FC236}">
                <a16:creationId xmlns:a16="http://schemas.microsoft.com/office/drawing/2014/main" id="{293A71B7-ED3F-3A18-FB65-A9315CA51C2C}"/>
              </a:ext>
            </a:extLst>
          </p:cNvPr>
          <p:cNvGrpSpPr/>
          <p:nvPr/>
        </p:nvGrpSpPr>
        <p:grpSpPr>
          <a:xfrm>
            <a:off x="803018" y="3353895"/>
            <a:ext cx="3746912" cy="2383265"/>
            <a:chOff x="803018" y="3353895"/>
            <a:chExt cx="3746912" cy="2383265"/>
          </a:xfrm>
        </p:grpSpPr>
        <p:grpSp>
          <p:nvGrpSpPr>
            <p:cNvPr id="18" name="グループ化 17">
              <a:extLst>
                <a:ext uri="{FF2B5EF4-FFF2-40B4-BE49-F238E27FC236}">
                  <a16:creationId xmlns:a16="http://schemas.microsoft.com/office/drawing/2014/main" id="{479277F7-DF9C-3D1D-6DC7-AF86B53E9D64}"/>
                </a:ext>
              </a:extLst>
            </p:cNvPr>
            <p:cNvGrpSpPr/>
            <p:nvPr/>
          </p:nvGrpSpPr>
          <p:grpSpPr>
            <a:xfrm>
              <a:off x="803018" y="3353895"/>
              <a:ext cx="3024617" cy="1968802"/>
              <a:chOff x="4888455" y="3717053"/>
              <a:chExt cx="4037325" cy="2724967"/>
            </a:xfrm>
          </p:grpSpPr>
          <p:pic>
            <p:nvPicPr>
              <p:cNvPr id="19" name="図 18" descr="グラフィカル ユーザー インターフェイス, テキスト&#10;&#10;AI 生成コンテンツは誤りを含む可能性があります。">
                <a:extLst>
                  <a:ext uri="{FF2B5EF4-FFF2-40B4-BE49-F238E27FC236}">
                    <a16:creationId xmlns:a16="http://schemas.microsoft.com/office/drawing/2014/main" id="{801CAFE4-7B8E-16A9-B430-ABC27E02DB06}"/>
                  </a:ext>
                </a:extLst>
              </p:cNvPr>
              <p:cNvPicPr>
                <a:picLocks noChangeAspect="1"/>
              </p:cNvPicPr>
              <p:nvPr/>
            </p:nvPicPr>
            <p:blipFill>
              <a:blip r:embed="rId3"/>
              <a:stretch>
                <a:fillRect/>
              </a:stretch>
            </p:blipFill>
            <p:spPr>
              <a:xfrm>
                <a:off x="4888455" y="3717053"/>
                <a:ext cx="4037325" cy="2724967"/>
              </a:xfrm>
              <a:prstGeom prst="rect">
                <a:avLst/>
              </a:prstGeom>
              <a:ln w="12700">
                <a:noFill/>
              </a:ln>
            </p:spPr>
          </p:pic>
          <p:sp>
            <p:nvSpPr>
              <p:cNvPr id="22" name="正方形/長方形 21">
                <a:extLst>
                  <a:ext uri="{FF2B5EF4-FFF2-40B4-BE49-F238E27FC236}">
                    <a16:creationId xmlns:a16="http://schemas.microsoft.com/office/drawing/2014/main" id="{A30D71B1-43E2-B3E3-4CF0-94F92AC5EFC3}"/>
                  </a:ext>
                </a:extLst>
              </p:cNvPr>
              <p:cNvSpPr/>
              <p:nvPr/>
            </p:nvSpPr>
            <p:spPr>
              <a:xfrm>
                <a:off x="5008959" y="5568485"/>
                <a:ext cx="1087041" cy="317732"/>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13" name="直線コネクタ 12">
              <a:extLst>
                <a:ext uri="{FF2B5EF4-FFF2-40B4-BE49-F238E27FC236}">
                  <a16:creationId xmlns:a16="http://schemas.microsoft.com/office/drawing/2014/main" id="{E82136DB-A84B-FB72-9075-5B3BBD46A048}"/>
                </a:ext>
              </a:extLst>
            </p:cNvPr>
            <p:cNvCxnSpPr>
              <a:cxnSpLocks/>
            </p:cNvCxnSpPr>
            <p:nvPr/>
          </p:nvCxnSpPr>
          <p:spPr>
            <a:xfrm flipH="1">
              <a:off x="1707667" y="3815313"/>
              <a:ext cx="2842263" cy="876251"/>
            </a:xfrm>
            <a:prstGeom prst="line">
              <a:avLst/>
            </a:prstGeom>
            <a:ln w="19050">
              <a:solidFill>
                <a:srgbClr val="0070C0"/>
              </a:solidFill>
              <a:tailEnd type="none"/>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E5343274-93CE-EAE0-028C-A0D26AC6B748}"/>
                </a:ext>
              </a:extLst>
            </p:cNvPr>
            <p:cNvCxnSpPr>
              <a:cxnSpLocks/>
            </p:cNvCxnSpPr>
            <p:nvPr/>
          </p:nvCxnSpPr>
          <p:spPr>
            <a:xfrm flipH="1" flipV="1">
              <a:off x="1707667" y="4921127"/>
              <a:ext cx="2842263" cy="816033"/>
            </a:xfrm>
            <a:prstGeom prst="line">
              <a:avLst/>
            </a:prstGeom>
            <a:ln w="19050">
              <a:solidFill>
                <a:srgbClr val="0070C0"/>
              </a:solidFill>
              <a:tailEnd type="none"/>
            </a:ln>
          </p:spPr>
          <p:style>
            <a:lnRef idx="1">
              <a:schemeClr val="dk1"/>
            </a:lnRef>
            <a:fillRef idx="0">
              <a:schemeClr val="dk1"/>
            </a:fillRef>
            <a:effectRef idx="0">
              <a:schemeClr val="dk1"/>
            </a:effectRef>
            <a:fontRef idx="minor">
              <a:schemeClr val="tx1"/>
            </a:fontRef>
          </p:style>
        </p:cxnSp>
      </p:grpSp>
      <p:sp>
        <p:nvSpPr>
          <p:cNvPr id="15" name="テキスト プレースホルダー 21">
            <a:extLst>
              <a:ext uri="{FF2B5EF4-FFF2-40B4-BE49-F238E27FC236}">
                <a16:creationId xmlns:a16="http://schemas.microsoft.com/office/drawing/2014/main" id="{0C5F2690-FD1D-3AE5-656F-6D3A0C10990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44" name="正方形/長方形 43">
            <a:extLst>
              <a:ext uri="{FF2B5EF4-FFF2-40B4-BE49-F238E27FC236}">
                <a16:creationId xmlns:a16="http://schemas.microsoft.com/office/drawing/2014/main" id="{B6415EB4-9B1D-2419-53E4-5E3D8434D2D7}"/>
              </a:ext>
            </a:extLst>
          </p:cNvPr>
          <p:cNvSpPr/>
          <p:nvPr/>
        </p:nvSpPr>
        <p:spPr>
          <a:xfrm>
            <a:off x="272415" y="1788656"/>
            <a:ext cx="10457786"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8.2.25070</a:t>
            </a:r>
            <a:r>
              <a:rPr kumimoji="1" lang="ja-JP" altLang="en-US" sz="1200" dirty="0">
                <a:solidFill>
                  <a:srgbClr val="0000FF"/>
                </a:solidFill>
                <a:latin typeface="游ゴシック" panose="020B0400000000000000" pitchFamily="50" charset="-128"/>
                <a:ea typeface="游ゴシック" panose="020B0400000000000000" pitchFamily="50" charset="-128"/>
              </a:rPr>
              <a:t>で「データストレージの作成」が追加され、</a:t>
            </a:r>
            <a:r>
              <a:rPr kumimoji="1" lang="en-US" altLang="ja-JP" sz="1200" dirty="0">
                <a:solidFill>
                  <a:srgbClr val="0000FF"/>
                </a:solidFill>
                <a:latin typeface="游ゴシック" panose="020B0400000000000000" pitchFamily="50" charset="-128"/>
                <a:ea typeface="游ゴシック" panose="020B0400000000000000" pitchFamily="50" charset="-128"/>
              </a:rPr>
              <a:t>Ver</a:t>
            </a:r>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b="1" dirty="0">
                <a:solidFill>
                  <a:srgbClr val="0000FF"/>
                </a:solidFill>
                <a:latin typeface="游ゴシック" panose="020B0400000000000000" pitchFamily="50" charset="-128"/>
                <a:ea typeface="游ゴシック" panose="020B0400000000000000" pitchFamily="50" charset="-128"/>
              </a:rPr>
              <a:t>8.2.26010</a:t>
            </a:r>
            <a:r>
              <a:rPr kumimoji="1" lang="ja-JP" altLang="en-US" sz="1200" dirty="0">
                <a:solidFill>
                  <a:srgbClr val="0000FF"/>
                </a:solidFill>
                <a:latin typeface="游ゴシック" panose="020B0400000000000000" pitchFamily="50" charset="-128"/>
                <a:ea typeface="游ゴシック" panose="020B0400000000000000" pitchFamily="50" charset="-128"/>
              </a:rPr>
              <a:t>で名称が「更新」に変更されました。</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8.2.25070 </a:t>
            </a:r>
            <a:r>
              <a:rPr kumimoji="1" lang="ja-JP" altLang="en-US" sz="1200" b="1" dirty="0">
                <a:solidFill>
                  <a:srgbClr val="0000FF"/>
                </a:solidFill>
                <a:latin typeface="游ゴシック" panose="020B0400000000000000" pitchFamily="50" charset="-128"/>
                <a:ea typeface="游ゴシック" panose="020B0400000000000000" pitchFamily="50" charset="-128"/>
              </a:rPr>
              <a:t>～ </a:t>
            </a:r>
            <a:r>
              <a:rPr kumimoji="1" lang="en-US" altLang="ja-JP" sz="1200" b="1" dirty="0">
                <a:solidFill>
                  <a:srgbClr val="0000FF"/>
                </a:solidFill>
                <a:latin typeface="游ゴシック" panose="020B0400000000000000" pitchFamily="50" charset="-128"/>
                <a:ea typeface="游ゴシック" panose="020B0400000000000000" pitchFamily="50" charset="-128"/>
              </a:rPr>
              <a:t>8.2.25101 </a:t>
            </a:r>
            <a:r>
              <a:rPr kumimoji="1" lang="ja-JP" altLang="en-US" sz="1200" b="1" dirty="0">
                <a:solidFill>
                  <a:srgbClr val="0000FF"/>
                </a:solidFill>
                <a:latin typeface="游ゴシック" panose="020B0400000000000000" pitchFamily="50" charset="-128"/>
                <a:ea typeface="游ゴシック" panose="020B0400000000000000" pitchFamily="50" charset="-128"/>
              </a:rPr>
              <a:t>をご利用の場合</a:t>
            </a:r>
            <a:r>
              <a:rPr kumimoji="1" lang="ja-JP" altLang="en-US" sz="1200" dirty="0">
                <a:solidFill>
                  <a:srgbClr val="0000FF"/>
                </a:solidFill>
                <a:latin typeface="游ゴシック" panose="020B0400000000000000" pitchFamily="50" charset="-128"/>
                <a:ea typeface="游ゴシック" panose="020B0400000000000000" pitchFamily="50" charset="-128"/>
              </a:rPr>
              <a:t>、「更新」を「データストレージの作成」に読み替えて操作してください。</a:t>
            </a:r>
          </a:p>
        </p:txBody>
      </p:sp>
    </p:spTree>
    <p:extLst>
      <p:ext uri="{BB962C8B-B14F-4D97-AF65-F5344CB8AC3E}">
        <p14:creationId xmlns:p14="http://schemas.microsoft.com/office/powerpoint/2010/main" val="35328607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98256-AE68-D102-AB58-22BF916A6E55}"/>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68D36116-081C-DA23-BA12-28D48F07DBCC}"/>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3" name="図 12"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20DC764A-DA06-5F4E-3192-FF983D2604C6}"/>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2" name="スライド番号プレースホルダー 1">
            <a:extLst>
              <a:ext uri="{FF2B5EF4-FFF2-40B4-BE49-F238E27FC236}">
                <a16:creationId xmlns:a16="http://schemas.microsoft.com/office/drawing/2014/main" id="{2BBEA80F-5629-1B4C-AF92-B6C9AD85E993}"/>
              </a:ext>
            </a:extLst>
          </p:cNvPr>
          <p:cNvSpPr>
            <a:spLocks noGrp="1"/>
          </p:cNvSpPr>
          <p:nvPr>
            <p:ph type="sldNum" sz="quarter" idx="2"/>
          </p:nvPr>
        </p:nvSpPr>
        <p:spPr/>
        <p:txBody>
          <a:bodyPr/>
          <a:lstStyle/>
          <a:p>
            <a:fld id="{86CB4B4D-7CA3-9044-876B-883B54F8677D}" type="slidenum">
              <a:rPr lang="en-US" altLang="ja-JP" smtClean="0"/>
              <a:pPr/>
              <a:t>28</a:t>
            </a:fld>
            <a:endParaRPr lang="ja-JP" altLang="en-US"/>
          </a:p>
        </p:txBody>
      </p:sp>
      <p:sp>
        <p:nvSpPr>
          <p:cNvPr id="3" name="フッター プレースホルダー 2">
            <a:extLst>
              <a:ext uri="{FF2B5EF4-FFF2-40B4-BE49-F238E27FC236}">
                <a16:creationId xmlns:a16="http://schemas.microsoft.com/office/drawing/2014/main" id="{78F9D923-AF32-83B4-34ED-D9E354599E53}"/>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E58F4623-07B7-52C4-FB28-7F35CA41F776}"/>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FA3465BC-08E0-0E0A-2A14-B0357BF60EC0}"/>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Encoding</a:t>
            </a:r>
            <a:r>
              <a:rPr kumimoji="1" lang="ja-JP" altLang="en-US" sz="1800" dirty="0">
                <a:solidFill>
                  <a:schemeClr val="tx1"/>
                </a:solidFill>
                <a:latin typeface="游ゴシック" panose="020B0400000000000000" pitchFamily="50" charset="-128"/>
                <a:ea typeface="游ゴシック" panose="020B0400000000000000" pitchFamily="50" charset="-128"/>
              </a:rPr>
              <a:t>を</a:t>
            </a:r>
            <a:r>
              <a:rPr kumimoji="1" lang="ja-JP" altLang="en-US" sz="1800" b="1" dirty="0">
                <a:solidFill>
                  <a:srgbClr val="FF0000"/>
                </a:solidFill>
                <a:latin typeface="游ゴシック" panose="020B0400000000000000" pitchFamily="50" charset="-128"/>
                <a:ea typeface="游ゴシック" panose="020B0400000000000000" pitchFamily="50" charset="-128"/>
              </a:rPr>
              <a:t>「</a:t>
            </a:r>
            <a:r>
              <a:rPr kumimoji="1" lang="en-US" altLang="ja-JP" sz="1800" b="1" dirty="0">
                <a:solidFill>
                  <a:srgbClr val="FF0000"/>
                </a:solidFill>
                <a:latin typeface="游ゴシック" panose="020B0400000000000000" pitchFamily="50" charset="-128"/>
                <a:ea typeface="游ゴシック" panose="020B0400000000000000" pitchFamily="50" charset="-128"/>
              </a:rPr>
              <a:t>shift_jis</a:t>
            </a:r>
            <a:r>
              <a:rPr kumimoji="1" lang="ja-JP" altLang="en-US" sz="1800" b="1" dirty="0">
                <a:solidFill>
                  <a:srgbClr val="FF0000"/>
                </a:solidFill>
                <a:latin typeface="游ゴシック" panose="020B0400000000000000" pitchFamily="50" charset="-128"/>
                <a:ea typeface="游ゴシック" panose="020B0400000000000000" pitchFamily="50" charset="-128"/>
              </a:rPr>
              <a:t>」にした場合、エラーとなり作成できません</a:t>
            </a:r>
            <a:r>
              <a:rPr kumimoji="1" lang="ja-JP" altLang="en-US" sz="1800" dirty="0">
                <a:solidFill>
                  <a:schemeClr val="tx1"/>
                </a:solidFill>
                <a:latin typeface="游ゴシック" panose="020B0400000000000000" pitchFamily="50" charset="-128"/>
                <a:ea typeface="游ゴシック" panose="020B0400000000000000" pitchFamily="50" charset="-128"/>
              </a:rPr>
              <a:t>。</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必ず</a:t>
            </a:r>
            <a:r>
              <a:rPr kumimoji="1" lang="ja-JP" altLang="en-US" sz="1800" b="1" dirty="0">
                <a:solidFill>
                  <a:schemeClr val="tx1"/>
                </a:solidFill>
                <a:latin typeface="游ゴシック" panose="020B0400000000000000" pitchFamily="50" charset="-128"/>
                <a:ea typeface="游ゴシック" panose="020B0400000000000000" pitchFamily="50" charset="-128"/>
              </a:rPr>
              <a:t>「</a:t>
            </a:r>
            <a:r>
              <a:rPr kumimoji="1" lang="en-US" altLang="ja-JP" sz="1800" b="1" dirty="0">
                <a:solidFill>
                  <a:schemeClr val="tx1"/>
                </a:solidFill>
                <a:latin typeface="游ゴシック" panose="020B0400000000000000" pitchFamily="50" charset="-128"/>
                <a:ea typeface="游ゴシック" panose="020B0400000000000000" pitchFamily="50" charset="-128"/>
              </a:rPr>
              <a:t>utf-8</a:t>
            </a:r>
            <a:r>
              <a:rPr kumimoji="1" lang="ja-JP" altLang="en-US" sz="1800" b="1" dirty="0">
                <a:solidFill>
                  <a:schemeClr val="tx1"/>
                </a:solidFill>
                <a:latin typeface="游ゴシック" panose="020B0400000000000000" pitchFamily="50" charset="-128"/>
                <a:ea typeface="游ゴシック" panose="020B0400000000000000" pitchFamily="50" charset="-128"/>
              </a:rPr>
              <a:t>」を選択</a:t>
            </a:r>
            <a:r>
              <a:rPr kumimoji="1" lang="ja-JP" altLang="en-US" sz="1800" dirty="0">
                <a:solidFill>
                  <a:schemeClr val="tx1"/>
                </a:solidFill>
                <a:latin typeface="游ゴシック" panose="020B0400000000000000" pitchFamily="50" charset="-128"/>
                <a:ea typeface="游ゴシック" panose="020B0400000000000000" pitchFamily="50" charset="-128"/>
              </a:rPr>
              <a:t>してください。</a:t>
            </a:r>
            <a:r>
              <a:rPr kumimoji="1" lang="ja-JP" altLang="en-US" sz="1200" dirty="0">
                <a:solidFill>
                  <a:srgbClr val="0000FF"/>
                </a:solidFill>
                <a:latin typeface="游ゴシック" panose="020B0400000000000000" pitchFamily="50" charset="-128"/>
                <a:ea typeface="游ゴシック" panose="020B0400000000000000" pitchFamily="50" charset="-128"/>
              </a:rPr>
              <a:t>（</a:t>
            </a:r>
            <a:r>
              <a:rPr kumimoji="1" lang="en-US" altLang="ja-JP" sz="1200" dirty="0">
                <a:solidFill>
                  <a:srgbClr val="0000FF"/>
                </a:solidFill>
                <a:latin typeface="游ゴシック" panose="020B0400000000000000" pitchFamily="50" charset="-128"/>
                <a:ea typeface="游ゴシック" panose="020B0400000000000000" pitchFamily="50" charset="-128"/>
              </a:rPr>
              <a:t>※</a:t>
            </a:r>
            <a:r>
              <a:rPr lang="en-US" altLang="ja-JP" sz="1200" dirty="0">
                <a:solidFill>
                  <a:srgbClr val="0000FF"/>
                </a:solidFill>
                <a:latin typeface="游ゴシック" panose="020B0400000000000000" pitchFamily="50" charset="-128"/>
                <a:ea typeface="游ゴシック" panose="020B0400000000000000" pitchFamily="50" charset="-128"/>
              </a:rPr>
              <a:t> ConMas Manager</a:t>
            </a:r>
            <a:r>
              <a:rPr lang="ja-JP" altLang="en-US" sz="1200" dirty="0">
                <a:solidFill>
                  <a:srgbClr val="0000FF"/>
                </a:solidFill>
                <a:latin typeface="游ゴシック" panose="020B0400000000000000" pitchFamily="50" charset="-128"/>
                <a:ea typeface="游ゴシック" panose="020B0400000000000000" pitchFamily="50" charset="-128"/>
              </a:rPr>
              <a:t> </a:t>
            </a:r>
            <a:r>
              <a:rPr lang="en-US" altLang="ja-JP" sz="1200" dirty="0">
                <a:solidFill>
                  <a:srgbClr val="0000FF"/>
                </a:solidFill>
                <a:latin typeface="游ゴシック" panose="020B0400000000000000" pitchFamily="50" charset="-128"/>
                <a:ea typeface="游ゴシック" panose="020B0400000000000000" pitchFamily="50" charset="-128"/>
              </a:rPr>
              <a:t>Ver</a:t>
            </a:r>
            <a:r>
              <a:rPr lang="ja-JP" altLang="en-US" sz="1200" dirty="0">
                <a:solidFill>
                  <a:srgbClr val="0000FF"/>
                </a:solidFill>
                <a:latin typeface="游ゴシック" panose="020B0400000000000000" pitchFamily="50" charset="-128"/>
                <a:ea typeface="游ゴシック" panose="020B0400000000000000" pitchFamily="50" charset="-128"/>
              </a:rPr>
              <a:t> </a:t>
            </a:r>
            <a:r>
              <a:rPr lang="en-US" altLang="ja-JP" sz="1200" b="1" dirty="0">
                <a:solidFill>
                  <a:srgbClr val="0000FF"/>
                </a:solidFill>
                <a:latin typeface="游ゴシック" panose="020B0400000000000000" pitchFamily="50" charset="-128"/>
                <a:ea typeface="游ゴシック" panose="020B0400000000000000" pitchFamily="50" charset="-128"/>
              </a:rPr>
              <a:t>8.2.25070</a:t>
            </a:r>
            <a:r>
              <a:rPr lang="ja-JP" altLang="en-US" sz="1200" dirty="0">
                <a:solidFill>
                  <a:srgbClr val="0000FF"/>
                </a:solidFill>
                <a:latin typeface="游ゴシック" panose="020B0400000000000000" pitchFamily="50" charset="-128"/>
                <a:ea typeface="游ゴシック" panose="020B0400000000000000" pitchFamily="50" charset="-128"/>
              </a:rPr>
              <a:t>の</a:t>
            </a:r>
            <a:r>
              <a:rPr kumimoji="1" lang="ja-JP" altLang="en-US" sz="1200" dirty="0">
                <a:solidFill>
                  <a:srgbClr val="0000FF"/>
                </a:solidFill>
                <a:latin typeface="游ゴシック" panose="020B0400000000000000" pitchFamily="50" charset="-128"/>
                <a:ea typeface="游ゴシック" panose="020B0400000000000000" pitchFamily="50" charset="-128"/>
              </a:rPr>
              <a:t>アップデートで変更された仕様になります）</a:t>
            </a:r>
            <a:endParaRPr kumimoji="1" lang="en-US" altLang="ja-JP" sz="1400" dirty="0">
              <a:solidFill>
                <a:srgbClr val="0000FF"/>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12C99C8E-57A1-3A56-DB83-326A83AD1BEA}"/>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B1581523-9E9D-99B3-8725-D0424DFF1F23}"/>
              </a:ext>
            </a:extLst>
          </p:cNvPr>
          <p:cNvSpPr/>
          <p:nvPr/>
        </p:nvSpPr>
        <p:spPr>
          <a:xfrm>
            <a:off x="518034" y="3587613"/>
            <a:ext cx="2448000"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BF77387F-907A-3C65-14BC-4163CDA28031}"/>
              </a:ext>
            </a:extLst>
          </p:cNvPr>
          <p:cNvSpPr/>
          <p:nvPr/>
        </p:nvSpPr>
        <p:spPr>
          <a:xfrm>
            <a:off x="6478275" y="4108125"/>
            <a:ext cx="5464584" cy="1426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200" b="1"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注意事項</a:t>
            </a:r>
            <a:r>
              <a:rPr kumimoji="1" lang="en-US" altLang="ja-JP"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a:p>
            <a:r>
              <a:rPr kumimoji="1" lang="en-US" altLang="ja-JP" sz="1200" dirty="0">
                <a:solidFill>
                  <a:schemeClr val="tx1"/>
                </a:solidFill>
                <a:latin typeface="游ゴシック" panose="020B0400000000000000" pitchFamily="50" charset="-128"/>
                <a:ea typeface="游ゴシック" panose="020B0400000000000000" pitchFamily="50" charset="-128"/>
              </a:rPr>
              <a:t>ConMas Manager Ver</a:t>
            </a:r>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b="1" dirty="0">
                <a:solidFill>
                  <a:schemeClr val="tx1"/>
                </a:solidFill>
                <a:latin typeface="游ゴシック" panose="020B0400000000000000" pitchFamily="50" charset="-128"/>
                <a:ea typeface="游ゴシック" panose="020B0400000000000000" pitchFamily="50" charset="-128"/>
              </a:rPr>
              <a:t>8.1.25070</a:t>
            </a:r>
            <a:r>
              <a:rPr kumimoji="1" lang="ja-JP" altLang="en-US" sz="1200" b="1" dirty="0">
                <a:solidFill>
                  <a:schemeClr val="tx1"/>
                </a:solidFill>
                <a:latin typeface="游ゴシック" panose="020B0400000000000000" pitchFamily="50" charset="-128"/>
                <a:ea typeface="游ゴシック" panose="020B0400000000000000" pitchFamily="50" charset="-128"/>
              </a:rPr>
              <a:t>より前</a:t>
            </a:r>
            <a:r>
              <a:rPr kumimoji="1" lang="ja-JP" altLang="en-US" sz="1200" dirty="0">
                <a:solidFill>
                  <a:schemeClr val="tx1"/>
                </a:solidFill>
                <a:latin typeface="游ゴシック" panose="020B0400000000000000" pitchFamily="50" charset="-128"/>
                <a:ea typeface="游ゴシック" panose="020B0400000000000000" pitchFamily="50" charset="-128"/>
              </a:rPr>
              <a:t>で</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 Cloud</a:t>
            </a:r>
            <a:r>
              <a:rPr kumimoji="1" lang="ja-JP" altLang="en-US" sz="1200" dirty="0">
                <a:solidFill>
                  <a:schemeClr val="tx1"/>
                </a:solidFill>
                <a:latin typeface="游ゴシック" panose="020B0400000000000000" pitchFamily="50" charset="-128"/>
                <a:ea typeface="游ゴシック" panose="020B0400000000000000" pitchFamily="50" charset="-128"/>
              </a:rPr>
              <a:t>にデータストレージを作成している場合</a:t>
            </a:r>
          </a:p>
          <a:p>
            <a:r>
              <a:rPr kumimoji="1" lang="ja-JP" altLang="en-US" sz="1200" dirty="0">
                <a:solidFill>
                  <a:schemeClr val="tx1"/>
                </a:solidFill>
                <a:latin typeface="游ゴシック" panose="020B0400000000000000" pitchFamily="50" charset="-128"/>
                <a:ea typeface="游ゴシック" panose="020B0400000000000000" pitchFamily="50" charset="-128"/>
              </a:rPr>
              <a:t>連携項目の追加や変更が発生し、連携の設定を修正する場合、</a:t>
            </a:r>
            <a:r>
              <a:rPr kumimoji="1" lang="en-US" altLang="ja-JP" sz="1200" dirty="0">
                <a:solidFill>
                  <a:schemeClr val="tx1"/>
                </a:solidFill>
                <a:latin typeface="游ゴシック" panose="020B0400000000000000" pitchFamily="50" charset="-128"/>
                <a:ea typeface="游ゴシック" panose="020B0400000000000000" pitchFamily="50" charset="-128"/>
              </a:rPr>
              <a:t>Encoding</a:t>
            </a:r>
            <a:r>
              <a:rPr kumimoji="1" lang="ja-JP" altLang="en-US" sz="1200" dirty="0">
                <a:solidFill>
                  <a:schemeClr val="tx1"/>
                </a:solidFill>
                <a:latin typeface="游ゴシック" panose="020B0400000000000000" pitchFamily="50" charset="-128"/>
                <a:ea typeface="游ゴシック" panose="020B0400000000000000" pitchFamily="50" charset="-128"/>
              </a:rPr>
              <a:t>にご注意ください。</a:t>
            </a:r>
          </a:p>
          <a:p>
            <a:r>
              <a:rPr kumimoji="1" lang="ja-JP" altLang="en-US" sz="1200" b="1" dirty="0">
                <a:solidFill>
                  <a:schemeClr val="tx1"/>
                </a:solidFill>
                <a:latin typeface="游ゴシック" panose="020B0400000000000000" pitchFamily="50" charset="-128"/>
                <a:ea typeface="游ゴシック" panose="020B0400000000000000" pitchFamily="50" charset="-128"/>
              </a:rPr>
              <a:t>過去に「</a:t>
            </a:r>
            <a:r>
              <a:rPr kumimoji="1" lang="en-US" altLang="ja-JP" sz="1200" b="1" dirty="0">
                <a:solidFill>
                  <a:schemeClr val="tx1"/>
                </a:solidFill>
                <a:latin typeface="游ゴシック" panose="020B0400000000000000" pitchFamily="50" charset="-128"/>
                <a:ea typeface="游ゴシック" panose="020B0400000000000000" pitchFamily="50" charset="-128"/>
              </a:rPr>
              <a:t>Encoding</a:t>
            </a:r>
            <a:r>
              <a:rPr kumimoji="1" lang="ja-JP" altLang="en-US" sz="1200" b="1" dirty="0">
                <a:solidFill>
                  <a:schemeClr val="tx1"/>
                </a:solidFill>
                <a:latin typeface="游ゴシック" panose="020B0400000000000000" pitchFamily="50" charset="-128"/>
                <a:ea typeface="游ゴシック" panose="020B0400000000000000" pitchFamily="50" charset="-128"/>
              </a:rPr>
              <a:t>：</a:t>
            </a:r>
            <a:r>
              <a:rPr kumimoji="1" lang="en-US" altLang="ja-JP" sz="1200" b="1" dirty="0">
                <a:solidFill>
                  <a:schemeClr val="tx1"/>
                </a:solidFill>
                <a:latin typeface="游ゴシック" panose="020B0400000000000000" pitchFamily="50" charset="-128"/>
                <a:ea typeface="游ゴシック" panose="020B0400000000000000" pitchFamily="50" charset="-128"/>
              </a:rPr>
              <a:t>shift_jis</a:t>
            </a:r>
            <a:r>
              <a:rPr kumimoji="1" lang="ja-JP" altLang="en-US" sz="1200" b="1" dirty="0">
                <a:solidFill>
                  <a:schemeClr val="tx1"/>
                </a:solidFill>
                <a:latin typeface="游ゴシック" panose="020B0400000000000000" pitchFamily="50" charset="-128"/>
                <a:ea typeface="游ゴシック" panose="020B0400000000000000" pitchFamily="50" charset="-128"/>
              </a:rPr>
              <a:t>」で連携を行っていた帳票定義の連携設定を修正することはできません</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Encoding</a:t>
            </a:r>
            <a:r>
              <a:rPr kumimoji="1" lang="ja-JP" altLang="en-US" sz="1200" dirty="0">
                <a:solidFill>
                  <a:schemeClr val="tx1"/>
                </a:solidFill>
                <a:latin typeface="游ゴシック" panose="020B0400000000000000" pitchFamily="50" charset="-128"/>
                <a:ea typeface="游ゴシック" panose="020B0400000000000000" pitchFamily="50" charset="-128"/>
              </a:rPr>
              <a:t>」の変更はできません。</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3671751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EC513A-B132-C194-935D-2F3CFAF3445E}"/>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29252F53-63A8-EA91-94A4-3552291F7894}"/>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5" name="図 14"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DCB0D29A-DC28-D940-1CDC-09EC77E69636}"/>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2" name="スライド番号プレースホルダー 1">
            <a:extLst>
              <a:ext uri="{FF2B5EF4-FFF2-40B4-BE49-F238E27FC236}">
                <a16:creationId xmlns:a16="http://schemas.microsoft.com/office/drawing/2014/main" id="{5CDC61E8-06CA-590E-CB31-E0FF00BB5262}"/>
              </a:ext>
            </a:extLst>
          </p:cNvPr>
          <p:cNvSpPr>
            <a:spLocks noGrp="1"/>
          </p:cNvSpPr>
          <p:nvPr>
            <p:ph type="sldNum" sz="quarter" idx="2"/>
          </p:nvPr>
        </p:nvSpPr>
        <p:spPr/>
        <p:txBody>
          <a:bodyPr/>
          <a:lstStyle/>
          <a:p>
            <a:fld id="{86CB4B4D-7CA3-9044-876B-883B54F8677D}" type="slidenum">
              <a:rPr lang="en-US" altLang="ja-JP" smtClean="0"/>
              <a:pPr/>
              <a:t>29</a:t>
            </a:fld>
            <a:endParaRPr lang="ja-JP" altLang="en-US"/>
          </a:p>
        </p:txBody>
      </p:sp>
      <p:sp>
        <p:nvSpPr>
          <p:cNvPr id="3" name="フッター プレースホルダー 2">
            <a:extLst>
              <a:ext uri="{FF2B5EF4-FFF2-40B4-BE49-F238E27FC236}">
                <a16:creationId xmlns:a16="http://schemas.microsoft.com/office/drawing/2014/main" id="{EE51B2B5-50F3-6518-3438-F3E1AFF7DE5A}"/>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7D41DE9F-65B7-1267-5646-61B48F270710}"/>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55C3E294-0A34-D058-8CC3-3D2B83578C7D}"/>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データストレージ項目名「クラスター名称</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表設定の列名称」「物理項目名」どちらでも連携可能です。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本資料では「クラスター名称</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表設定の列名称」に設定します。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B69B5134-CF83-DFBB-1D14-6E373AFE1B31}"/>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8" name="正方形/長方形 7">
            <a:extLst>
              <a:ext uri="{FF2B5EF4-FFF2-40B4-BE49-F238E27FC236}">
                <a16:creationId xmlns:a16="http://schemas.microsoft.com/office/drawing/2014/main" id="{B1CED46F-EF41-C5E1-4A30-FBFDDB32B2A7}"/>
              </a:ext>
            </a:extLst>
          </p:cNvPr>
          <p:cNvSpPr/>
          <p:nvPr/>
        </p:nvSpPr>
        <p:spPr>
          <a:xfrm>
            <a:off x="518033" y="3880473"/>
            <a:ext cx="5621405"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387E7401-9C07-7910-23AB-9FA20CBD35B8}"/>
              </a:ext>
            </a:extLst>
          </p:cNvPr>
          <p:cNvSpPr/>
          <p:nvPr/>
        </p:nvSpPr>
        <p:spPr>
          <a:xfrm>
            <a:off x="6478275" y="1865105"/>
            <a:ext cx="5464584" cy="37902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b="1" dirty="0">
                <a:solidFill>
                  <a:schemeClr val="tx1"/>
                </a:solidFill>
                <a:latin typeface="游ゴシック" panose="020B0400000000000000" pitchFamily="50" charset="-128"/>
                <a:ea typeface="游ゴシック" panose="020B0400000000000000" pitchFamily="50" charset="-128"/>
              </a:rPr>
              <a:t>「クラスター名称</a:t>
            </a:r>
            <a:r>
              <a:rPr kumimoji="1" lang="en-US" altLang="ja-JP" sz="1200" b="1"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表設定の列名称を使用する」</a:t>
            </a:r>
          </a:p>
          <a:p>
            <a:r>
              <a:rPr kumimoji="1" lang="ja-JP" altLang="en-US" sz="1200" dirty="0">
                <a:solidFill>
                  <a:schemeClr val="tx1"/>
                </a:solidFill>
                <a:latin typeface="游ゴシック" panose="020B0400000000000000" pitchFamily="50" charset="-128"/>
                <a:ea typeface="游ゴシック" panose="020B0400000000000000" pitchFamily="50" charset="-128"/>
              </a:rPr>
              <a:t>・メリット：</a:t>
            </a:r>
          </a:p>
          <a:p>
            <a:r>
              <a:rPr kumimoji="1" lang="ja-JP" altLang="en-US" sz="1200" dirty="0">
                <a:solidFill>
                  <a:schemeClr val="tx1"/>
                </a:solidFill>
                <a:latin typeface="游ゴシック" panose="020B0400000000000000" pitchFamily="50" charset="-128"/>
                <a:ea typeface="游ゴシック" panose="020B0400000000000000" pitchFamily="50" charset="-128"/>
              </a:rPr>
              <a:t>　ユーザーが</a:t>
            </a:r>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上で自由に項目名を設定でき、視認性が向上します。</a:t>
            </a:r>
          </a:p>
          <a:p>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・デメリット：</a:t>
            </a:r>
          </a:p>
          <a:p>
            <a:r>
              <a:rPr kumimoji="1" lang="ja-JP" altLang="en-US" sz="1200" dirty="0">
                <a:solidFill>
                  <a:schemeClr val="tx1"/>
                </a:solidFill>
                <a:latin typeface="游ゴシック" panose="020B0400000000000000" pitchFamily="50" charset="-128"/>
                <a:ea typeface="游ゴシック" panose="020B0400000000000000" pitchFamily="50" charset="-128"/>
              </a:rPr>
              <a:t>　重複する名称が存在した場合、</a:t>
            </a:r>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から</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a:t>
            </a:r>
            <a:r>
              <a:rPr kumimoji="1" lang="ja-JP" altLang="en-US" sz="1200" dirty="0">
                <a:solidFill>
                  <a:schemeClr val="tx1"/>
                </a:solidFill>
                <a:latin typeface="游ゴシック" panose="020B0400000000000000" pitchFamily="50" charset="-128"/>
                <a:ea typeface="游ゴシック" panose="020B0400000000000000" pitchFamily="50" charset="-128"/>
              </a:rPr>
              <a:t>連携を</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実行する際にエラーとなり、連携できません。</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エラーを解消するには、重複する項目の未選択</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または 名称が重複しないような定義の編集が必要になります。</a:t>
            </a: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b="1" dirty="0">
                <a:solidFill>
                  <a:schemeClr val="tx1"/>
                </a:solidFill>
                <a:latin typeface="游ゴシック" panose="020B0400000000000000" pitchFamily="50" charset="-128"/>
                <a:ea typeface="游ゴシック" panose="020B0400000000000000" pitchFamily="50" charset="-128"/>
              </a:rPr>
              <a:t>「物理項目名を使用する」</a:t>
            </a:r>
          </a:p>
          <a:p>
            <a:r>
              <a:rPr kumimoji="1" lang="ja-JP" altLang="en-US" sz="1200" dirty="0">
                <a:solidFill>
                  <a:schemeClr val="tx1"/>
                </a:solidFill>
                <a:latin typeface="游ゴシック" panose="020B0400000000000000" pitchFamily="50" charset="-128"/>
                <a:ea typeface="游ゴシック" panose="020B0400000000000000" pitchFamily="50" charset="-128"/>
              </a:rPr>
              <a:t>・メリット：</a:t>
            </a:r>
          </a:p>
          <a:p>
            <a:r>
              <a:rPr kumimoji="1" lang="ja-JP" altLang="en-US" sz="1200" dirty="0">
                <a:solidFill>
                  <a:schemeClr val="tx1"/>
                </a:solidFill>
                <a:latin typeface="游ゴシック" panose="020B0400000000000000" pitchFamily="50" charset="-128"/>
                <a:ea typeface="游ゴシック" panose="020B0400000000000000" pitchFamily="50" charset="-128"/>
              </a:rPr>
              <a:t>　項目名は</a:t>
            </a:r>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で自動生成されるため、</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a:t>
            </a:r>
            <a:r>
              <a:rPr kumimoji="1" lang="ja-JP" altLang="en-US" sz="1200" dirty="0">
                <a:solidFill>
                  <a:schemeClr val="tx1"/>
                </a:solidFill>
                <a:latin typeface="游ゴシック" panose="020B0400000000000000" pitchFamily="50" charset="-128"/>
                <a:ea typeface="游ゴシック" panose="020B0400000000000000" pitchFamily="50" charset="-128"/>
              </a:rPr>
              <a:t>連携時に</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重複エラーは発生しません。</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・デメリット：</a:t>
            </a:r>
          </a:p>
          <a:p>
            <a:r>
              <a:rPr kumimoji="1" lang="ja-JP" altLang="en-US" sz="1200" dirty="0">
                <a:solidFill>
                  <a:schemeClr val="tx1"/>
                </a:solidFill>
                <a:latin typeface="游ゴシック" panose="020B0400000000000000" pitchFamily="50" charset="-128"/>
                <a:ea typeface="游ゴシック" panose="020B0400000000000000" pitchFamily="50" charset="-128"/>
              </a:rPr>
              <a:t>　項目名がシステムによって自動生成された文字列となるため、</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視認性が低下します。</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既存の視認性を維持するためには、</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a:t>
            </a:r>
            <a:r>
              <a:rPr kumimoji="1" lang="ja-JP" altLang="en-US" sz="1200" dirty="0">
                <a:solidFill>
                  <a:schemeClr val="tx1"/>
                </a:solidFill>
                <a:latin typeface="游ゴシック" panose="020B0400000000000000" pitchFamily="50" charset="-128"/>
                <a:ea typeface="游ゴシック" panose="020B0400000000000000" pitchFamily="50" charset="-128"/>
              </a:rPr>
              <a:t>側で手作業による</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名称設定が必要です。</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5BBD2940-D4BE-2E6E-4944-3C9F3A7B1DD9}"/>
              </a:ext>
            </a:extLst>
          </p:cNvPr>
          <p:cNvSpPr/>
          <p:nvPr/>
        </p:nvSpPr>
        <p:spPr>
          <a:xfrm>
            <a:off x="272415" y="5655344"/>
            <a:ext cx="10457786"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8.2.25070</a:t>
            </a:r>
            <a:r>
              <a:rPr kumimoji="1" lang="ja-JP" altLang="en-US" sz="1200" dirty="0">
                <a:solidFill>
                  <a:srgbClr val="0000FF"/>
                </a:solidFill>
                <a:latin typeface="游ゴシック" panose="020B0400000000000000" pitchFamily="50" charset="-128"/>
                <a:ea typeface="游ゴシック" panose="020B0400000000000000" pitchFamily="50" charset="-128"/>
              </a:rPr>
              <a:t>で追加された機能になります。</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8.2.25070</a:t>
            </a:r>
            <a:r>
              <a:rPr kumimoji="1" lang="ja-JP" altLang="en-US" sz="1200" b="1" dirty="0">
                <a:solidFill>
                  <a:srgbClr val="0000FF"/>
                </a:solidFill>
                <a:latin typeface="游ゴシック" panose="020B0400000000000000" pitchFamily="50" charset="-128"/>
                <a:ea typeface="游ゴシック" panose="020B0400000000000000" pitchFamily="50" charset="-128"/>
              </a:rPr>
              <a:t>より前</a:t>
            </a:r>
            <a:r>
              <a:rPr kumimoji="1" lang="en-US" altLang="ja-JP" sz="1200" b="1" dirty="0">
                <a:solidFill>
                  <a:srgbClr val="0000FF"/>
                </a:solidFill>
                <a:latin typeface="游ゴシック" panose="020B0400000000000000" pitchFamily="50" charset="-128"/>
                <a:ea typeface="游ゴシック" panose="020B0400000000000000" pitchFamily="50" charset="-128"/>
              </a:rPr>
              <a:t> </a:t>
            </a:r>
            <a:r>
              <a:rPr kumimoji="1" lang="ja-JP" altLang="en-US" sz="1200" b="1" dirty="0">
                <a:solidFill>
                  <a:srgbClr val="0000FF"/>
                </a:solidFill>
                <a:latin typeface="游ゴシック" panose="020B0400000000000000" pitchFamily="50" charset="-128"/>
                <a:ea typeface="游ゴシック" panose="020B0400000000000000" pitchFamily="50" charset="-128"/>
              </a:rPr>
              <a:t>をご利用の場合</a:t>
            </a:r>
            <a:r>
              <a:rPr kumimoji="1" lang="ja-JP" altLang="en-US" sz="1200" dirty="0">
                <a:solidFill>
                  <a:srgbClr val="0000FF"/>
                </a:solidFill>
                <a:latin typeface="游ゴシック" panose="020B0400000000000000" pitchFamily="50" charset="-128"/>
                <a:ea typeface="游ゴシック" panose="020B0400000000000000" pitchFamily="50" charset="-128"/>
              </a:rPr>
              <a:t>こちらの設定はございません。</a:t>
            </a:r>
          </a:p>
        </p:txBody>
      </p:sp>
    </p:spTree>
    <p:extLst>
      <p:ext uri="{BB962C8B-B14F-4D97-AF65-F5344CB8AC3E}">
        <p14:creationId xmlns:p14="http://schemas.microsoft.com/office/powerpoint/2010/main" val="1132589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CE373C49-2154-46CD-A27D-C89FFC8F566B}"/>
              </a:ext>
            </a:extLst>
          </p:cNvPr>
          <p:cNvSpPr>
            <a:spLocks noGrp="1"/>
          </p:cNvSpPr>
          <p:nvPr>
            <p:ph type="sldNum" sz="quarter" idx="2"/>
          </p:nvPr>
        </p:nvSpPr>
        <p:spPr/>
        <p:txBody>
          <a:bodyPr/>
          <a:lstStyle/>
          <a:p>
            <a:fld id="{86CB4B4D-7CA3-9044-876B-883B54F8677D}" type="slidenum">
              <a:rPr lang="en-US" altLang="ja-JP" smtClean="0"/>
              <a:pPr/>
              <a:t>3</a:t>
            </a:fld>
            <a:endParaRPr lang="ja-JP" altLang="en-US"/>
          </a:p>
        </p:txBody>
      </p:sp>
      <p:sp>
        <p:nvSpPr>
          <p:cNvPr id="2" name="フッター プレースホルダー 1">
            <a:extLst>
              <a:ext uri="{FF2B5EF4-FFF2-40B4-BE49-F238E27FC236}">
                <a16:creationId xmlns:a16="http://schemas.microsoft.com/office/drawing/2014/main" id="{EDA4F99E-6AA2-42CB-8C0A-854CD75174FA}"/>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graphicFrame>
        <p:nvGraphicFramePr>
          <p:cNvPr id="4" name="表 3">
            <a:extLst>
              <a:ext uri="{FF2B5EF4-FFF2-40B4-BE49-F238E27FC236}">
                <a16:creationId xmlns:a16="http://schemas.microsoft.com/office/drawing/2014/main" id="{960BDF34-0C2F-FB06-6F8F-5E48C99FA1E7}"/>
              </a:ext>
            </a:extLst>
          </p:cNvPr>
          <p:cNvGraphicFramePr>
            <a:graphicFrameLocks noGrp="1"/>
          </p:cNvGraphicFramePr>
          <p:nvPr>
            <p:extLst>
              <p:ext uri="{D42A27DB-BD31-4B8C-83A1-F6EECF244321}">
                <p14:modId xmlns:p14="http://schemas.microsoft.com/office/powerpoint/2010/main" val="3119846262"/>
              </p:ext>
            </p:extLst>
          </p:nvPr>
        </p:nvGraphicFramePr>
        <p:xfrm>
          <a:off x="402242" y="845589"/>
          <a:ext cx="11387516" cy="5292139"/>
        </p:xfrm>
        <a:graphic>
          <a:graphicData uri="http://schemas.openxmlformats.org/drawingml/2006/table">
            <a:tbl>
              <a:tblPr/>
              <a:tblGrid>
                <a:gridCol w="6455758">
                  <a:extLst>
                    <a:ext uri="{9D8B030D-6E8A-4147-A177-3AD203B41FA5}">
                      <a16:colId xmlns:a16="http://schemas.microsoft.com/office/drawing/2014/main" val="1771304080"/>
                    </a:ext>
                  </a:extLst>
                </a:gridCol>
                <a:gridCol w="4931758">
                  <a:extLst>
                    <a:ext uri="{9D8B030D-6E8A-4147-A177-3AD203B41FA5}">
                      <a16:colId xmlns:a16="http://schemas.microsoft.com/office/drawing/2014/main" val="2787519156"/>
                    </a:ext>
                  </a:extLst>
                </a:gridCol>
              </a:tblGrid>
              <a:tr h="250736">
                <a:tc>
                  <a:txBody>
                    <a:bodyPr/>
                    <a:lstStyle/>
                    <a:p>
                      <a:pPr marL="0" algn="l" defTabSz="914377" rtl="0" eaLnBrk="1" fontAlgn="ctr" latinLnBrk="0" hangingPunct="1"/>
                      <a:r>
                        <a:rPr kumimoji="1" lang="ja-JP" altLang="en-US" sz="1600" b="0" i="0" u="none" strike="noStrike" kern="1200" dirty="0">
                          <a:solidFill>
                            <a:srgbClr val="FFFFFF"/>
                          </a:solidFill>
                          <a:effectLst/>
                          <a:latin typeface="游ゴシック" panose="020B0400000000000000" pitchFamily="50" charset="-128"/>
                          <a:ea typeface="游ゴシック" panose="020B0400000000000000" pitchFamily="50" charset="-128"/>
                          <a:cs typeface="+mn-cs"/>
                        </a:rPr>
                        <a:t>　製品</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L="0" algn="l" defTabSz="914377" rtl="0" eaLnBrk="1" fontAlgn="ctr" latinLnBrk="0" hangingPunct="1"/>
                      <a:r>
                        <a:rPr kumimoji="1" lang="ja-JP" altLang="en-US" sz="1600" b="0" i="0" u="none" strike="noStrike" kern="1200" dirty="0">
                          <a:solidFill>
                            <a:srgbClr val="FFFFFF"/>
                          </a:solidFill>
                          <a:effectLst/>
                          <a:latin typeface="游ゴシック" panose="020B0400000000000000" pitchFamily="50" charset="-128"/>
                          <a:ea typeface="游ゴシック" panose="020B0400000000000000" pitchFamily="50" charset="-128"/>
                          <a:cs typeface="+mn-cs"/>
                        </a:rPr>
                        <a:t>　バージョン・パッチレベル</a:t>
                      </a:r>
                    </a:p>
                  </a:txBody>
                  <a:tcPr marL="6896" marR="6896" marT="6896"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45230025"/>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MotionBoard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Cloud</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Classic</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モード）</a:t>
                      </a: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7.1.00.0025.20260716.16</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58479277"/>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MotionBoard</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（オンプレミス版）</a:t>
                      </a: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6.4.00.0030</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30050328"/>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Dr.Sum</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（オンプレミス版）</a:t>
                      </a: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5.7.00.0070.0090</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4991877"/>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6880848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ConMas Manage</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8.2.26010</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5258663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ConMas Designer</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8.2.26010</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14144278"/>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pt-BR"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ConMas EXCEL COM Add-in</a:t>
                      </a:r>
                      <a:endParaRPr kumimoji="1" 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pt-BR"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8.2.25110</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30394"/>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iOS App</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8.2.25120</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45035417"/>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i-Reporter for Windows</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6.2.25100</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72036309"/>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Windows</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サービスプログラム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IRService</a:t>
                      </a:r>
                      <a:endParaRPr kumimoji="1" 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1.1.2</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18526266"/>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9113417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95189488"/>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6839342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36022490"/>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3334737"/>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35581001"/>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1023728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58814561"/>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03911711"/>
                  </a:ext>
                </a:extLst>
              </a:tr>
            </a:tbl>
          </a:graphicData>
        </a:graphic>
      </p:graphicFrame>
      <p:sp>
        <p:nvSpPr>
          <p:cNvPr id="3" name="テキスト プレースホルダー 21">
            <a:extLst>
              <a:ext uri="{FF2B5EF4-FFF2-40B4-BE49-F238E27FC236}">
                <a16:creationId xmlns:a16="http://schemas.microsoft.com/office/drawing/2014/main" id="{A65D0C86-8E16-0710-4F80-344FBFD78EFE}"/>
              </a:ext>
            </a:extLst>
          </p:cNvPr>
          <p:cNvSpPr txBox="1">
            <a:spLocks/>
          </p:cNvSpPr>
          <p:nvPr/>
        </p:nvSpPr>
        <p:spPr>
          <a:xfrm>
            <a:off x="272415" y="256347"/>
            <a:ext cx="241607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200" b="1" dirty="0">
                <a:latin typeface="游ゴシック" panose="020B0400000000000000" pitchFamily="50" charset="-128"/>
                <a:ea typeface="游ゴシック" panose="020B0400000000000000" pitchFamily="50" charset="-128"/>
              </a:rPr>
              <a:t>記載製品・バージョンについて</a:t>
            </a:r>
            <a:endParaRPr lang="en" altLang="ja-JP" sz="1200" b="1"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0164020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C57A48-DA4B-6199-B6B3-A66BA70464E7}"/>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7974B271-DE04-0E97-2564-186D4B83D8CF}"/>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 name="スライド番号プレースホルダー 1">
            <a:extLst>
              <a:ext uri="{FF2B5EF4-FFF2-40B4-BE49-F238E27FC236}">
                <a16:creationId xmlns:a16="http://schemas.microsoft.com/office/drawing/2014/main" id="{92EEC1A3-2CF8-816A-856A-09A6724694F6}"/>
              </a:ext>
            </a:extLst>
          </p:cNvPr>
          <p:cNvSpPr>
            <a:spLocks noGrp="1"/>
          </p:cNvSpPr>
          <p:nvPr>
            <p:ph type="sldNum" sz="quarter" idx="2"/>
          </p:nvPr>
        </p:nvSpPr>
        <p:spPr/>
        <p:txBody>
          <a:bodyPr/>
          <a:lstStyle/>
          <a:p>
            <a:fld id="{86CB4B4D-7CA3-9044-876B-883B54F8677D}" type="slidenum">
              <a:rPr lang="en-US" altLang="ja-JP" smtClean="0"/>
              <a:pPr/>
              <a:t>30</a:t>
            </a:fld>
            <a:endParaRPr lang="ja-JP" altLang="en-US"/>
          </a:p>
        </p:txBody>
      </p:sp>
      <p:sp>
        <p:nvSpPr>
          <p:cNvPr id="3" name="フッター プレースホルダー 2">
            <a:extLst>
              <a:ext uri="{FF2B5EF4-FFF2-40B4-BE49-F238E27FC236}">
                <a16:creationId xmlns:a16="http://schemas.microsoft.com/office/drawing/2014/main" id="{182CA139-729C-93D3-0735-E20E871F55F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AA9B509C-60F5-496E-785D-0AE682651848}"/>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E896CB7B-6FCB-EB95-4A4A-8122EB4279A7}"/>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「日時フォーマット」を帳票個別で指定できます。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本資料では</a:t>
            </a:r>
            <a:r>
              <a:rPr kumimoji="1" lang="en-US" altLang="ja-JP" sz="1800" dirty="0">
                <a:solidFill>
                  <a:schemeClr val="tx1"/>
                </a:solidFill>
                <a:latin typeface="游ゴシック" panose="020B0400000000000000" pitchFamily="50" charset="-128"/>
                <a:ea typeface="游ゴシック" panose="020B0400000000000000" pitchFamily="50" charset="-128"/>
              </a:rPr>
              <a:t>【yyyy/MM/dd HH:mm:ss】</a:t>
            </a:r>
            <a:r>
              <a:rPr kumimoji="1" lang="ja-JP" altLang="en-US" sz="1800" dirty="0">
                <a:solidFill>
                  <a:schemeClr val="tx1"/>
                </a:solidFill>
                <a:latin typeface="游ゴシック" panose="020B0400000000000000" pitchFamily="50" charset="-128"/>
                <a:ea typeface="游ゴシック" panose="020B0400000000000000" pitchFamily="50" charset="-128"/>
              </a:rPr>
              <a:t>で連携したいため、デフォルト値が異なる場合、日時フォーマットを上書き指定してください。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5DCFF9A2-D604-3B56-D0BA-8EF56AAE78B6}"/>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grpSp>
        <p:nvGrpSpPr>
          <p:cNvPr id="6" name="グループ化 5">
            <a:extLst>
              <a:ext uri="{FF2B5EF4-FFF2-40B4-BE49-F238E27FC236}">
                <a16:creationId xmlns:a16="http://schemas.microsoft.com/office/drawing/2014/main" id="{D2313D20-8A45-749D-8490-E61B3388DCC2}"/>
              </a:ext>
            </a:extLst>
          </p:cNvPr>
          <p:cNvGrpSpPr/>
          <p:nvPr/>
        </p:nvGrpSpPr>
        <p:grpSpPr>
          <a:xfrm>
            <a:off x="395061" y="1866682"/>
            <a:ext cx="8202839" cy="3743847"/>
            <a:chOff x="395061" y="1866682"/>
            <a:chExt cx="8202839" cy="3743847"/>
          </a:xfrm>
        </p:grpSpPr>
        <p:pic>
          <p:nvPicPr>
            <p:cNvPr id="8" name="図 7"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888FDC4E-7329-BC56-6FE4-E2DE5C204D9E}"/>
                </a:ext>
              </a:extLst>
            </p:cNvPr>
            <p:cNvPicPr>
              <a:picLocks noChangeAspect="1"/>
            </p:cNvPicPr>
            <p:nvPr/>
          </p:nvPicPr>
          <p:blipFill>
            <a:blip r:embed="rId2"/>
            <a:stretch>
              <a:fillRect/>
            </a:stretch>
          </p:blipFill>
          <p:spPr>
            <a:xfrm>
              <a:off x="395061" y="1866682"/>
              <a:ext cx="5763429" cy="3743847"/>
            </a:xfrm>
            <a:prstGeom prst="rect">
              <a:avLst/>
            </a:prstGeom>
          </p:spPr>
        </p:pic>
        <p:sp>
          <p:nvSpPr>
            <p:cNvPr id="16" name="正方形/長方形 15">
              <a:extLst>
                <a:ext uri="{FF2B5EF4-FFF2-40B4-BE49-F238E27FC236}">
                  <a16:creationId xmlns:a16="http://schemas.microsoft.com/office/drawing/2014/main" id="{892BF244-3112-2F6E-6E32-6BDA938F480D}"/>
                </a:ext>
              </a:extLst>
            </p:cNvPr>
            <p:cNvSpPr/>
            <p:nvPr/>
          </p:nvSpPr>
          <p:spPr>
            <a:xfrm>
              <a:off x="518033" y="4207822"/>
              <a:ext cx="3428735"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吹き出し: 折線 11">
              <a:extLst>
                <a:ext uri="{FF2B5EF4-FFF2-40B4-BE49-F238E27FC236}">
                  <a16:creationId xmlns:a16="http://schemas.microsoft.com/office/drawing/2014/main" id="{3503DE7F-BAC6-7AD0-5291-653B5F729205}"/>
                </a:ext>
              </a:extLst>
            </p:cNvPr>
            <p:cNvSpPr/>
            <p:nvPr/>
          </p:nvSpPr>
          <p:spPr>
            <a:xfrm>
              <a:off x="4706769" y="4384067"/>
              <a:ext cx="3891131" cy="991120"/>
            </a:xfrm>
            <a:prstGeom prst="borderCallout2">
              <a:avLst>
                <a:gd name="adj1" fmla="val 20313"/>
                <a:gd name="adj2" fmla="val -178"/>
                <a:gd name="adj3" fmla="val 20612"/>
                <a:gd name="adj4" fmla="val -9962"/>
                <a:gd name="adj5" fmla="val -1563"/>
                <a:gd name="adj6" fmla="val -17869"/>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a:solidFill>
                    <a:srgbClr val="323332"/>
                  </a:solidFill>
                  <a:latin typeface="游ゴシック" panose="020B0400000000000000" pitchFamily="50" charset="-128"/>
                  <a:ea typeface="游ゴシック" panose="020B0400000000000000" pitchFamily="50" charset="-128"/>
                </a:rPr>
                <a:t>で設定している日時フォーマットの種類に関わらず、</a:t>
              </a:r>
              <a:r>
                <a:rPr kumimoji="1" lang="en-US" altLang="ja-JP" sz="1200" b="1" dirty="0">
                  <a:solidFill>
                    <a:srgbClr val="323332"/>
                  </a:solidFill>
                  <a:latin typeface="游ゴシック" panose="020B0400000000000000" pitchFamily="50" charset="-128"/>
                  <a:ea typeface="游ゴシック" panose="020B0400000000000000" pitchFamily="50" charset="-128"/>
                </a:rPr>
                <a:t>MotionBoard</a:t>
              </a:r>
              <a:r>
                <a:rPr kumimoji="1" lang="ja-JP" altLang="en-US" sz="1200" b="1">
                  <a:solidFill>
                    <a:srgbClr val="323332"/>
                  </a:solidFill>
                  <a:latin typeface="游ゴシック" panose="020B0400000000000000" pitchFamily="50" charset="-128"/>
                  <a:ea typeface="游ゴシック" panose="020B0400000000000000" pitchFamily="50" charset="-128"/>
                </a:rPr>
                <a:t>で日時形式のデータとして</a:t>
              </a:r>
            </a:p>
            <a:p>
              <a:r>
                <a:rPr kumimoji="1" lang="ja-JP" altLang="en-US" sz="1200" b="1">
                  <a:solidFill>
                    <a:srgbClr val="323332"/>
                  </a:solidFill>
                  <a:latin typeface="游ゴシック" panose="020B0400000000000000" pitchFamily="50" charset="-128"/>
                  <a:ea typeface="游ゴシック" panose="020B0400000000000000" pitchFamily="50" charset="-128"/>
                </a:rPr>
                <a:t>読み込むことができるようになります。</a:t>
              </a:r>
            </a:p>
          </p:txBody>
        </p:sp>
      </p:grpSp>
      <p:sp>
        <p:nvSpPr>
          <p:cNvPr id="14" name="正方形/長方形 13">
            <a:extLst>
              <a:ext uri="{FF2B5EF4-FFF2-40B4-BE49-F238E27FC236}">
                <a16:creationId xmlns:a16="http://schemas.microsoft.com/office/drawing/2014/main" id="{48B2D983-E161-CF41-CC47-B28D71D614AE}"/>
              </a:ext>
            </a:extLst>
          </p:cNvPr>
          <p:cNvSpPr/>
          <p:nvPr/>
        </p:nvSpPr>
        <p:spPr>
          <a:xfrm>
            <a:off x="6196366" y="3164597"/>
            <a:ext cx="5940000" cy="9175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デフォルトでは、</a:t>
            </a:r>
            <a:r>
              <a:rPr kumimoji="1" lang="en-US" altLang="ja-JP" sz="1200" dirty="0">
                <a:solidFill>
                  <a:schemeClr val="tx1"/>
                </a:solidFill>
                <a:latin typeface="游ゴシック" panose="020B0400000000000000" pitchFamily="50" charset="-128"/>
                <a:ea typeface="游ゴシック" panose="020B0400000000000000" pitchFamily="50" charset="-128"/>
              </a:rPr>
              <a:t>ConMas Manager</a:t>
            </a:r>
            <a:r>
              <a:rPr kumimoji="1" lang="ja-JP" altLang="en-US" sz="1200" dirty="0">
                <a:solidFill>
                  <a:schemeClr val="tx1"/>
                </a:solidFill>
                <a:latin typeface="游ゴシック" panose="020B0400000000000000" pitchFamily="50" charset="-128"/>
                <a:ea typeface="游ゴシック" panose="020B0400000000000000" pitchFamily="50" charset="-128"/>
              </a:rPr>
              <a:t>の「システム管理」 ＞ 「共通マスター管理」</a:t>
            </a:r>
          </a:p>
          <a:p>
            <a:r>
              <a:rPr kumimoji="1" lang="ja-JP" altLang="en-US" sz="1200" dirty="0">
                <a:solidFill>
                  <a:schemeClr val="tx1"/>
                </a:solidFill>
                <a:latin typeface="游ゴシック" panose="020B0400000000000000" pitchFamily="50" charset="-128"/>
                <a:ea typeface="游ゴシック" panose="020B0400000000000000" pitchFamily="50" charset="-128"/>
              </a:rPr>
              <a:t>・共通キー：</a:t>
            </a:r>
            <a:r>
              <a:rPr kumimoji="1" lang="en-US" altLang="ja-JP" sz="1200" dirty="0">
                <a:solidFill>
                  <a:schemeClr val="tx1"/>
                </a:solidFill>
                <a:latin typeface="游ゴシック" panose="020B0400000000000000" pitchFamily="50" charset="-128"/>
                <a:ea typeface="游ゴシック" panose="020B0400000000000000" pitchFamily="50" charset="-128"/>
              </a:rPr>
              <a:t>MB_SETTING</a:t>
            </a:r>
          </a:p>
          <a:p>
            <a:r>
              <a:rPr kumimoji="1" lang="ja-JP" altLang="en-US" sz="1200" dirty="0">
                <a:solidFill>
                  <a:schemeClr val="tx1"/>
                </a:solidFill>
                <a:latin typeface="游ゴシック" panose="020B0400000000000000" pitchFamily="50" charset="-128"/>
                <a:ea typeface="游ゴシック" panose="020B0400000000000000" pitchFamily="50" charset="-128"/>
              </a:rPr>
              <a:t>・共通項目名称：</a:t>
            </a:r>
            <a:r>
              <a:rPr kumimoji="1" lang="en-US" altLang="ja-JP" sz="1200" dirty="0">
                <a:solidFill>
                  <a:schemeClr val="tx1"/>
                </a:solidFill>
                <a:latin typeface="游ゴシック" panose="020B0400000000000000" pitchFamily="50" charset="-128"/>
                <a:ea typeface="游ゴシック" panose="020B0400000000000000" pitchFamily="50" charset="-128"/>
              </a:rPr>
              <a:t>DATETIME_FORMAT</a:t>
            </a:r>
          </a:p>
          <a:p>
            <a:r>
              <a:rPr kumimoji="1" lang="ja-JP" altLang="en-US" sz="1200" dirty="0">
                <a:solidFill>
                  <a:schemeClr val="tx1"/>
                </a:solidFill>
                <a:latin typeface="游ゴシック" panose="020B0400000000000000" pitchFamily="50" charset="-128"/>
                <a:ea typeface="游ゴシック" panose="020B0400000000000000" pitchFamily="50" charset="-128"/>
              </a:rPr>
              <a:t>の「共通項目値」の設定値が表示されています。</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
        <p:nvSpPr>
          <p:cNvPr id="17" name="正方形/長方形 16">
            <a:extLst>
              <a:ext uri="{FF2B5EF4-FFF2-40B4-BE49-F238E27FC236}">
                <a16:creationId xmlns:a16="http://schemas.microsoft.com/office/drawing/2014/main" id="{4723ACD4-0F22-B341-E53A-915EE6CBF84F}"/>
              </a:ext>
            </a:extLst>
          </p:cNvPr>
          <p:cNvSpPr/>
          <p:nvPr/>
        </p:nvSpPr>
        <p:spPr>
          <a:xfrm>
            <a:off x="272415" y="5655344"/>
            <a:ext cx="10457786"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8.2.25070</a:t>
            </a:r>
            <a:r>
              <a:rPr kumimoji="1" lang="ja-JP" altLang="en-US" sz="1200" dirty="0">
                <a:solidFill>
                  <a:srgbClr val="0000FF"/>
                </a:solidFill>
                <a:latin typeface="游ゴシック" panose="020B0400000000000000" pitchFamily="50" charset="-128"/>
                <a:ea typeface="游ゴシック" panose="020B0400000000000000" pitchFamily="50" charset="-128"/>
              </a:rPr>
              <a:t>で追加された機能になります。</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8.2.25070</a:t>
            </a:r>
            <a:r>
              <a:rPr kumimoji="1" lang="ja-JP" altLang="en-US" sz="1200" b="1" dirty="0">
                <a:solidFill>
                  <a:srgbClr val="0000FF"/>
                </a:solidFill>
                <a:latin typeface="游ゴシック" panose="020B0400000000000000" pitchFamily="50" charset="-128"/>
                <a:ea typeface="游ゴシック" panose="020B0400000000000000" pitchFamily="50" charset="-128"/>
              </a:rPr>
              <a:t>より前</a:t>
            </a:r>
            <a:r>
              <a:rPr kumimoji="1" lang="en-US" altLang="ja-JP" sz="1200" b="1" dirty="0">
                <a:solidFill>
                  <a:srgbClr val="0000FF"/>
                </a:solidFill>
                <a:latin typeface="游ゴシック" panose="020B0400000000000000" pitchFamily="50" charset="-128"/>
                <a:ea typeface="游ゴシック" panose="020B0400000000000000" pitchFamily="50" charset="-128"/>
              </a:rPr>
              <a:t> </a:t>
            </a:r>
            <a:r>
              <a:rPr kumimoji="1" lang="ja-JP" altLang="en-US" sz="1200" b="1" dirty="0">
                <a:solidFill>
                  <a:srgbClr val="0000FF"/>
                </a:solidFill>
                <a:latin typeface="游ゴシック" panose="020B0400000000000000" pitchFamily="50" charset="-128"/>
                <a:ea typeface="游ゴシック" panose="020B0400000000000000" pitchFamily="50" charset="-128"/>
              </a:rPr>
              <a:t>をご利用の場合</a:t>
            </a:r>
            <a:r>
              <a:rPr kumimoji="1" lang="ja-JP" altLang="en-US" sz="1200" dirty="0">
                <a:solidFill>
                  <a:srgbClr val="0000FF"/>
                </a:solidFill>
                <a:latin typeface="游ゴシック" panose="020B0400000000000000" pitchFamily="50" charset="-128"/>
                <a:ea typeface="游ゴシック" panose="020B0400000000000000" pitchFamily="50" charset="-128"/>
              </a:rPr>
              <a:t>こちらの設定はございません。</a:t>
            </a:r>
          </a:p>
        </p:txBody>
      </p:sp>
    </p:spTree>
    <p:extLst>
      <p:ext uri="{BB962C8B-B14F-4D97-AF65-F5344CB8AC3E}">
        <p14:creationId xmlns:p14="http://schemas.microsoft.com/office/powerpoint/2010/main" val="18809233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C91D2-CCDF-0A19-BCEA-F3B80D61092F}"/>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669022CC-488F-CB96-14F4-6B0972CF2BC4}"/>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1" name="図 10"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ACD15137-904D-7C2A-EC4F-B492250A6DDF}"/>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2" name="スライド番号プレースホルダー 1">
            <a:extLst>
              <a:ext uri="{FF2B5EF4-FFF2-40B4-BE49-F238E27FC236}">
                <a16:creationId xmlns:a16="http://schemas.microsoft.com/office/drawing/2014/main" id="{FB91D3DD-B6EC-6BBB-7160-6C357975B5DB}"/>
              </a:ext>
            </a:extLst>
          </p:cNvPr>
          <p:cNvSpPr>
            <a:spLocks noGrp="1"/>
          </p:cNvSpPr>
          <p:nvPr>
            <p:ph type="sldNum" sz="quarter" idx="2"/>
          </p:nvPr>
        </p:nvSpPr>
        <p:spPr/>
        <p:txBody>
          <a:bodyPr/>
          <a:lstStyle/>
          <a:p>
            <a:fld id="{86CB4B4D-7CA3-9044-876B-883B54F8677D}" type="slidenum">
              <a:rPr lang="en-US" altLang="ja-JP" smtClean="0"/>
              <a:pPr/>
              <a:t>31</a:t>
            </a:fld>
            <a:endParaRPr lang="ja-JP" altLang="en-US"/>
          </a:p>
        </p:txBody>
      </p:sp>
      <p:sp>
        <p:nvSpPr>
          <p:cNvPr id="3" name="フッター プレースホルダー 2">
            <a:extLst>
              <a:ext uri="{FF2B5EF4-FFF2-40B4-BE49-F238E27FC236}">
                <a16:creationId xmlns:a16="http://schemas.microsoft.com/office/drawing/2014/main" id="{E5285F76-E7BB-89EE-B2E9-AAB74AD423BB}"/>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9897D02F-D741-D11B-68CB-D762B209161B}"/>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CD77D5F0-836D-4924-F105-894CF9AC112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「レコードの自動削除」を「利用しない」「利用する」を選択できます。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本資料では「利用する」にしていますが、</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側の削除データを</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側では保持し続けたい場合は「利用しない」に設定してください。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C6C2BD8E-5252-D772-8857-B9F45BDB5B3A}"/>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60B1CACA-B462-50FC-BC59-392239660E45}"/>
              </a:ext>
            </a:extLst>
          </p:cNvPr>
          <p:cNvSpPr/>
          <p:nvPr/>
        </p:nvSpPr>
        <p:spPr>
          <a:xfrm>
            <a:off x="518033" y="4544131"/>
            <a:ext cx="3289035"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C4A250FF-4231-96BC-A4C9-E0A37FA3A285}"/>
              </a:ext>
            </a:extLst>
          </p:cNvPr>
          <p:cNvSpPr/>
          <p:nvPr/>
        </p:nvSpPr>
        <p:spPr>
          <a:xfrm>
            <a:off x="6478275" y="1865105"/>
            <a:ext cx="5652000" cy="44712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b="1" dirty="0">
                <a:solidFill>
                  <a:schemeClr val="tx1"/>
                </a:solidFill>
                <a:latin typeface="游ゴシック" panose="020B0400000000000000" pitchFamily="50" charset="-128"/>
                <a:ea typeface="游ゴシック" panose="020B0400000000000000" pitchFamily="50" charset="-128"/>
              </a:rPr>
              <a:t>「利用しない」（デフォルト）</a:t>
            </a:r>
          </a:p>
          <a:p>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から入力帳票を削除しても、</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a:t>
            </a:r>
            <a:r>
              <a:rPr kumimoji="1" lang="ja-JP" altLang="en-US" sz="1200" dirty="0">
                <a:solidFill>
                  <a:schemeClr val="tx1"/>
                </a:solidFill>
                <a:latin typeface="游ゴシック" panose="020B0400000000000000" pitchFamily="50" charset="-128"/>
                <a:ea typeface="游ゴシック" panose="020B0400000000000000" pitchFamily="50" charset="-128"/>
              </a:rPr>
              <a:t>に連携済みのレコードは削除されません。</a:t>
            </a:r>
          </a:p>
          <a:p>
            <a:r>
              <a:rPr kumimoji="1" lang="ja-JP" altLang="en-US" sz="1200" dirty="0">
                <a:solidFill>
                  <a:schemeClr val="tx1"/>
                </a:solidFill>
                <a:latin typeface="游ゴシック" panose="020B0400000000000000" pitchFamily="50" charset="-128"/>
                <a:ea typeface="游ゴシック" panose="020B0400000000000000" pitchFamily="50" charset="-128"/>
              </a:rPr>
              <a:t>運用想定：</a:t>
            </a:r>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の入力帳票は定期的に削除し、</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a:t>
            </a:r>
            <a:r>
              <a:rPr kumimoji="1" lang="ja-JP" altLang="en-US" sz="1200" dirty="0">
                <a:solidFill>
                  <a:schemeClr val="tx1"/>
                </a:solidFill>
                <a:latin typeface="游ゴシック" panose="020B0400000000000000" pitchFamily="50" charset="-128"/>
                <a:ea typeface="游ゴシック" panose="020B0400000000000000" pitchFamily="50" charset="-128"/>
              </a:rPr>
              <a:t>側でレコードを保持</a:t>
            </a: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b="1" dirty="0">
                <a:solidFill>
                  <a:schemeClr val="tx1"/>
                </a:solidFill>
                <a:latin typeface="游ゴシック" panose="020B0400000000000000" pitchFamily="50" charset="-128"/>
                <a:ea typeface="游ゴシック" panose="020B0400000000000000" pitchFamily="50" charset="-128"/>
              </a:rPr>
              <a:t>「利用する」</a:t>
            </a:r>
          </a:p>
          <a:p>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から入力帳票を削除した場合、</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a:t>
            </a:r>
            <a:r>
              <a:rPr kumimoji="1" lang="ja-JP" altLang="en-US" sz="1200" dirty="0">
                <a:solidFill>
                  <a:schemeClr val="tx1"/>
                </a:solidFill>
                <a:latin typeface="游ゴシック" panose="020B0400000000000000" pitchFamily="50" charset="-128"/>
                <a:ea typeface="游ゴシック" panose="020B0400000000000000" pitchFamily="50" charset="-128"/>
              </a:rPr>
              <a:t>に連携済みのレコードが削除されます。</a:t>
            </a:r>
          </a:p>
          <a:p>
            <a:r>
              <a:rPr kumimoji="1" lang="ja-JP" altLang="en-US" sz="1200" dirty="0">
                <a:solidFill>
                  <a:schemeClr val="tx1"/>
                </a:solidFill>
                <a:latin typeface="游ゴシック" panose="020B0400000000000000" pitchFamily="50" charset="-128"/>
                <a:ea typeface="游ゴシック" panose="020B0400000000000000" pitchFamily="50" charset="-128"/>
              </a:rPr>
              <a:t>運用想定：</a:t>
            </a:r>
            <a:r>
              <a:rPr kumimoji="1" lang="en-US" altLang="ja-JP" sz="1200" dirty="0">
                <a:solidFill>
                  <a:schemeClr val="tx1"/>
                </a:solidFill>
                <a:latin typeface="游ゴシック" panose="020B0400000000000000" pitchFamily="50" charset="-128"/>
                <a:ea typeface="游ゴシック" panose="020B0400000000000000" pitchFamily="50" charset="-128"/>
              </a:rPr>
              <a:t> i-Reporter</a:t>
            </a:r>
            <a:r>
              <a:rPr kumimoji="1" lang="ja-JP" altLang="en-US" sz="1200" dirty="0">
                <a:solidFill>
                  <a:schemeClr val="tx1"/>
                </a:solidFill>
                <a:latin typeface="游ゴシック" panose="020B0400000000000000" pitchFamily="50" charset="-128"/>
                <a:ea typeface="游ゴシック" panose="020B0400000000000000" pitchFamily="50" charset="-128"/>
              </a:rPr>
              <a:t>と</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a:t>
            </a:r>
            <a:r>
              <a:rPr kumimoji="1" lang="ja-JP" altLang="en-US" sz="1200" dirty="0">
                <a:solidFill>
                  <a:schemeClr val="tx1"/>
                </a:solidFill>
                <a:latin typeface="游ゴシック" panose="020B0400000000000000" pitchFamily="50" charset="-128"/>
                <a:ea typeface="游ゴシック" panose="020B0400000000000000" pitchFamily="50" charset="-128"/>
              </a:rPr>
              <a:t>の両環境のデータが一致した状態</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en-US" altLang="ja-JP" sz="1200" b="1"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注意事項</a:t>
            </a:r>
            <a:r>
              <a:rPr kumimoji="1" lang="en-US" altLang="ja-JP" sz="1200" b="1" dirty="0">
                <a:solidFill>
                  <a:schemeClr val="tx1"/>
                </a:solidFill>
                <a:latin typeface="游ゴシック" panose="020B0400000000000000" pitchFamily="50" charset="-128"/>
                <a:ea typeface="游ゴシック" panose="020B0400000000000000" pitchFamily="50" charset="-128"/>
              </a:rPr>
              <a:t>】</a:t>
            </a:r>
          </a:p>
          <a:p>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オンプレミス版をご利用の場合</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Windows</a:t>
            </a:r>
            <a:r>
              <a:rPr kumimoji="1" lang="ja-JP" altLang="en-US" sz="1200" dirty="0">
                <a:solidFill>
                  <a:schemeClr val="tx1"/>
                </a:solidFill>
                <a:latin typeface="游ゴシック" panose="020B0400000000000000" pitchFamily="50" charset="-128"/>
                <a:ea typeface="游ゴシック" panose="020B0400000000000000" pitchFamily="50" charset="-128"/>
              </a:rPr>
              <a:t>サービスプログラム「</a:t>
            </a:r>
            <a:r>
              <a:rPr kumimoji="1" lang="en-US" altLang="ja-JP" sz="1200" b="1" dirty="0">
                <a:solidFill>
                  <a:schemeClr val="tx1"/>
                </a:solidFill>
                <a:latin typeface="游ゴシック" panose="020B0400000000000000" pitchFamily="50" charset="-128"/>
                <a:ea typeface="游ゴシック" panose="020B0400000000000000" pitchFamily="50" charset="-128"/>
              </a:rPr>
              <a:t>IRService</a:t>
            </a:r>
            <a:r>
              <a:rPr kumimoji="1" lang="ja-JP" altLang="en-US" sz="1200" dirty="0">
                <a:solidFill>
                  <a:schemeClr val="tx1"/>
                </a:solidFill>
                <a:latin typeface="游ゴシック" panose="020B0400000000000000" pitchFamily="50" charset="-128"/>
                <a:ea typeface="游ゴシック" panose="020B0400000000000000" pitchFamily="50" charset="-128"/>
              </a:rPr>
              <a:t>」</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最新バージョンをインストールし、正しく設定していることを前提とします。</a:t>
            </a:r>
          </a:p>
          <a:p>
            <a:r>
              <a:rPr kumimoji="1" lang="ja-JP" altLang="en-US" sz="1200" dirty="0">
                <a:solidFill>
                  <a:schemeClr val="tx1"/>
                </a:solidFill>
                <a:latin typeface="游ゴシック" panose="020B0400000000000000" pitchFamily="50" charset="-128"/>
                <a:ea typeface="游ゴシック" panose="020B0400000000000000" pitchFamily="50" charset="-128"/>
              </a:rPr>
              <a:t>■ マニュアル参照：連携タイミングの設定 ＞ 非同期連携を実行するための設定</a:t>
            </a:r>
          </a:p>
          <a:p>
            <a:r>
              <a:rPr kumimoji="1" lang="en-US" altLang="ja-JP" sz="1200" dirty="0">
                <a:solidFill>
                  <a:schemeClr val="tx1"/>
                </a:solidFill>
                <a:latin typeface="游ゴシック" panose="020B0400000000000000" pitchFamily="50" charset="-128"/>
                <a:ea typeface="游ゴシック" panose="020B0400000000000000" pitchFamily="50" charset="-128"/>
                <a:hlinkClick r:id="rId4"/>
              </a:rPr>
              <a:t>https://manuals.i-reporter.jp/output-the-data/motionboard-cloud/setting-the-collaboration-timing</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・削除データは「非同期連携（一定時間間隔で連携）」で反映されるため</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リアルタイムに削除されません</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クラウド版：</a:t>
            </a:r>
            <a:r>
              <a:rPr kumimoji="1" lang="en-US" altLang="ja-JP" sz="1200" dirty="0">
                <a:solidFill>
                  <a:schemeClr val="tx1"/>
                </a:solidFill>
                <a:latin typeface="游ゴシック" panose="020B0400000000000000" pitchFamily="50" charset="-128"/>
                <a:ea typeface="游ゴシック" panose="020B0400000000000000" pitchFamily="50" charset="-128"/>
              </a:rPr>
              <a:t>5</a:t>
            </a:r>
            <a:r>
              <a:rPr kumimoji="1" lang="ja-JP" altLang="en-US" sz="1200" dirty="0">
                <a:solidFill>
                  <a:schemeClr val="tx1"/>
                </a:solidFill>
                <a:latin typeface="游ゴシック" panose="020B0400000000000000" pitchFamily="50" charset="-128"/>
                <a:ea typeface="游ゴシック" panose="020B0400000000000000" pitchFamily="50" charset="-128"/>
              </a:rPr>
              <a:t>分に</a:t>
            </a:r>
            <a:r>
              <a:rPr kumimoji="1" lang="en-US" altLang="ja-JP" sz="1200" dirty="0">
                <a:solidFill>
                  <a:schemeClr val="tx1"/>
                </a:solidFill>
                <a:latin typeface="游ゴシック" panose="020B0400000000000000" pitchFamily="50" charset="-128"/>
                <a:ea typeface="游ゴシック" panose="020B0400000000000000" pitchFamily="50" charset="-128"/>
              </a:rPr>
              <a:t>1</a:t>
            </a:r>
            <a:r>
              <a:rPr kumimoji="1" lang="ja-JP" altLang="en-US" sz="1200" dirty="0">
                <a:solidFill>
                  <a:schemeClr val="tx1"/>
                </a:solidFill>
                <a:latin typeface="游ゴシック" panose="020B0400000000000000" pitchFamily="50" charset="-128"/>
                <a:ea typeface="游ゴシック" panose="020B0400000000000000" pitchFamily="50" charset="-128"/>
              </a:rPr>
              <a:t>回実行。実行間隔は変更できません。</a:t>
            </a:r>
          </a:p>
          <a:p>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オンプレミス版：「</a:t>
            </a:r>
            <a:r>
              <a:rPr kumimoji="1" lang="en-US" altLang="ja-JP" sz="1200" dirty="0">
                <a:solidFill>
                  <a:schemeClr val="tx1"/>
                </a:solidFill>
                <a:latin typeface="游ゴシック" panose="020B0400000000000000" pitchFamily="50" charset="-128"/>
                <a:ea typeface="游ゴシック" panose="020B0400000000000000" pitchFamily="50" charset="-128"/>
              </a:rPr>
              <a:t>IRService</a:t>
            </a:r>
            <a:r>
              <a:rPr kumimoji="1" lang="ja-JP" altLang="en-US" sz="1200" dirty="0">
                <a:solidFill>
                  <a:schemeClr val="tx1"/>
                </a:solidFill>
                <a:latin typeface="游ゴシック" panose="020B0400000000000000" pitchFamily="50" charset="-128"/>
                <a:ea typeface="游ゴシック" panose="020B0400000000000000" pitchFamily="50" charset="-128"/>
              </a:rPr>
              <a:t>」の設定に依存（</a:t>
            </a:r>
            <a:r>
              <a:rPr kumimoji="1" lang="en-US" altLang="ja-JP" sz="1200" dirty="0">
                <a:solidFill>
                  <a:schemeClr val="tx1"/>
                </a:solidFill>
                <a:latin typeface="游ゴシック" panose="020B0400000000000000" pitchFamily="50" charset="-128"/>
                <a:ea typeface="游ゴシック" panose="020B0400000000000000" pitchFamily="50" charset="-128"/>
              </a:rPr>
              <a:t>min</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1</a:t>
            </a:r>
            <a:r>
              <a:rPr kumimoji="1" lang="ja-JP" altLang="en-US" sz="1200" dirty="0">
                <a:solidFill>
                  <a:schemeClr val="tx1"/>
                </a:solidFill>
                <a:latin typeface="游ゴシック" panose="020B0400000000000000" pitchFamily="50" charset="-128"/>
                <a:ea typeface="游ゴシック" panose="020B0400000000000000" pitchFamily="50" charset="-128"/>
              </a:rPr>
              <a:t>分間隔）</a:t>
            </a: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ピン打ち連携ビューは「利用する」を選択できません</a:t>
            </a:r>
            <a:r>
              <a:rPr kumimoji="1" lang="ja-JP" altLang="en-US" sz="1200" dirty="0">
                <a:solidFill>
                  <a:schemeClr val="tx1"/>
                </a:solidFill>
                <a:latin typeface="游ゴシック" panose="020B0400000000000000" pitchFamily="50" charset="-128"/>
                <a:ea typeface="游ゴシック" panose="020B0400000000000000" pitchFamily="50" charset="-128"/>
              </a:rPr>
              <a:t>。</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
        <p:nvSpPr>
          <p:cNvPr id="14" name="正方形/長方形 13">
            <a:extLst>
              <a:ext uri="{FF2B5EF4-FFF2-40B4-BE49-F238E27FC236}">
                <a16:creationId xmlns:a16="http://schemas.microsoft.com/office/drawing/2014/main" id="{384D2EC2-C7BC-A4A3-2CC0-6EE77D93B805}"/>
              </a:ext>
            </a:extLst>
          </p:cNvPr>
          <p:cNvSpPr/>
          <p:nvPr/>
        </p:nvSpPr>
        <p:spPr>
          <a:xfrm>
            <a:off x="272415" y="5655344"/>
            <a:ext cx="6269062" cy="6810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8.2.26010</a:t>
            </a:r>
            <a:r>
              <a:rPr kumimoji="1" lang="ja-JP" altLang="en-US" sz="1200" dirty="0">
                <a:solidFill>
                  <a:srgbClr val="0000FF"/>
                </a:solidFill>
                <a:latin typeface="游ゴシック" panose="020B0400000000000000" pitchFamily="50" charset="-128"/>
                <a:ea typeface="游ゴシック" panose="020B0400000000000000" pitchFamily="50" charset="-128"/>
              </a:rPr>
              <a:t>で追加された機能になります。</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連携ビューに「削除フラグ」が存在する場合のみ画面項目が活性化されます。</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8.2.26010</a:t>
            </a:r>
            <a:r>
              <a:rPr kumimoji="1" lang="ja-JP" altLang="en-US" sz="1200" b="1" dirty="0">
                <a:solidFill>
                  <a:srgbClr val="0000FF"/>
                </a:solidFill>
                <a:latin typeface="游ゴシック" panose="020B0400000000000000" pitchFamily="50" charset="-128"/>
                <a:ea typeface="游ゴシック" panose="020B0400000000000000" pitchFamily="50" charset="-128"/>
              </a:rPr>
              <a:t>より前</a:t>
            </a:r>
            <a:r>
              <a:rPr kumimoji="1" lang="en-US" altLang="ja-JP" sz="1200" b="1" dirty="0">
                <a:solidFill>
                  <a:srgbClr val="0000FF"/>
                </a:solidFill>
                <a:latin typeface="游ゴシック" panose="020B0400000000000000" pitchFamily="50" charset="-128"/>
                <a:ea typeface="游ゴシック" panose="020B0400000000000000" pitchFamily="50" charset="-128"/>
              </a:rPr>
              <a:t> </a:t>
            </a:r>
            <a:r>
              <a:rPr kumimoji="1" lang="ja-JP" altLang="en-US" sz="1200" b="1" dirty="0">
                <a:solidFill>
                  <a:srgbClr val="0000FF"/>
                </a:solidFill>
                <a:latin typeface="游ゴシック" panose="020B0400000000000000" pitchFamily="50" charset="-128"/>
                <a:ea typeface="游ゴシック" panose="020B0400000000000000" pitchFamily="50" charset="-128"/>
              </a:rPr>
              <a:t>をご利用の場合</a:t>
            </a:r>
            <a:r>
              <a:rPr kumimoji="1" lang="ja-JP" altLang="en-US" sz="1200" dirty="0">
                <a:solidFill>
                  <a:srgbClr val="0000FF"/>
                </a:solidFill>
                <a:latin typeface="游ゴシック" panose="020B0400000000000000" pitchFamily="50" charset="-128"/>
                <a:ea typeface="游ゴシック" panose="020B0400000000000000" pitchFamily="50" charset="-128"/>
              </a:rPr>
              <a:t>こちらの設定はございません。</a:t>
            </a:r>
          </a:p>
        </p:txBody>
      </p:sp>
    </p:spTree>
    <p:extLst>
      <p:ext uri="{BB962C8B-B14F-4D97-AF65-F5344CB8AC3E}">
        <p14:creationId xmlns:p14="http://schemas.microsoft.com/office/powerpoint/2010/main" val="20003657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E66B2-6C6D-375E-3540-E25370134DF1}"/>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7FF2A470-812C-E4C1-55FC-53ABC6CFF3AE}"/>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3" name="図 12"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7C754C17-7852-6E3C-5AE8-98D8FA2D87CD}"/>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2" name="スライド番号プレースホルダー 1">
            <a:extLst>
              <a:ext uri="{FF2B5EF4-FFF2-40B4-BE49-F238E27FC236}">
                <a16:creationId xmlns:a16="http://schemas.microsoft.com/office/drawing/2014/main" id="{30E3FED7-2839-042F-A906-F2371BD3AC3A}"/>
              </a:ext>
            </a:extLst>
          </p:cNvPr>
          <p:cNvSpPr>
            <a:spLocks noGrp="1"/>
          </p:cNvSpPr>
          <p:nvPr>
            <p:ph type="sldNum" sz="quarter" idx="2"/>
          </p:nvPr>
        </p:nvSpPr>
        <p:spPr/>
        <p:txBody>
          <a:bodyPr/>
          <a:lstStyle/>
          <a:p>
            <a:fld id="{86CB4B4D-7CA3-9044-876B-883B54F8677D}" type="slidenum">
              <a:rPr lang="en-US" altLang="ja-JP" smtClean="0"/>
              <a:pPr/>
              <a:t>32</a:t>
            </a:fld>
            <a:endParaRPr lang="ja-JP" altLang="en-US"/>
          </a:p>
        </p:txBody>
      </p:sp>
      <p:sp>
        <p:nvSpPr>
          <p:cNvPr id="3" name="フッター プレースホルダー 2">
            <a:extLst>
              <a:ext uri="{FF2B5EF4-FFF2-40B4-BE49-F238E27FC236}">
                <a16:creationId xmlns:a16="http://schemas.microsoft.com/office/drawing/2014/main" id="{B8D79BE8-6771-CF08-83C9-8D59BA9C8692}"/>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2D5A129B-7F76-C47E-2CD3-0C9498ED43B5}"/>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1647B874-4096-5B50-CCD7-3E249857D8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「入力帳票がリビジョンアップされた場合に別レコードとして保存する」の</a:t>
            </a:r>
            <a:r>
              <a:rPr kumimoji="1" lang="en-US" altLang="ja-JP" sz="1800" dirty="0">
                <a:solidFill>
                  <a:schemeClr val="tx1"/>
                </a:solidFill>
                <a:latin typeface="游ゴシック" panose="020B0400000000000000" pitchFamily="50" charset="-128"/>
                <a:ea typeface="游ゴシック" panose="020B0400000000000000" pitchFamily="50" charset="-128"/>
              </a:rPr>
              <a:t>ON</a:t>
            </a:r>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OFF</a:t>
            </a:r>
            <a:r>
              <a:rPr kumimoji="1" lang="ja-JP" altLang="en-US" sz="1800" dirty="0">
                <a:solidFill>
                  <a:schemeClr val="tx1"/>
                </a:solidFill>
                <a:latin typeface="游ゴシック" panose="020B0400000000000000" pitchFamily="50" charset="-128"/>
                <a:ea typeface="游ゴシック" panose="020B0400000000000000" pitchFamily="50" charset="-128"/>
              </a:rPr>
              <a:t>が切り替えれれます。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本資料では</a:t>
            </a:r>
            <a:r>
              <a:rPr kumimoji="1" lang="en-US" altLang="ja-JP" sz="1800" dirty="0">
                <a:solidFill>
                  <a:schemeClr val="tx1"/>
                </a:solidFill>
                <a:latin typeface="游ゴシック" panose="020B0400000000000000" pitchFamily="50" charset="-128"/>
                <a:ea typeface="游ゴシック" panose="020B0400000000000000" pitchFamily="50" charset="-128"/>
              </a:rPr>
              <a:t>ON</a:t>
            </a:r>
            <a:r>
              <a:rPr kumimoji="1" lang="ja-JP" altLang="en-US" sz="1800" dirty="0">
                <a:solidFill>
                  <a:schemeClr val="tx1"/>
                </a:solidFill>
                <a:latin typeface="游ゴシック" panose="020B0400000000000000" pitchFamily="50" charset="-128"/>
                <a:ea typeface="游ゴシック" panose="020B0400000000000000" pitchFamily="50" charset="-128"/>
              </a:rPr>
              <a:t>にします。</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デモ環境なので「入力帳票のリビジョンアップ」を想定していません。また</a:t>
            </a:r>
            <a:r>
              <a:rPr kumimoji="1" lang="ja-JP" altLang="en-US" sz="1200" b="1" dirty="0">
                <a:solidFill>
                  <a:schemeClr val="tx1"/>
                </a:solidFill>
                <a:latin typeface="游ゴシック" panose="020B0400000000000000" pitchFamily="50" charset="-128"/>
                <a:ea typeface="游ゴシック" panose="020B0400000000000000" pitchFamily="50" charset="-128"/>
              </a:rPr>
              <a:t>利用環境によって帳票</a:t>
            </a:r>
            <a:r>
              <a:rPr kumimoji="1" lang="en-US" altLang="ja-JP" sz="1200" b="1" dirty="0">
                <a:solidFill>
                  <a:schemeClr val="tx1"/>
                </a:solidFill>
                <a:latin typeface="游ゴシック" panose="020B0400000000000000" pitchFamily="50" charset="-128"/>
                <a:ea typeface="游ゴシック" panose="020B0400000000000000" pitchFamily="50" charset="-128"/>
              </a:rPr>
              <a:t>ID</a:t>
            </a:r>
            <a:r>
              <a:rPr kumimoji="1" lang="ja-JP" altLang="en-US" sz="1200" b="1" dirty="0">
                <a:solidFill>
                  <a:schemeClr val="tx1"/>
                </a:solidFill>
                <a:latin typeface="游ゴシック" panose="020B0400000000000000" pitchFamily="50" charset="-128"/>
                <a:ea typeface="游ゴシック" panose="020B0400000000000000" pitchFamily="50" charset="-128"/>
              </a:rPr>
              <a:t>が異なるため、ダミーデータの取込みで影響が出るのを避けるため</a:t>
            </a:r>
            <a:r>
              <a:rPr kumimoji="1" lang="ja-JP" altLang="en-US" sz="1200" dirty="0">
                <a:solidFill>
                  <a:schemeClr val="tx1"/>
                </a:solidFill>
                <a:latin typeface="游ゴシック" panose="020B0400000000000000" pitchFamily="50" charset="-128"/>
                <a:ea typeface="游ゴシック" panose="020B0400000000000000" pitchFamily="50" charset="-128"/>
              </a:rPr>
              <a:t>です。）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7AAC6BA6-D1A3-DEEE-E5D3-5017316BD63E}"/>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D9B0DB40-197B-4AF3-5FBA-F2D2B7334F8A}"/>
              </a:ext>
            </a:extLst>
          </p:cNvPr>
          <p:cNvSpPr/>
          <p:nvPr/>
        </p:nvSpPr>
        <p:spPr>
          <a:xfrm>
            <a:off x="518034" y="4899077"/>
            <a:ext cx="5038704"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3B0F418E-B2B4-5DE2-558F-CA89BB388754}"/>
              </a:ext>
            </a:extLst>
          </p:cNvPr>
          <p:cNvSpPr/>
          <p:nvPr/>
        </p:nvSpPr>
        <p:spPr>
          <a:xfrm>
            <a:off x="272415" y="5655344"/>
            <a:ext cx="10457786" cy="698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8.2.26010</a:t>
            </a:r>
            <a:r>
              <a:rPr kumimoji="1" lang="ja-JP" altLang="en-US" sz="1200" dirty="0">
                <a:solidFill>
                  <a:srgbClr val="0000FF"/>
                </a:solidFill>
                <a:latin typeface="游ゴシック" panose="020B0400000000000000" pitchFamily="50" charset="-128"/>
                <a:ea typeface="游ゴシック" panose="020B0400000000000000" pitchFamily="50" charset="-128"/>
              </a:rPr>
              <a:t>で追加された機能になります。</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8.2.26010</a:t>
            </a:r>
            <a:r>
              <a:rPr kumimoji="1" lang="ja-JP" altLang="en-US" sz="1200" b="1" dirty="0">
                <a:solidFill>
                  <a:srgbClr val="0000FF"/>
                </a:solidFill>
                <a:latin typeface="游ゴシック" panose="020B0400000000000000" pitchFamily="50" charset="-128"/>
                <a:ea typeface="游ゴシック" panose="020B0400000000000000" pitchFamily="50" charset="-128"/>
              </a:rPr>
              <a:t>より前</a:t>
            </a:r>
            <a:r>
              <a:rPr kumimoji="1" lang="en-US" altLang="ja-JP" sz="1200" b="1" dirty="0">
                <a:solidFill>
                  <a:srgbClr val="0000FF"/>
                </a:solidFill>
                <a:latin typeface="游ゴシック" panose="020B0400000000000000" pitchFamily="50" charset="-128"/>
                <a:ea typeface="游ゴシック" panose="020B0400000000000000" pitchFamily="50" charset="-128"/>
              </a:rPr>
              <a:t> </a:t>
            </a:r>
            <a:r>
              <a:rPr kumimoji="1" lang="ja-JP" altLang="en-US" sz="1200" b="1" dirty="0">
                <a:solidFill>
                  <a:srgbClr val="0000FF"/>
                </a:solidFill>
                <a:latin typeface="游ゴシック" panose="020B0400000000000000" pitchFamily="50" charset="-128"/>
                <a:ea typeface="游ゴシック" panose="020B0400000000000000" pitchFamily="50" charset="-128"/>
              </a:rPr>
              <a:t>をご利用の場合</a:t>
            </a:r>
            <a:r>
              <a:rPr kumimoji="1" lang="ja-JP" altLang="en-US" sz="1200" dirty="0">
                <a:solidFill>
                  <a:srgbClr val="0000FF"/>
                </a:solidFill>
                <a:latin typeface="游ゴシック" panose="020B0400000000000000" pitchFamily="50" charset="-128"/>
                <a:ea typeface="游ゴシック" panose="020B0400000000000000" pitchFamily="50" charset="-128"/>
              </a:rPr>
              <a:t>こちらの設定はございません。</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ja-JP" altLang="en-US" sz="1200" b="1" dirty="0">
                <a:solidFill>
                  <a:srgbClr val="0000FF"/>
                </a:solidFill>
                <a:latin typeface="游ゴシック" panose="020B0400000000000000" pitchFamily="50" charset="-128"/>
                <a:ea typeface="游ゴシック" panose="020B0400000000000000" pitchFamily="50" charset="-128"/>
              </a:rPr>
              <a:t>「チェックあり」と同様の動作</a:t>
            </a:r>
            <a:r>
              <a:rPr kumimoji="1" lang="ja-JP" altLang="en-US" sz="1200" dirty="0">
                <a:solidFill>
                  <a:srgbClr val="0000FF"/>
                </a:solidFill>
                <a:latin typeface="游ゴシック" panose="020B0400000000000000" pitchFamily="50" charset="-128"/>
                <a:ea typeface="游ゴシック" panose="020B0400000000000000" pitchFamily="50" charset="-128"/>
              </a:rPr>
              <a:t>になります。</a:t>
            </a:r>
          </a:p>
        </p:txBody>
      </p:sp>
      <p:sp>
        <p:nvSpPr>
          <p:cNvPr id="11" name="正方形/長方形 10">
            <a:extLst>
              <a:ext uri="{FF2B5EF4-FFF2-40B4-BE49-F238E27FC236}">
                <a16:creationId xmlns:a16="http://schemas.microsoft.com/office/drawing/2014/main" id="{5D711CA1-71FC-CE52-3D97-6B5903E8DAC3}"/>
              </a:ext>
            </a:extLst>
          </p:cNvPr>
          <p:cNvSpPr/>
          <p:nvPr/>
        </p:nvSpPr>
        <p:spPr>
          <a:xfrm>
            <a:off x="6478275" y="1865105"/>
            <a:ext cx="5713724" cy="17527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b="1" dirty="0">
                <a:solidFill>
                  <a:schemeClr val="tx1"/>
                </a:solidFill>
                <a:latin typeface="游ゴシック" panose="020B0400000000000000" pitchFamily="50" charset="-128"/>
                <a:ea typeface="游ゴシック" panose="020B0400000000000000" pitchFamily="50" charset="-128"/>
              </a:rPr>
              <a:t>「チェックなし」（デフォルト）</a:t>
            </a:r>
          </a:p>
          <a:p>
            <a:r>
              <a:rPr kumimoji="1" lang="ja-JP" altLang="en-US" sz="1200" b="1" dirty="0">
                <a:solidFill>
                  <a:schemeClr val="tx1"/>
                </a:solidFill>
                <a:latin typeface="游ゴシック" panose="020B0400000000000000" pitchFamily="50" charset="-128"/>
                <a:ea typeface="游ゴシック" panose="020B0400000000000000" pitchFamily="50" charset="-128"/>
              </a:rPr>
              <a:t>リビジョンの異なる帳票は同一レコードとして扱われる</a:t>
            </a:r>
            <a:r>
              <a:rPr kumimoji="1" lang="ja-JP" altLang="en-US" sz="1200" dirty="0">
                <a:solidFill>
                  <a:schemeClr val="tx1"/>
                </a:solidFill>
                <a:latin typeface="游ゴシック" panose="020B0400000000000000" pitchFamily="50" charset="-128"/>
                <a:ea typeface="游ゴシック" panose="020B0400000000000000" pitchFamily="50" charset="-128"/>
              </a:rPr>
              <a:t>ため、新しいリビジョンのレコードで更新されます。</a:t>
            </a:r>
          </a:p>
          <a:p>
            <a:r>
              <a:rPr kumimoji="1" lang="ja-JP" altLang="en-US" sz="1200" dirty="0">
                <a:solidFill>
                  <a:schemeClr val="tx1"/>
                </a:solidFill>
                <a:latin typeface="游ゴシック" panose="020B0400000000000000" pitchFamily="50" charset="-128"/>
                <a:ea typeface="游ゴシック" panose="020B0400000000000000" pitchFamily="50" charset="-128"/>
              </a:rPr>
              <a:t>対象のスナップショットの</a:t>
            </a:r>
            <a:r>
              <a:rPr kumimoji="1" lang="ja-JP" altLang="en-US" sz="1200" b="1" dirty="0">
                <a:solidFill>
                  <a:schemeClr val="tx1"/>
                </a:solidFill>
                <a:latin typeface="游ゴシック" panose="020B0400000000000000" pitchFamily="50" charset="-128"/>
                <a:ea typeface="游ゴシック" panose="020B0400000000000000" pitchFamily="50" charset="-128"/>
              </a:rPr>
              <a:t>更新キーが「元帳票</a:t>
            </a:r>
            <a:r>
              <a:rPr kumimoji="1" lang="en-US" altLang="ja-JP" sz="1200" b="1" dirty="0">
                <a:solidFill>
                  <a:schemeClr val="tx1"/>
                </a:solidFill>
                <a:latin typeface="游ゴシック" panose="020B0400000000000000" pitchFamily="50" charset="-128"/>
                <a:ea typeface="游ゴシック" panose="020B0400000000000000" pitchFamily="50" charset="-128"/>
              </a:rPr>
              <a:t>ID</a:t>
            </a:r>
            <a:r>
              <a:rPr kumimoji="1" lang="ja-JP" altLang="en-US" sz="1200" b="1"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となります。</a:t>
            </a: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b="1" dirty="0">
                <a:solidFill>
                  <a:schemeClr val="tx1"/>
                </a:solidFill>
                <a:latin typeface="游ゴシック" panose="020B0400000000000000" pitchFamily="50" charset="-128"/>
                <a:ea typeface="游ゴシック" panose="020B0400000000000000" pitchFamily="50" charset="-128"/>
              </a:rPr>
              <a:t>「チェックあり」</a:t>
            </a:r>
          </a:p>
          <a:p>
            <a:r>
              <a:rPr kumimoji="1" lang="ja-JP" altLang="en-US" sz="1200" b="1" dirty="0">
                <a:solidFill>
                  <a:schemeClr val="tx1"/>
                </a:solidFill>
                <a:latin typeface="游ゴシック" panose="020B0400000000000000" pitchFamily="50" charset="-128"/>
                <a:ea typeface="游ゴシック" panose="020B0400000000000000" pitchFamily="50" charset="-128"/>
              </a:rPr>
              <a:t>リビジョンの異なる帳票は別レコードとして扱われます</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r>
              <a:rPr kumimoji="1" lang="ja-JP" altLang="en-US" sz="1200" dirty="0">
                <a:solidFill>
                  <a:schemeClr val="tx1"/>
                </a:solidFill>
                <a:latin typeface="游ゴシック" panose="020B0400000000000000" pitchFamily="50" charset="-128"/>
                <a:ea typeface="游ゴシック" panose="020B0400000000000000" pitchFamily="50" charset="-128"/>
              </a:rPr>
              <a:t>対象のスナップショットの</a:t>
            </a:r>
            <a:r>
              <a:rPr kumimoji="1" lang="ja-JP" altLang="en-US" sz="1200" b="1" dirty="0">
                <a:solidFill>
                  <a:schemeClr val="tx1"/>
                </a:solidFill>
                <a:latin typeface="游ゴシック" panose="020B0400000000000000" pitchFamily="50" charset="-128"/>
                <a:ea typeface="游ゴシック" panose="020B0400000000000000" pitchFamily="50" charset="-128"/>
              </a:rPr>
              <a:t>更新キーが「帳票</a:t>
            </a:r>
            <a:r>
              <a:rPr kumimoji="1" lang="en-US" altLang="ja-JP" sz="1200" b="1" dirty="0">
                <a:solidFill>
                  <a:schemeClr val="tx1"/>
                </a:solidFill>
                <a:latin typeface="游ゴシック" panose="020B0400000000000000" pitchFamily="50" charset="-128"/>
                <a:ea typeface="游ゴシック" panose="020B0400000000000000" pitchFamily="50" charset="-128"/>
              </a:rPr>
              <a:t>ID</a:t>
            </a:r>
            <a:r>
              <a:rPr kumimoji="1" lang="ja-JP" altLang="en-US" sz="1200" b="1"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となります。</a:t>
            </a:r>
          </a:p>
        </p:txBody>
      </p:sp>
      <p:sp>
        <p:nvSpPr>
          <p:cNvPr id="14" name="吹き出し: 折線 13">
            <a:extLst>
              <a:ext uri="{FF2B5EF4-FFF2-40B4-BE49-F238E27FC236}">
                <a16:creationId xmlns:a16="http://schemas.microsoft.com/office/drawing/2014/main" id="{51F11D41-FBCE-9144-02F1-8E9A7F19599B}"/>
              </a:ext>
            </a:extLst>
          </p:cNvPr>
          <p:cNvSpPr/>
          <p:nvPr/>
        </p:nvSpPr>
        <p:spPr>
          <a:xfrm>
            <a:off x="6281462" y="4141771"/>
            <a:ext cx="3387471" cy="1417206"/>
          </a:xfrm>
          <a:prstGeom prst="borderCallout2">
            <a:avLst>
              <a:gd name="adj1" fmla="val 58309"/>
              <a:gd name="adj2" fmla="val -340"/>
              <a:gd name="adj3" fmla="val 58800"/>
              <a:gd name="adj4" fmla="val -7510"/>
              <a:gd name="adj5" fmla="val 66457"/>
              <a:gd name="adj6" fmla="val -1853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b="1" dirty="0">
                <a:solidFill>
                  <a:schemeClr val="dk1"/>
                </a:solidFill>
              </a:rPr>
              <a:t>本資料では利用環境によって帳票</a:t>
            </a:r>
            <a:r>
              <a:rPr lang="en-US" altLang="ja-JP" sz="1200" b="1" dirty="0">
                <a:solidFill>
                  <a:schemeClr val="dk1"/>
                </a:solidFill>
              </a:rPr>
              <a:t>ID</a:t>
            </a:r>
            <a:r>
              <a:rPr lang="ja-JP" altLang="en-US" sz="1200" b="1" dirty="0">
                <a:solidFill>
                  <a:schemeClr val="dk1"/>
                </a:solidFill>
              </a:rPr>
              <a:t>が異なることを吸収するために</a:t>
            </a:r>
            <a:r>
              <a:rPr lang="en-US" altLang="ja-JP" sz="1200" b="1" dirty="0">
                <a:solidFill>
                  <a:schemeClr val="dk1"/>
                </a:solidFill>
              </a:rPr>
              <a:t>ON</a:t>
            </a:r>
            <a:r>
              <a:rPr lang="ja-JP" altLang="en-US" sz="1200" b="1" dirty="0">
                <a:solidFill>
                  <a:schemeClr val="dk1"/>
                </a:solidFill>
              </a:rPr>
              <a:t>にしています。</a:t>
            </a:r>
            <a:endParaRPr lang="en-US" altLang="ja-JP" sz="1200" b="1" dirty="0">
              <a:solidFill>
                <a:schemeClr val="dk1"/>
              </a:solidFill>
            </a:endParaRPr>
          </a:p>
          <a:p>
            <a:endParaRPr lang="en-US" altLang="ja-JP" sz="1200" b="1" dirty="0">
              <a:solidFill>
                <a:schemeClr val="dk1"/>
              </a:solidFill>
            </a:endParaRPr>
          </a:p>
          <a:p>
            <a:r>
              <a:rPr lang="en-US" altLang="ja-JP" sz="1200" b="1" dirty="0">
                <a:solidFill>
                  <a:srgbClr val="FF0000"/>
                </a:solidFill>
              </a:rPr>
              <a:t>OFF</a:t>
            </a:r>
            <a:r>
              <a:rPr lang="ja-JP" altLang="en-US" sz="1200" b="1" dirty="0">
                <a:solidFill>
                  <a:srgbClr val="FF0000"/>
                </a:solidFill>
              </a:rPr>
              <a:t>にする場合</a:t>
            </a:r>
            <a:r>
              <a:rPr lang="ja-JP" altLang="en-US" sz="1200" b="1" dirty="0">
                <a:solidFill>
                  <a:schemeClr val="dk1"/>
                </a:solidFill>
              </a:rPr>
              <a:t>、後に出てくるダミーデータを取込む前に、利用環境に合わせて</a:t>
            </a:r>
            <a:r>
              <a:rPr lang="ja-JP" altLang="en-US" sz="1200" b="1" dirty="0">
                <a:solidFill>
                  <a:srgbClr val="FF0000"/>
                </a:solidFill>
              </a:rPr>
              <a:t>「元帳票</a:t>
            </a:r>
            <a:r>
              <a:rPr lang="en-US" altLang="ja-JP" sz="1200" b="1" dirty="0">
                <a:solidFill>
                  <a:srgbClr val="FF0000"/>
                </a:solidFill>
              </a:rPr>
              <a:t>ID</a:t>
            </a:r>
            <a:r>
              <a:rPr lang="ja-JP" altLang="en-US" sz="1200" b="1" dirty="0">
                <a:solidFill>
                  <a:srgbClr val="FF0000"/>
                </a:solidFill>
              </a:rPr>
              <a:t>」を手動で修正</a:t>
            </a:r>
            <a:r>
              <a:rPr lang="ja-JP" altLang="en-US" sz="1200" b="1" dirty="0">
                <a:solidFill>
                  <a:schemeClr val="dk1"/>
                </a:solidFill>
              </a:rPr>
              <a:t>してください。</a:t>
            </a:r>
            <a:endParaRPr lang="en-US" altLang="ja-JP" sz="1200" b="1" dirty="0">
              <a:solidFill>
                <a:schemeClr val="dk1"/>
              </a:solidFill>
            </a:endParaRPr>
          </a:p>
        </p:txBody>
      </p:sp>
    </p:spTree>
    <p:extLst>
      <p:ext uri="{BB962C8B-B14F-4D97-AF65-F5344CB8AC3E}">
        <p14:creationId xmlns:p14="http://schemas.microsoft.com/office/powerpoint/2010/main" val="32358482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C5C20-0EED-CA65-FEB8-801DDEF77D95}"/>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4B739547-FD51-9778-4858-8D280C3DD390}"/>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6" name="図 15"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D53A07E5-BA57-ECBE-C5C7-6389A76A1D51}"/>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2" name="スライド番号プレースホルダー 1">
            <a:extLst>
              <a:ext uri="{FF2B5EF4-FFF2-40B4-BE49-F238E27FC236}">
                <a16:creationId xmlns:a16="http://schemas.microsoft.com/office/drawing/2014/main" id="{F8EA27A8-EA6B-66F6-26B1-4CB4454EA31C}"/>
              </a:ext>
            </a:extLst>
          </p:cNvPr>
          <p:cNvSpPr>
            <a:spLocks noGrp="1"/>
          </p:cNvSpPr>
          <p:nvPr>
            <p:ph type="sldNum" sz="quarter" idx="2"/>
          </p:nvPr>
        </p:nvSpPr>
        <p:spPr/>
        <p:txBody>
          <a:bodyPr/>
          <a:lstStyle/>
          <a:p>
            <a:fld id="{86CB4B4D-7CA3-9044-876B-883B54F8677D}" type="slidenum">
              <a:rPr lang="en-US" altLang="ja-JP" smtClean="0"/>
              <a:pPr/>
              <a:t>33</a:t>
            </a:fld>
            <a:endParaRPr lang="ja-JP" altLang="en-US"/>
          </a:p>
        </p:txBody>
      </p:sp>
      <p:sp>
        <p:nvSpPr>
          <p:cNvPr id="3" name="フッター プレースホルダー 2">
            <a:extLst>
              <a:ext uri="{FF2B5EF4-FFF2-40B4-BE49-F238E27FC236}">
                <a16:creationId xmlns:a16="http://schemas.microsoft.com/office/drawing/2014/main" id="{11BF4D94-3922-9670-0641-DBC3DF8C298C}"/>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2D09317C-E750-BC40-8B1A-F189F8B43953}"/>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908BDB80-736D-32CF-02C7-75D407FE23A7}"/>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各機能の</a:t>
            </a:r>
            <a:r>
              <a:rPr kumimoji="1" lang="en-US" altLang="ja-JP" sz="1800" dirty="0">
                <a:solidFill>
                  <a:schemeClr val="tx1"/>
                </a:solidFill>
                <a:latin typeface="游ゴシック" panose="020B0400000000000000" pitchFamily="50" charset="-128"/>
                <a:ea typeface="游ゴシック" panose="020B0400000000000000" pitchFamily="50" charset="-128"/>
              </a:rPr>
              <a:t>ConMas Manager</a:t>
            </a:r>
            <a:r>
              <a:rPr kumimoji="1" lang="ja-JP" altLang="en-US" sz="1800" dirty="0">
                <a:solidFill>
                  <a:schemeClr val="tx1"/>
                </a:solidFill>
                <a:latin typeface="游ゴシック" panose="020B0400000000000000" pitchFamily="50" charset="-128"/>
                <a:ea typeface="游ゴシック" panose="020B0400000000000000" pitchFamily="50" charset="-128"/>
              </a:rPr>
              <a:t>の対応</a:t>
            </a:r>
            <a:r>
              <a:rPr kumimoji="1" lang="en-US" altLang="ja-JP" sz="1800" dirty="0">
                <a:solidFill>
                  <a:schemeClr val="tx1"/>
                </a:solidFill>
                <a:latin typeface="游ゴシック" panose="020B0400000000000000" pitchFamily="50" charset="-128"/>
                <a:ea typeface="游ゴシック" panose="020B0400000000000000" pitchFamily="50" charset="-128"/>
              </a:rPr>
              <a:t>Ver</a:t>
            </a:r>
            <a:r>
              <a:rPr kumimoji="1" lang="ja-JP" altLang="en-US" sz="1800" dirty="0">
                <a:solidFill>
                  <a:schemeClr val="tx1"/>
                </a:solidFill>
                <a:latin typeface="游ゴシック" panose="020B0400000000000000" pitchFamily="50" charset="-128"/>
                <a:ea typeface="游ゴシック" panose="020B0400000000000000" pitchFamily="50" charset="-128"/>
              </a:rPr>
              <a:t>と、</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b="1" dirty="0">
                <a:solidFill>
                  <a:schemeClr val="tx1"/>
                </a:solidFill>
                <a:latin typeface="游ゴシック" panose="020B0400000000000000" pitchFamily="50" charset="-128"/>
                <a:ea typeface="游ゴシック" panose="020B0400000000000000" pitchFamily="50" charset="-128"/>
              </a:rPr>
              <a:t>8.2.26010</a:t>
            </a:r>
            <a:r>
              <a:rPr kumimoji="1" lang="ja-JP" altLang="en-US" sz="1800" b="1" dirty="0">
                <a:solidFill>
                  <a:schemeClr val="tx1"/>
                </a:solidFill>
                <a:latin typeface="游ゴシック" panose="020B0400000000000000" pitchFamily="50" charset="-128"/>
                <a:ea typeface="游ゴシック" panose="020B0400000000000000" pitchFamily="50" charset="-128"/>
              </a:rPr>
              <a:t>より前の</a:t>
            </a:r>
            <a:r>
              <a:rPr kumimoji="1" lang="en-US" altLang="ja-JP" sz="1800" b="1" dirty="0">
                <a:solidFill>
                  <a:schemeClr val="tx1"/>
                </a:solidFill>
                <a:latin typeface="游ゴシック" panose="020B0400000000000000" pitchFamily="50" charset="-128"/>
                <a:ea typeface="游ゴシック" panose="020B0400000000000000" pitchFamily="50" charset="-128"/>
              </a:rPr>
              <a:t>Ver</a:t>
            </a:r>
            <a:r>
              <a:rPr kumimoji="1" lang="ja-JP" altLang="en-US" sz="1800" b="1" dirty="0">
                <a:solidFill>
                  <a:schemeClr val="tx1"/>
                </a:solidFill>
                <a:latin typeface="游ゴシック" panose="020B0400000000000000" pitchFamily="50" charset="-128"/>
                <a:ea typeface="游ゴシック" panose="020B0400000000000000" pitchFamily="50" charset="-128"/>
              </a:rPr>
              <a:t>で作成した定義</a:t>
            </a:r>
            <a:r>
              <a:rPr kumimoji="1" lang="ja-JP" altLang="en-US" sz="1800" dirty="0">
                <a:solidFill>
                  <a:schemeClr val="tx1"/>
                </a:solidFill>
                <a:latin typeface="游ゴシック" panose="020B0400000000000000" pitchFamily="50" charset="-128"/>
                <a:ea typeface="游ゴシック" panose="020B0400000000000000" pitchFamily="50" charset="-128"/>
              </a:rPr>
              <a:t>の設定時の注意事項になります。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1EEC74D7-7AA3-3F60-FD63-0932AAF8BC71}"/>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CEBEE4FD-E0D2-973F-D312-423590ADACB6}"/>
              </a:ext>
            </a:extLst>
          </p:cNvPr>
          <p:cNvSpPr/>
          <p:nvPr/>
        </p:nvSpPr>
        <p:spPr>
          <a:xfrm>
            <a:off x="478277" y="3596744"/>
            <a:ext cx="5688000" cy="936000"/>
          </a:xfrm>
          <a:prstGeom prst="rect">
            <a:avLst/>
          </a:prstGeom>
          <a:no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3385D3DB-7494-2F8C-6D17-0BA92B18B54C}"/>
              </a:ext>
            </a:extLst>
          </p:cNvPr>
          <p:cNvSpPr/>
          <p:nvPr/>
        </p:nvSpPr>
        <p:spPr>
          <a:xfrm>
            <a:off x="3778409" y="4615447"/>
            <a:ext cx="2484000" cy="25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highlight>
                  <a:srgbClr val="FFFF00"/>
                </a:highlight>
                <a:latin typeface="游ゴシック" panose="020B0400000000000000" pitchFamily="50" charset="-128"/>
                <a:ea typeface="游ゴシック" panose="020B0400000000000000" pitchFamily="50" charset="-128"/>
              </a:rPr>
              <a:t>Ver</a:t>
            </a:r>
            <a:r>
              <a:rPr kumimoji="1" lang="en-US" altLang="ja-JP" sz="1200" b="1" dirty="0">
                <a:solidFill>
                  <a:srgbClr val="0000FF"/>
                </a:solidFill>
                <a:highlight>
                  <a:srgbClr val="FFFF00"/>
                </a:highlight>
                <a:latin typeface="游ゴシック" panose="020B0400000000000000" pitchFamily="50" charset="-128"/>
                <a:ea typeface="游ゴシック" panose="020B0400000000000000" pitchFamily="50" charset="-128"/>
              </a:rPr>
              <a:t> </a:t>
            </a:r>
            <a:r>
              <a:rPr kumimoji="1" lang="en-US" altLang="ja-JP" sz="1200" dirty="0">
                <a:solidFill>
                  <a:srgbClr val="0000FF"/>
                </a:solidFill>
                <a:highlight>
                  <a:srgbClr val="FFFF00"/>
                </a:highlight>
                <a:latin typeface="游ゴシック" panose="020B0400000000000000" pitchFamily="50" charset="-128"/>
                <a:ea typeface="游ゴシック" panose="020B0400000000000000" pitchFamily="50" charset="-128"/>
              </a:rPr>
              <a:t>8.2.</a:t>
            </a:r>
            <a:r>
              <a:rPr kumimoji="1" lang="en-US" altLang="ja-JP" sz="1200" b="1" dirty="0">
                <a:solidFill>
                  <a:srgbClr val="0000FF"/>
                </a:solidFill>
                <a:highlight>
                  <a:srgbClr val="FFFF00"/>
                </a:highlight>
                <a:latin typeface="游ゴシック" panose="020B0400000000000000" pitchFamily="50" charset="-128"/>
                <a:ea typeface="游ゴシック" panose="020B0400000000000000" pitchFamily="50" charset="-128"/>
              </a:rPr>
              <a:t>26010</a:t>
            </a:r>
            <a:r>
              <a:rPr kumimoji="1" lang="ja-JP" altLang="en-US" sz="1200" dirty="0">
                <a:solidFill>
                  <a:srgbClr val="0000FF"/>
                </a:solidFill>
                <a:highlight>
                  <a:srgbClr val="FFFF00"/>
                </a:highlight>
                <a:latin typeface="游ゴシック" panose="020B0400000000000000" pitchFamily="50" charset="-128"/>
                <a:ea typeface="游ゴシック" panose="020B0400000000000000" pitchFamily="50" charset="-128"/>
              </a:rPr>
              <a:t>で追加された機能</a:t>
            </a:r>
          </a:p>
        </p:txBody>
      </p:sp>
      <p:sp>
        <p:nvSpPr>
          <p:cNvPr id="11" name="正方形/長方形 10">
            <a:extLst>
              <a:ext uri="{FF2B5EF4-FFF2-40B4-BE49-F238E27FC236}">
                <a16:creationId xmlns:a16="http://schemas.microsoft.com/office/drawing/2014/main" id="{192A66EE-23C9-AB56-7211-130D1F75360F}"/>
              </a:ext>
            </a:extLst>
          </p:cNvPr>
          <p:cNvSpPr/>
          <p:nvPr/>
        </p:nvSpPr>
        <p:spPr>
          <a:xfrm>
            <a:off x="6438520" y="1865105"/>
            <a:ext cx="5713724" cy="3225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en-US" altLang="ja-JP" sz="1200" b="1"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設定時の注意事項</a:t>
            </a:r>
            <a:r>
              <a:rPr kumimoji="1" lang="en-US" altLang="ja-JP" sz="1200" b="1" dirty="0">
                <a:solidFill>
                  <a:schemeClr val="tx1"/>
                </a:solidFill>
                <a:latin typeface="游ゴシック" panose="020B0400000000000000" pitchFamily="50" charset="-128"/>
                <a:ea typeface="游ゴシック" panose="020B0400000000000000" pitchFamily="50" charset="-128"/>
              </a:rPr>
              <a:t>】</a:t>
            </a:r>
          </a:p>
          <a:p>
            <a:r>
              <a:rPr kumimoji="1" lang="en-US" altLang="ja-JP" sz="1200" dirty="0">
                <a:solidFill>
                  <a:schemeClr val="tx1"/>
                </a:solidFill>
                <a:latin typeface="游ゴシック" panose="020B0400000000000000" pitchFamily="50" charset="-128"/>
                <a:ea typeface="游ゴシック" panose="020B0400000000000000" pitchFamily="50" charset="-128"/>
              </a:rPr>
              <a:t>ConMas Manager </a:t>
            </a:r>
            <a:r>
              <a:rPr kumimoji="1" lang="en-US" altLang="ja-JP" sz="1200" b="1" dirty="0">
                <a:solidFill>
                  <a:srgbClr val="FF0000"/>
                </a:solidFill>
                <a:latin typeface="游ゴシック" panose="020B0400000000000000" pitchFamily="50" charset="-128"/>
                <a:ea typeface="游ゴシック" panose="020B0400000000000000" pitchFamily="50" charset="-128"/>
              </a:rPr>
              <a:t>8.2.26010</a:t>
            </a:r>
            <a:r>
              <a:rPr kumimoji="1" lang="ja-JP" altLang="en-US" sz="1200" b="1" dirty="0">
                <a:solidFill>
                  <a:srgbClr val="FF0000"/>
                </a:solidFill>
                <a:latin typeface="游ゴシック" panose="020B0400000000000000" pitchFamily="50" charset="-128"/>
                <a:ea typeface="游ゴシック" panose="020B0400000000000000" pitchFamily="50" charset="-128"/>
              </a:rPr>
              <a:t>より前の</a:t>
            </a:r>
            <a:r>
              <a:rPr kumimoji="1" lang="en-US" altLang="ja-JP" sz="1200" b="1" dirty="0">
                <a:solidFill>
                  <a:srgbClr val="FF0000"/>
                </a:solidFill>
                <a:latin typeface="游ゴシック" panose="020B0400000000000000" pitchFamily="50" charset="-128"/>
                <a:ea typeface="游ゴシック" panose="020B0400000000000000" pitchFamily="50" charset="-128"/>
              </a:rPr>
              <a:t>Ver</a:t>
            </a:r>
            <a:r>
              <a:rPr kumimoji="1" lang="ja-JP" altLang="en-US" sz="1200" b="1" dirty="0">
                <a:solidFill>
                  <a:schemeClr val="tx1"/>
                </a:solidFill>
                <a:latin typeface="游ゴシック" panose="020B0400000000000000" pitchFamily="50" charset="-128"/>
                <a:ea typeface="游ゴシック" panose="020B0400000000000000" pitchFamily="50" charset="-128"/>
              </a:rPr>
              <a:t>で作成した定義</a:t>
            </a:r>
            <a:r>
              <a:rPr kumimoji="1" lang="ja-JP" altLang="en-US" sz="1200" dirty="0">
                <a:solidFill>
                  <a:schemeClr val="tx1"/>
                </a:solidFill>
                <a:latin typeface="游ゴシック" panose="020B0400000000000000" pitchFamily="50" charset="-128"/>
                <a:ea typeface="游ゴシック" panose="020B0400000000000000" pitchFamily="50" charset="-128"/>
              </a:rPr>
              <a:t>で、</a:t>
            </a:r>
            <a:r>
              <a:rPr kumimoji="1" lang="en-US" altLang="ja-JP" sz="1200" b="1" dirty="0">
                <a:solidFill>
                  <a:schemeClr val="tx1"/>
                </a:solidFill>
                <a:latin typeface="游ゴシック" panose="020B0400000000000000" pitchFamily="50" charset="-128"/>
                <a:ea typeface="游ゴシック" panose="020B0400000000000000" pitchFamily="50" charset="-128"/>
              </a:rPr>
              <a:t>MotionBoard Cloud</a:t>
            </a:r>
            <a:r>
              <a:rPr kumimoji="1" lang="ja-JP" altLang="en-US" sz="1200" b="1" dirty="0">
                <a:solidFill>
                  <a:schemeClr val="tx1"/>
                </a:solidFill>
                <a:latin typeface="游ゴシック" panose="020B0400000000000000" pitchFamily="50" charset="-128"/>
                <a:ea typeface="游ゴシック" panose="020B0400000000000000" pitchFamily="50" charset="-128"/>
              </a:rPr>
              <a:t>連携設定済みの場合</a:t>
            </a:r>
            <a:r>
              <a:rPr kumimoji="1" lang="ja-JP" altLang="en-US" sz="1200" dirty="0">
                <a:solidFill>
                  <a:schemeClr val="tx1"/>
                </a:solidFill>
                <a:latin typeface="游ゴシック" panose="020B0400000000000000" pitchFamily="50" charset="-128"/>
                <a:ea typeface="游ゴシック" panose="020B0400000000000000" pitchFamily="50" charset="-128"/>
              </a:rPr>
              <a:t>、以下の点にご留意ください。</a:t>
            </a: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b="1" dirty="0">
                <a:solidFill>
                  <a:schemeClr val="tx1"/>
                </a:solidFill>
                <a:latin typeface="游ゴシック" panose="020B0400000000000000" pitchFamily="50" charset="-128"/>
                <a:ea typeface="游ゴシック" panose="020B0400000000000000" pitchFamily="50" charset="-128"/>
              </a:rPr>
              <a:t>「レコードの自動削除」設定</a:t>
            </a:r>
            <a:r>
              <a:rPr kumimoji="1" lang="ja-JP" altLang="en-US" sz="1200" dirty="0">
                <a:solidFill>
                  <a:schemeClr val="tx1"/>
                </a:solidFill>
                <a:latin typeface="游ゴシック" panose="020B0400000000000000" pitchFamily="50" charset="-128"/>
                <a:ea typeface="游ゴシック" panose="020B0400000000000000" pitchFamily="50" charset="-128"/>
              </a:rPr>
              <a:t>は</a:t>
            </a:r>
            <a:r>
              <a:rPr kumimoji="1" lang="ja-JP" altLang="en-US" sz="1200" b="1" dirty="0">
                <a:solidFill>
                  <a:schemeClr val="tx1"/>
                </a:solidFill>
                <a:latin typeface="游ゴシック" panose="020B0400000000000000" pitchFamily="50" charset="-128"/>
                <a:ea typeface="游ゴシック" panose="020B0400000000000000" pitchFamily="50" charset="-128"/>
              </a:rPr>
              <a:t>「利用しない」が選択状態</a:t>
            </a:r>
            <a:r>
              <a:rPr kumimoji="1" lang="ja-JP" altLang="en-US" sz="1200" dirty="0">
                <a:solidFill>
                  <a:schemeClr val="tx1"/>
                </a:solidFill>
                <a:latin typeface="游ゴシック" panose="020B0400000000000000" pitchFamily="50" charset="-128"/>
                <a:ea typeface="游ゴシック" panose="020B0400000000000000" pitchFamily="50" charset="-128"/>
              </a:rPr>
              <a:t>で、変更できません。</a:t>
            </a:r>
          </a:p>
          <a:p>
            <a:r>
              <a:rPr kumimoji="1" lang="ja-JP" altLang="en-US" sz="1200" b="1" dirty="0">
                <a:solidFill>
                  <a:schemeClr val="tx1"/>
                </a:solidFill>
                <a:latin typeface="游ゴシック" panose="020B0400000000000000" pitchFamily="50" charset="-128"/>
                <a:ea typeface="游ゴシック" panose="020B0400000000000000" pitchFamily="50" charset="-128"/>
              </a:rPr>
              <a:t>定義をリビジョンアップすると</a:t>
            </a:r>
            <a:r>
              <a:rPr kumimoji="1" lang="ja-JP" altLang="en-US" sz="1200" dirty="0">
                <a:solidFill>
                  <a:schemeClr val="tx1"/>
                </a:solidFill>
                <a:latin typeface="游ゴシック" panose="020B0400000000000000" pitchFamily="50" charset="-128"/>
                <a:ea typeface="游ゴシック" panose="020B0400000000000000" pitchFamily="50" charset="-128"/>
              </a:rPr>
              <a:t>「レコードの自動削除」が</a:t>
            </a:r>
            <a:r>
              <a:rPr kumimoji="1" lang="ja-JP" altLang="en-US" sz="1200" b="1" dirty="0">
                <a:solidFill>
                  <a:schemeClr val="tx1"/>
                </a:solidFill>
                <a:latin typeface="游ゴシック" panose="020B0400000000000000" pitchFamily="50" charset="-128"/>
                <a:ea typeface="游ゴシック" panose="020B0400000000000000" pitchFamily="50" charset="-128"/>
              </a:rPr>
              <a:t>変更可能</a:t>
            </a:r>
            <a:r>
              <a:rPr kumimoji="1" lang="ja-JP" altLang="en-US" sz="1200" dirty="0">
                <a:solidFill>
                  <a:schemeClr val="tx1"/>
                </a:solidFill>
                <a:latin typeface="游ゴシック" panose="020B0400000000000000" pitchFamily="50" charset="-128"/>
                <a:ea typeface="游ゴシック" panose="020B0400000000000000" pitchFamily="50" charset="-128"/>
              </a:rPr>
              <a:t>になります。</a:t>
            </a:r>
          </a:p>
          <a:p>
            <a:r>
              <a:rPr kumimoji="1" lang="ja-JP" altLang="en-US" sz="1200" dirty="0">
                <a:solidFill>
                  <a:schemeClr val="tx1"/>
                </a:solidFill>
                <a:latin typeface="游ゴシック" panose="020B0400000000000000" pitchFamily="50" charset="-128"/>
                <a:ea typeface="游ゴシック" panose="020B0400000000000000" pitchFamily="50" charset="-128"/>
              </a:rPr>
              <a:t>「レコードの自動削除」を</a:t>
            </a:r>
            <a:r>
              <a:rPr kumimoji="1" lang="ja-JP" altLang="en-US" sz="1200" b="1" dirty="0">
                <a:solidFill>
                  <a:schemeClr val="tx1"/>
                </a:solidFill>
                <a:latin typeface="游ゴシック" panose="020B0400000000000000" pitchFamily="50" charset="-128"/>
                <a:ea typeface="游ゴシック" panose="020B0400000000000000" pitchFamily="50" charset="-128"/>
              </a:rPr>
              <a:t>「利用しない」→「利用する」に変更し</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「更新」</a:t>
            </a:r>
            <a:r>
              <a:rPr kumimoji="1" lang="ja-JP" altLang="en-US" sz="1200" dirty="0">
                <a:solidFill>
                  <a:schemeClr val="tx1"/>
                </a:solidFill>
                <a:latin typeface="游ゴシック" panose="020B0400000000000000" pitchFamily="50" charset="-128"/>
                <a:ea typeface="游ゴシック" panose="020B0400000000000000" pitchFamily="50" charset="-128"/>
              </a:rPr>
              <a:t>すると、</a:t>
            </a:r>
            <a:r>
              <a:rPr kumimoji="1" lang="ja-JP" altLang="en-US" sz="1200" b="1" dirty="0">
                <a:solidFill>
                  <a:schemeClr val="tx1"/>
                </a:solidFill>
                <a:latin typeface="游ゴシック" panose="020B0400000000000000" pitchFamily="50" charset="-128"/>
                <a:ea typeface="游ゴシック" panose="020B0400000000000000" pitchFamily="50" charset="-128"/>
              </a:rPr>
              <a:t>連携先の</a:t>
            </a:r>
            <a:r>
              <a:rPr kumimoji="1" lang="en-US" altLang="ja-JP" sz="1200" b="1" dirty="0">
                <a:solidFill>
                  <a:schemeClr val="tx1"/>
                </a:solidFill>
                <a:latin typeface="游ゴシック" panose="020B0400000000000000" pitchFamily="50" charset="-128"/>
                <a:ea typeface="游ゴシック" panose="020B0400000000000000" pitchFamily="50" charset="-128"/>
              </a:rPr>
              <a:t>MotionBoard </a:t>
            </a:r>
            <a:r>
              <a:rPr kumimoji="1" lang="ja-JP" altLang="en-US" sz="1200" b="1" dirty="0">
                <a:solidFill>
                  <a:schemeClr val="tx1"/>
                </a:solidFill>
                <a:latin typeface="游ゴシック" panose="020B0400000000000000" pitchFamily="50" charset="-128"/>
                <a:ea typeface="游ゴシック" panose="020B0400000000000000" pitchFamily="50" charset="-128"/>
              </a:rPr>
              <a:t>スナップショットを上書き</a:t>
            </a:r>
            <a:r>
              <a:rPr kumimoji="1" lang="ja-JP" altLang="en-US" sz="1200" dirty="0">
                <a:solidFill>
                  <a:schemeClr val="tx1"/>
                </a:solidFill>
                <a:latin typeface="游ゴシック" panose="020B0400000000000000" pitchFamily="50" charset="-128"/>
                <a:ea typeface="游ゴシック" panose="020B0400000000000000" pitchFamily="50" charset="-128"/>
              </a:rPr>
              <a:t>します。</a:t>
            </a:r>
          </a:p>
          <a:p>
            <a:r>
              <a:rPr kumimoji="1" lang="ja-JP" altLang="en-US" sz="1200" dirty="0">
                <a:solidFill>
                  <a:schemeClr val="tx1"/>
                </a:solidFill>
                <a:latin typeface="游ゴシック" panose="020B0400000000000000" pitchFamily="50" charset="-128"/>
                <a:ea typeface="游ゴシック" panose="020B0400000000000000" pitchFamily="50" charset="-128"/>
              </a:rPr>
              <a:t>対象スナップショットで自動削除するかを判断した上で設定を更新してください。　</a:t>
            </a: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b="1" dirty="0">
                <a:solidFill>
                  <a:schemeClr val="tx1"/>
                </a:solidFill>
                <a:latin typeface="游ゴシック" panose="020B0400000000000000" pitchFamily="50" charset="-128"/>
                <a:ea typeface="游ゴシック" panose="020B0400000000000000" pitchFamily="50" charset="-128"/>
              </a:rPr>
              <a:t>「入力帳票がリビジョンアップされた場合に別レコードとして保存する」設定</a:t>
            </a:r>
            <a:r>
              <a:rPr kumimoji="1" lang="ja-JP" altLang="en-US" sz="1200" dirty="0">
                <a:solidFill>
                  <a:schemeClr val="tx1"/>
                </a:solidFill>
                <a:latin typeface="游ゴシック" panose="020B0400000000000000" pitchFamily="50" charset="-128"/>
                <a:ea typeface="游ゴシック" panose="020B0400000000000000" pitchFamily="50" charset="-128"/>
              </a:rPr>
              <a:t>を</a:t>
            </a:r>
          </a:p>
          <a:p>
            <a:r>
              <a:rPr kumimoji="1" lang="ja-JP" altLang="en-US" sz="1200" b="1" dirty="0">
                <a:solidFill>
                  <a:schemeClr val="tx1"/>
                </a:solidFill>
                <a:latin typeface="游ゴシック" panose="020B0400000000000000" pitchFamily="50" charset="-128"/>
                <a:ea typeface="游ゴシック" panose="020B0400000000000000" pitchFamily="50" charset="-128"/>
              </a:rPr>
              <a:t>「チェックあり」→「チェックなし」に変更する場合</a:t>
            </a:r>
            <a:r>
              <a:rPr kumimoji="1" lang="ja-JP" altLang="en-US" sz="1200" dirty="0">
                <a:solidFill>
                  <a:schemeClr val="tx1"/>
                </a:solidFill>
                <a:latin typeface="游ゴシック" panose="020B0400000000000000" pitchFamily="50" charset="-128"/>
                <a:ea typeface="游ゴシック" panose="020B0400000000000000" pitchFamily="50" charset="-128"/>
              </a:rPr>
              <a:t>、スナップショットの</a:t>
            </a:r>
            <a:r>
              <a:rPr kumimoji="1" lang="ja-JP" altLang="en-US" sz="1200" b="1" dirty="0">
                <a:solidFill>
                  <a:schemeClr val="tx1"/>
                </a:solidFill>
                <a:latin typeface="游ゴシック" panose="020B0400000000000000" pitchFamily="50" charset="-128"/>
                <a:ea typeface="游ゴシック" panose="020B0400000000000000" pitchFamily="50" charset="-128"/>
              </a:rPr>
              <a:t>更新キーが変更となりエラーが発生します</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r>
              <a:rPr kumimoji="1" lang="ja-JP" altLang="en-US" sz="1200" b="1" dirty="0">
                <a:solidFill>
                  <a:schemeClr val="tx1"/>
                </a:solidFill>
                <a:latin typeface="游ゴシック" panose="020B0400000000000000" pitchFamily="50" charset="-128"/>
                <a:ea typeface="游ゴシック" panose="020B0400000000000000" pitchFamily="50" charset="-128"/>
              </a:rPr>
              <a:t>更新キーの変更を伴う</a:t>
            </a:r>
            <a:r>
              <a:rPr kumimoji="1" lang="en-US" altLang="ja-JP" sz="1200" b="1" dirty="0">
                <a:solidFill>
                  <a:schemeClr val="tx1"/>
                </a:solidFill>
                <a:latin typeface="游ゴシック" panose="020B0400000000000000" pitchFamily="50" charset="-128"/>
                <a:ea typeface="游ゴシック" panose="020B0400000000000000" pitchFamily="50" charset="-128"/>
              </a:rPr>
              <a:t>MotionBoard Cloud</a:t>
            </a:r>
            <a:r>
              <a:rPr kumimoji="1" lang="ja-JP" altLang="en-US" sz="1200" b="1" dirty="0">
                <a:solidFill>
                  <a:schemeClr val="tx1"/>
                </a:solidFill>
                <a:latin typeface="游ゴシック" panose="020B0400000000000000" pitchFamily="50" charset="-128"/>
                <a:ea typeface="游ゴシック" panose="020B0400000000000000" pitchFamily="50" charset="-128"/>
              </a:rPr>
              <a:t>連携の更新はできない</a:t>
            </a:r>
            <a:r>
              <a:rPr kumimoji="1" lang="ja-JP" altLang="en-US" sz="1200" dirty="0">
                <a:solidFill>
                  <a:schemeClr val="tx1"/>
                </a:solidFill>
                <a:latin typeface="游ゴシック" panose="020B0400000000000000" pitchFamily="50" charset="-128"/>
                <a:ea typeface="游ゴシック" panose="020B0400000000000000" pitchFamily="50" charset="-128"/>
              </a:rPr>
              <a:t>ため、</a:t>
            </a:r>
            <a:r>
              <a:rPr kumimoji="1" lang="ja-JP" altLang="en-US" sz="1200" b="1" dirty="0">
                <a:solidFill>
                  <a:schemeClr val="tx1"/>
                </a:solidFill>
                <a:latin typeface="游ゴシック" panose="020B0400000000000000" pitchFamily="50" charset="-128"/>
                <a:ea typeface="游ゴシック" panose="020B0400000000000000" pitchFamily="50" charset="-128"/>
              </a:rPr>
              <a:t>既存のスナップショットを退避の上、スナップショットを新規作成</a:t>
            </a:r>
            <a:r>
              <a:rPr kumimoji="1" lang="ja-JP" altLang="en-US" sz="1200" dirty="0">
                <a:solidFill>
                  <a:schemeClr val="tx1"/>
                </a:solidFill>
                <a:latin typeface="游ゴシック" panose="020B0400000000000000" pitchFamily="50" charset="-128"/>
                <a:ea typeface="游ゴシック" panose="020B0400000000000000" pitchFamily="50" charset="-128"/>
              </a:rPr>
              <a:t>してください。</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
        <p:nvSpPr>
          <p:cNvPr id="12" name="正方形/長方形 11">
            <a:extLst>
              <a:ext uri="{FF2B5EF4-FFF2-40B4-BE49-F238E27FC236}">
                <a16:creationId xmlns:a16="http://schemas.microsoft.com/office/drawing/2014/main" id="{076CE9FC-BB3B-8D0B-AB59-82CF12A1141E}"/>
              </a:ext>
            </a:extLst>
          </p:cNvPr>
          <p:cNvSpPr/>
          <p:nvPr/>
        </p:nvSpPr>
        <p:spPr>
          <a:xfrm>
            <a:off x="3807069" y="3723677"/>
            <a:ext cx="2484000" cy="25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9900"/>
                </a:solidFill>
                <a:highlight>
                  <a:srgbClr val="FFFF00"/>
                </a:highlight>
                <a:latin typeface="游ゴシック" panose="020B0400000000000000" pitchFamily="50" charset="-128"/>
                <a:ea typeface="游ゴシック" panose="020B0400000000000000" pitchFamily="50" charset="-128"/>
              </a:rPr>
              <a:t>Ver</a:t>
            </a:r>
            <a:r>
              <a:rPr kumimoji="1" lang="en-US" altLang="ja-JP" sz="1200" b="1" dirty="0">
                <a:solidFill>
                  <a:srgbClr val="009900"/>
                </a:solidFill>
                <a:highlight>
                  <a:srgbClr val="FFFF00"/>
                </a:highlight>
                <a:latin typeface="游ゴシック" panose="020B0400000000000000" pitchFamily="50" charset="-128"/>
                <a:ea typeface="游ゴシック" panose="020B0400000000000000" pitchFamily="50" charset="-128"/>
              </a:rPr>
              <a:t> </a:t>
            </a:r>
            <a:r>
              <a:rPr kumimoji="1" lang="en-US" altLang="ja-JP" sz="1200" dirty="0">
                <a:solidFill>
                  <a:srgbClr val="009900"/>
                </a:solidFill>
                <a:highlight>
                  <a:srgbClr val="FFFF00"/>
                </a:highlight>
                <a:latin typeface="游ゴシック" panose="020B0400000000000000" pitchFamily="50" charset="-128"/>
                <a:ea typeface="游ゴシック" panose="020B0400000000000000" pitchFamily="50" charset="-128"/>
              </a:rPr>
              <a:t>8.2.</a:t>
            </a:r>
            <a:r>
              <a:rPr kumimoji="1" lang="en-US" altLang="ja-JP" sz="1200" b="1" dirty="0">
                <a:solidFill>
                  <a:srgbClr val="009900"/>
                </a:solidFill>
                <a:highlight>
                  <a:srgbClr val="FFFF00"/>
                </a:highlight>
                <a:latin typeface="游ゴシック" panose="020B0400000000000000" pitchFamily="50" charset="-128"/>
                <a:ea typeface="游ゴシック" panose="020B0400000000000000" pitchFamily="50" charset="-128"/>
              </a:rPr>
              <a:t>25070</a:t>
            </a:r>
            <a:r>
              <a:rPr kumimoji="1" lang="ja-JP" altLang="en-US" sz="1200" dirty="0">
                <a:solidFill>
                  <a:srgbClr val="009900"/>
                </a:solidFill>
                <a:highlight>
                  <a:srgbClr val="FFFF00"/>
                </a:highlight>
                <a:latin typeface="游ゴシック" panose="020B0400000000000000" pitchFamily="50" charset="-128"/>
                <a:ea typeface="游ゴシック" panose="020B0400000000000000" pitchFamily="50" charset="-128"/>
              </a:rPr>
              <a:t>で追加された機能</a:t>
            </a:r>
          </a:p>
        </p:txBody>
      </p:sp>
      <p:sp>
        <p:nvSpPr>
          <p:cNvPr id="13" name="正方形/長方形 12">
            <a:extLst>
              <a:ext uri="{FF2B5EF4-FFF2-40B4-BE49-F238E27FC236}">
                <a16:creationId xmlns:a16="http://schemas.microsoft.com/office/drawing/2014/main" id="{5562B598-AD39-EE7E-78EE-49B8F7701E65}"/>
              </a:ext>
            </a:extLst>
          </p:cNvPr>
          <p:cNvSpPr/>
          <p:nvPr/>
        </p:nvSpPr>
        <p:spPr>
          <a:xfrm>
            <a:off x="494179" y="4571933"/>
            <a:ext cx="5688000" cy="637514"/>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098C1860-28C9-F023-8566-69B31688279B}"/>
              </a:ext>
            </a:extLst>
          </p:cNvPr>
          <p:cNvSpPr/>
          <p:nvPr/>
        </p:nvSpPr>
        <p:spPr>
          <a:xfrm>
            <a:off x="478277" y="5262002"/>
            <a:ext cx="504000" cy="1035428"/>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4DE8922A-346B-82FF-07DA-DCC0DA13B27E}"/>
              </a:ext>
            </a:extLst>
          </p:cNvPr>
          <p:cNvSpPr/>
          <p:nvPr/>
        </p:nvSpPr>
        <p:spPr>
          <a:xfrm>
            <a:off x="426866" y="5620757"/>
            <a:ext cx="1996802" cy="6369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9900"/>
                </a:solidFill>
                <a:highlight>
                  <a:srgbClr val="FFFF00"/>
                </a:highlight>
                <a:latin typeface="游ゴシック" panose="020B0400000000000000" pitchFamily="50" charset="-128"/>
                <a:ea typeface="游ゴシック" panose="020B0400000000000000" pitchFamily="50" charset="-128"/>
              </a:rPr>
              <a:t>Ver</a:t>
            </a:r>
            <a:r>
              <a:rPr kumimoji="1" lang="en-US" altLang="ja-JP" sz="1200" b="1" dirty="0">
                <a:solidFill>
                  <a:srgbClr val="009900"/>
                </a:solidFill>
                <a:highlight>
                  <a:srgbClr val="FFFF00"/>
                </a:highlight>
                <a:latin typeface="游ゴシック" panose="020B0400000000000000" pitchFamily="50" charset="-128"/>
                <a:ea typeface="游ゴシック" panose="020B0400000000000000" pitchFamily="50" charset="-128"/>
              </a:rPr>
              <a:t> </a:t>
            </a:r>
            <a:r>
              <a:rPr kumimoji="1" lang="en-US" altLang="ja-JP" sz="1200" dirty="0">
                <a:solidFill>
                  <a:srgbClr val="009900"/>
                </a:solidFill>
                <a:highlight>
                  <a:srgbClr val="FFFF00"/>
                </a:highlight>
                <a:latin typeface="游ゴシック" panose="020B0400000000000000" pitchFamily="50" charset="-128"/>
                <a:ea typeface="游ゴシック" panose="020B0400000000000000" pitchFamily="50" charset="-128"/>
              </a:rPr>
              <a:t>8.2.</a:t>
            </a:r>
            <a:r>
              <a:rPr kumimoji="1" lang="en-US" altLang="ja-JP" sz="1200" b="1" dirty="0">
                <a:solidFill>
                  <a:srgbClr val="009900"/>
                </a:solidFill>
                <a:highlight>
                  <a:srgbClr val="FFFF00"/>
                </a:highlight>
                <a:latin typeface="游ゴシック" panose="020B0400000000000000" pitchFamily="50" charset="-128"/>
                <a:ea typeface="游ゴシック" panose="020B0400000000000000" pitchFamily="50" charset="-128"/>
              </a:rPr>
              <a:t>25070</a:t>
            </a:r>
            <a:r>
              <a:rPr kumimoji="1" lang="ja-JP" altLang="en-US" sz="1200" dirty="0">
                <a:solidFill>
                  <a:srgbClr val="009900"/>
                </a:solidFill>
                <a:highlight>
                  <a:srgbClr val="FFFF00"/>
                </a:highlight>
                <a:latin typeface="游ゴシック" panose="020B0400000000000000" pitchFamily="50" charset="-128"/>
                <a:ea typeface="游ゴシック" panose="020B0400000000000000" pitchFamily="50" charset="-128"/>
              </a:rPr>
              <a:t>で追加、</a:t>
            </a:r>
            <a:endParaRPr kumimoji="1" lang="en-US" altLang="ja-JP" sz="1200" dirty="0">
              <a:solidFill>
                <a:srgbClr val="009900"/>
              </a:solidFill>
              <a:highlight>
                <a:srgbClr val="FFFF00"/>
              </a:highlight>
              <a:latin typeface="游ゴシック" panose="020B0400000000000000" pitchFamily="50" charset="-128"/>
              <a:ea typeface="游ゴシック" panose="020B0400000000000000" pitchFamily="50" charset="-128"/>
            </a:endParaRPr>
          </a:p>
          <a:p>
            <a:pPr marR="67160"/>
            <a:r>
              <a:rPr kumimoji="1" lang="en-US" altLang="ja-JP" sz="1200" dirty="0">
                <a:solidFill>
                  <a:srgbClr val="0000FF"/>
                </a:solidFill>
                <a:highlight>
                  <a:srgbClr val="FFFF00"/>
                </a:highlight>
                <a:latin typeface="游ゴシック" panose="020B0400000000000000" pitchFamily="50" charset="-128"/>
                <a:ea typeface="游ゴシック" panose="020B0400000000000000" pitchFamily="50" charset="-128"/>
              </a:rPr>
              <a:t>Ver</a:t>
            </a:r>
            <a:r>
              <a:rPr kumimoji="1" lang="en-US" altLang="ja-JP" sz="1200" b="1" dirty="0">
                <a:solidFill>
                  <a:srgbClr val="0000FF"/>
                </a:solidFill>
                <a:highlight>
                  <a:srgbClr val="FFFF00"/>
                </a:highlight>
                <a:latin typeface="游ゴシック" panose="020B0400000000000000" pitchFamily="50" charset="-128"/>
                <a:ea typeface="游ゴシック" panose="020B0400000000000000" pitchFamily="50" charset="-128"/>
              </a:rPr>
              <a:t> </a:t>
            </a:r>
            <a:r>
              <a:rPr kumimoji="1" lang="en-US" altLang="ja-JP" sz="1200" dirty="0">
                <a:solidFill>
                  <a:srgbClr val="0000FF"/>
                </a:solidFill>
                <a:highlight>
                  <a:srgbClr val="FFFF00"/>
                </a:highlight>
                <a:latin typeface="游ゴシック" panose="020B0400000000000000" pitchFamily="50" charset="-128"/>
                <a:ea typeface="游ゴシック" panose="020B0400000000000000" pitchFamily="50" charset="-128"/>
              </a:rPr>
              <a:t>8.2.</a:t>
            </a:r>
            <a:r>
              <a:rPr kumimoji="1" lang="en-US" altLang="ja-JP" sz="1200" b="1" dirty="0">
                <a:solidFill>
                  <a:srgbClr val="0000FF"/>
                </a:solidFill>
                <a:highlight>
                  <a:srgbClr val="FFFF00"/>
                </a:highlight>
                <a:latin typeface="游ゴシック" panose="020B0400000000000000" pitchFamily="50" charset="-128"/>
                <a:ea typeface="游ゴシック" panose="020B0400000000000000" pitchFamily="50" charset="-128"/>
              </a:rPr>
              <a:t>26010</a:t>
            </a:r>
            <a:r>
              <a:rPr kumimoji="1" lang="ja-JP" altLang="en-US" sz="1200" dirty="0">
                <a:solidFill>
                  <a:srgbClr val="0000FF"/>
                </a:solidFill>
                <a:highlight>
                  <a:srgbClr val="FFFF00"/>
                </a:highlight>
                <a:latin typeface="游ゴシック" panose="020B0400000000000000" pitchFamily="50" charset="-128"/>
                <a:ea typeface="游ゴシック" panose="020B0400000000000000" pitchFamily="50" charset="-128"/>
              </a:rPr>
              <a:t>で名称変更</a:t>
            </a:r>
            <a:endParaRPr kumimoji="1" lang="en-US" altLang="ja-JP" sz="1200" dirty="0">
              <a:solidFill>
                <a:srgbClr val="0000FF"/>
              </a:solidFill>
              <a:highlight>
                <a:srgbClr val="FFFF00"/>
              </a:highlight>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highlight>
                  <a:srgbClr val="FFFF00"/>
                </a:highlight>
                <a:latin typeface="游ゴシック" panose="020B0400000000000000" pitchFamily="50" charset="-128"/>
                <a:ea typeface="游ゴシック" panose="020B0400000000000000" pitchFamily="50" charset="-128"/>
              </a:rPr>
              <a:t>された機能</a:t>
            </a:r>
          </a:p>
        </p:txBody>
      </p:sp>
    </p:spTree>
    <p:extLst>
      <p:ext uri="{BB962C8B-B14F-4D97-AF65-F5344CB8AC3E}">
        <p14:creationId xmlns:p14="http://schemas.microsoft.com/office/powerpoint/2010/main" val="9751125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A9CD6-52CF-835C-83E4-6DF5722A70EC}"/>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38075977-23EC-F362-33A6-983FF24817BB}"/>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 name="スライド番号プレースホルダー 1">
            <a:extLst>
              <a:ext uri="{FF2B5EF4-FFF2-40B4-BE49-F238E27FC236}">
                <a16:creationId xmlns:a16="http://schemas.microsoft.com/office/drawing/2014/main" id="{39F32B0D-3651-D047-A7B5-74EF11C54566}"/>
              </a:ext>
            </a:extLst>
          </p:cNvPr>
          <p:cNvSpPr>
            <a:spLocks noGrp="1"/>
          </p:cNvSpPr>
          <p:nvPr>
            <p:ph type="sldNum" sz="quarter" idx="2"/>
          </p:nvPr>
        </p:nvSpPr>
        <p:spPr/>
        <p:txBody>
          <a:bodyPr/>
          <a:lstStyle/>
          <a:p>
            <a:fld id="{86CB4B4D-7CA3-9044-876B-883B54F8677D}" type="slidenum">
              <a:rPr lang="en-US" altLang="ja-JP" smtClean="0"/>
              <a:pPr/>
              <a:t>34</a:t>
            </a:fld>
            <a:endParaRPr lang="ja-JP" altLang="en-US"/>
          </a:p>
        </p:txBody>
      </p:sp>
      <p:sp>
        <p:nvSpPr>
          <p:cNvPr id="3" name="フッター プレースホルダー 2">
            <a:extLst>
              <a:ext uri="{FF2B5EF4-FFF2-40B4-BE49-F238E27FC236}">
                <a16:creationId xmlns:a16="http://schemas.microsoft.com/office/drawing/2014/main" id="{F62E2C14-1D48-069E-9543-3F7B89F2B89B}"/>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C1B25C67-2650-51E8-0999-0396C577636B}"/>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B5CE1D68-15EC-6985-3E73-F75530B20217}"/>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連携内容のチェック</a:t>
            </a:r>
          </a:p>
          <a:p>
            <a:r>
              <a:rPr kumimoji="1" lang="ja-JP" altLang="en-US" sz="1800" dirty="0">
                <a:solidFill>
                  <a:schemeClr val="tx1"/>
                </a:solidFill>
                <a:latin typeface="游ゴシック" panose="020B0400000000000000" pitchFamily="50" charset="-128"/>
                <a:ea typeface="游ゴシック" panose="020B0400000000000000" pitchFamily="50" charset="-128"/>
              </a:rPr>
              <a:t>チェック対象は下記表のとおりです。 連携不可の項目があれば、内容に応じたエラーメッセージを表示して連携処理を中断します。</a:t>
            </a:r>
          </a:p>
        </p:txBody>
      </p:sp>
      <p:sp>
        <p:nvSpPr>
          <p:cNvPr id="6" name="テキスト プレースホルダー 21">
            <a:extLst>
              <a:ext uri="{FF2B5EF4-FFF2-40B4-BE49-F238E27FC236}">
                <a16:creationId xmlns:a16="http://schemas.microsoft.com/office/drawing/2014/main" id="{6AFFEFC7-444C-80AF-7188-9D4933B776B9}"/>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dirty="0">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dirty="0">
              <a:latin typeface="游ゴシック" panose="020B0400000000000000" pitchFamily="50" charset="-128"/>
              <a:ea typeface="游ゴシック" panose="020B0400000000000000" pitchFamily="50" charset="-128"/>
            </a:endParaRPr>
          </a:p>
        </p:txBody>
      </p:sp>
      <p:graphicFrame>
        <p:nvGraphicFramePr>
          <p:cNvPr id="10" name="表 9">
            <a:extLst>
              <a:ext uri="{FF2B5EF4-FFF2-40B4-BE49-F238E27FC236}">
                <a16:creationId xmlns:a16="http://schemas.microsoft.com/office/drawing/2014/main" id="{005307A7-9B29-94F4-E317-E184E22CDAC0}"/>
              </a:ext>
            </a:extLst>
          </p:cNvPr>
          <p:cNvGraphicFramePr>
            <a:graphicFrameLocks noGrp="1"/>
          </p:cNvGraphicFramePr>
          <p:nvPr>
            <p:extLst>
              <p:ext uri="{D42A27DB-BD31-4B8C-83A1-F6EECF244321}">
                <p14:modId xmlns:p14="http://schemas.microsoft.com/office/powerpoint/2010/main" val="264638030"/>
              </p:ext>
            </p:extLst>
          </p:nvPr>
        </p:nvGraphicFramePr>
        <p:xfrm>
          <a:off x="203114" y="1881067"/>
          <a:ext cx="11809045" cy="4613517"/>
        </p:xfrm>
        <a:graphic>
          <a:graphicData uri="http://schemas.openxmlformats.org/drawingml/2006/table">
            <a:tbl>
              <a:tblPr/>
              <a:tblGrid>
                <a:gridCol w="1588779">
                  <a:extLst>
                    <a:ext uri="{9D8B030D-6E8A-4147-A177-3AD203B41FA5}">
                      <a16:colId xmlns:a16="http://schemas.microsoft.com/office/drawing/2014/main" val="2161717651"/>
                    </a:ext>
                  </a:extLst>
                </a:gridCol>
                <a:gridCol w="2977967">
                  <a:extLst>
                    <a:ext uri="{9D8B030D-6E8A-4147-A177-3AD203B41FA5}">
                      <a16:colId xmlns:a16="http://schemas.microsoft.com/office/drawing/2014/main" val="4210721860"/>
                    </a:ext>
                  </a:extLst>
                </a:gridCol>
                <a:gridCol w="7242299">
                  <a:extLst>
                    <a:ext uri="{9D8B030D-6E8A-4147-A177-3AD203B41FA5}">
                      <a16:colId xmlns:a16="http://schemas.microsoft.com/office/drawing/2014/main" val="1012730969"/>
                    </a:ext>
                  </a:extLst>
                </a:gridCol>
              </a:tblGrid>
              <a:tr h="193143">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チェック対象</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連携可能な値</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範囲</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エラーメッセージ</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007135455"/>
                  </a:ext>
                </a:extLst>
              </a:tr>
              <a:tr h="270405">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Encoding</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utf-8</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選択された</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Encoding”XXXX”</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ではデータストレージを作成できません。”</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utf-8”</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を選択してください。</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22376555"/>
                  </a:ext>
                </a:extLst>
              </a:tr>
              <a:tr h="453292">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日時フォーマット</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・空白</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・日時型へ変換できる書式</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日時フォーマットの値が不正です。</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詳細は「</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【APPENDIX】</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日付・日時のデータについて」を参照してください。</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33953077"/>
                  </a:ext>
                </a:extLst>
              </a:tr>
              <a:tr h="937846">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データストレージ名</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・空白以外</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・半角英数字、半角カナ文字、</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全角文字、アンダースコア</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ただし、半角数字とアンダースコアは</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先頭の文字として利用できません。</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a:t>
                      </a: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データストレージ名を入力してください。</a:t>
                      </a:r>
                      <a:b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b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・データストレージの作成・更新に失敗しました。</a:t>
                      </a:r>
                      <a:r>
                        <a:rPr kumimoji="1" lang="en-US" altLang="ja-JP"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HTTP</a:t>
                      </a: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ステータスコード：</a:t>
                      </a:r>
                      <a:r>
                        <a:rPr kumimoji="1" lang="en-US" altLang="ja-JP"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400 body</a:t>
                      </a: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a:t>
                      </a:r>
                      <a:r>
                        <a:rPr kumimoji="1" lang="en-US" altLang="ja-JP"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{xxxxxx}</a:t>
                      </a:r>
                    </a:p>
                    <a:p>
                      <a:pPr marL="0" marR="0" lvl="0" indent="0" algn="l" defTabSz="914377" rtl="0" eaLnBrk="1" fontAlgn="ctr" latinLnBrk="0" hangingPunct="1">
                        <a:lnSpc>
                          <a:spcPct val="100000"/>
                        </a:lnSpc>
                        <a:spcBef>
                          <a:spcPts val="0"/>
                        </a:spcBef>
                        <a:spcAft>
                          <a:spcPts val="0"/>
                        </a:spcAft>
                        <a:buClrTx/>
                        <a:buSzTx/>
                        <a:buFontTx/>
                        <a:buNone/>
                        <a:tabLst/>
                        <a:defRPr/>
                      </a:pP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400 body</a:t>
                      </a: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a:t>
                      </a:r>
                      <a:r>
                        <a:rPr kumimoji="1" lang="en-US" altLang="ja-JP"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{xxxxxx}</a:t>
                      </a: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の例） </a:t>
                      </a:r>
                      <a:r>
                        <a:rPr kumimoji="1" lang="en-US" altLang="ja-JP"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a:t>
                      </a: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a:t>
                      </a:r>
                      <a:r>
                        <a:rPr kumimoji="1" lang="en-US" altLang="ja-JP"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_</a:t>
                      </a: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」は開始文字として使用できません</a:t>
                      </a:r>
                      <a:r>
                        <a:rPr kumimoji="1" lang="en-US" altLang="ja-JP"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a:t>
                      </a: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など</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詳細は「</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【APPENDIX】</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データストレージのテーブル名・項目名について」を参照してください。</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97499396"/>
                  </a:ext>
                </a:extLst>
              </a:tr>
              <a:tr h="1766277">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必須である出力項目</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・単票形式の場合</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帳票</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ID（rep_top_id）※1</a:t>
                      </a:r>
                      <a:br>
                        <a:rPr 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元帳票</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ID（rep_top_org）※1</a:t>
                      </a:r>
                      <a:br>
                        <a:rPr 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削除フラグ（</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deleted）※2</a:t>
                      </a:r>
                    </a:p>
                    <a:p>
                      <a:pPr algn="l" fontAlgn="ctr">
                        <a:buNone/>
                      </a:pPr>
                      <a:br>
                        <a:rPr 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表形式の場合</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帳票</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ID（rep_top_id）※1</a:t>
                      </a:r>
                      <a:br>
                        <a:rPr 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元帳票</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ID（rep_top_org）※1</a:t>
                      </a:r>
                      <a:br>
                        <a:rPr 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行番号（</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rep_row_no）</a:t>
                      </a:r>
                      <a:br>
                        <a:rPr 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削除フラグ（</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deleted）※2</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必須の出力項目”</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XXXX”</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が不足しています。出力項目設定から追加してください。</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※1</a:t>
                      </a:r>
                      <a:b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「入力帳票がリビジョンアップされた場合に別レコードとして保存する」の項目により、必須項目が変わります。</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チェックなし：元帳票</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ID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rep_top_org</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チェックあり：帳票</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ID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rep_top_id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※2</a:t>
                      </a:r>
                      <a:b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レコードの自動削除「利用する」選択時のみ必須です。</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21248411"/>
                  </a:ext>
                </a:extLst>
              </a:tr>
              <a:tr h="328246">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出力項目の数</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999</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以下</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出力項目数が</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999</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を超えています。出力項目設定から項目数を減らしてください。</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00231566"/>
                  </a:ext>
                </a:extLst>
              </a:tr>
              <a:tr h="664308">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出力項目の名称</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重複する項目名称が存在しない</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重複する項目名があります。出力項目設定から該当項目を外す、または</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ConMas Designer</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で修正してください。</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エラーを解消するためには、「データストレージ項目名」で 「物理項目名を使用する」を選択するか、</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もしくは</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ConMas Designer</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で項目名称を変更します。</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79139691"/>
                  </a:ext>
                </a:extLst>
              </a:tr>
            </a:tbl>
          </a:graphicData>
        </a:graphic>
      </p:graphicFrame>
      <p:sp>
        <p:nvSpPr>
          <p:cNvPr id="12" name="正方形/長方形 11">
            <a:extLst>
              <a:ext uri="{FF2B5EF4-FFF2-40B4-BE49-F238E27FC236}">
                <a16:creationId xmlns:a16="http://schemas.microsoft.com/office/drawing/2014/main" id="{2341FFBC-0A42-14E8-6B11-9F50ED60AAFF}"/>
              </a:ext>
            </a:extLst>
          </p:cNvPr>
          <p:cNvSpPr/>
          <p:nvPr/>
        </p:nvSpPr>
        <p:spPr>
          <a:xfrm>
            <a:off x="4424884" y="411826"/>
            <a:ext cx="6096000" cy="423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dirty="0">
                <a:solidFill>
                  <a:schemeClr val="tx1"/>
                </a:solidFill>
                <a:latin typeface="游ゴシック" panose="020B0400000000000000" pitchFamily="50" charset="-128"/>
                <a:ea typeface="游ゴシック" panose="020B0400000000000000" pitchFamily="50" charset="-128"/>
              </a:rPr>
              <a:t>■ マニュアル参照：</a:t>
            </a:r>
            <a:r>
              <a:rPr kumimoji="1" lang="en-US" altLang="ja-JP" sz="1200" dirty="0">
                <a:solidFill>
                  <a:schemeClr val="tx1"/>
                </a:solidFill>
                <a:latin typeface="游ゴシック" panose="020B0400000000000000" pitchFamily="50" charset="-128"/>
                <a:ea typeface="游ゴシック" panose="020B0400000000000000" pitchFamily="50" charset="-128"/>
              </a:rPr>
              <a:t>ConMas Manager 8.2.25070</a:t>
            </a:r>
            <a:r>
              <a:rPr kumimoji="1" lang="ja-JP" altLang="en-US" sz="1200" dirty="0">
                <a:solidFill>
                  <a:schemeClr val="tx1"/>
                </a:solidFill>
                <a:latin typeface="游ゴシック" panose="020B0400000000000000" pitchFamily="50" charset="-128"/>
                <a:ea typeface="游ゴシック" panose="020B0400000000000000" pitchFamily="50" charset="-128"/>
              </a:rPr>
              <a:t>以降での設定</a:t>
            </a:r>
          </a:p>
          <a:p>
            <a:r>
              <a:rPr kumimoji="1" lang="en-US" altLang="ja-JP" sz="1200" dirty="0">
                <a:solidFill>
                  <a:schemeClr val="tx1"/>
                </a:solidFill>
                <a:latin typeface="游ゴシック" panose="020B0400000000000000" pitchFamily="50" charset="-128"/>
                <a:ea typeface="游ゴシック" panose="020B0400000000000000" pitchFamily="50" charset="-128"/>
                <a:hlinkClick r:id="rId3"/>
              </a:rPr>
              <a:t>https://manuals.i-reporter.jp/output-the-data/motionboard-cloud/manager-25070</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7457489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826F2-3752-8832-7536-4FA72CC53918}"/>
            </a:ext>
          </a:extLst>
        </p:cNvPr>
        <p:cNvGrpSpPr/>
        <p:nvPr/>
      </p:nvGrpSpPr>
      <p:grpSpPr>
        <a:xfrm>
          <a:off x="0" y="0"/>
          <a:ext cx="0" cy="0"/>
          <a:chOff x="0" y="0"/>
          <a:chExt cx="0" cy="0"/>
        </a:xfrm>
      </p:grpSpPr>
      <p:pic>
        <p:nvPicPr>
          <p:cNvPr id="13" name="図 12">
            <a:extLst>
              <a:ext uri="{FF2B5EF4-FFF2-40B4-BE49-F238E27FC236}">
                <a16:creationId xmlns:a16="http://schemas.microsoft.com/office/drawing/2014/main" id="{0DF695AF-CA7D-4790-34DE-0E4A9336A805}"/>
              </a:ext>
            </a:extLst>
          </p:cNvPr>
          <p:cNvPicPr>
            <a:picLocks noChangeAspect="1"/>
          </p:cNvPicPr>
          <p:nvPr/>
        </p:nvPicPr>
        <p:blipFill>
          <a:blip r:embed="rId2"/>
          <a:stretch>
            <a:fillRect/>
          </a:stretch>
        </p:blipFill>
        <p:spPr>
          <a:xfrm>
            <a:off x="1503129" y="1686975"/>
            <a:ext cx="9014460" cy="4640580"/>
          </a:xfrm>
          <a:prstGeom prst="rect">
            <a:avLst/>
          </a:prstGeom>
          <a:ln>
            <a:solidFill>
              <a:schemeClr val="bg1">
                <a:lumMod val="50000"/>
              </a:schemeClr>
            </a:solidFill>
          </a:ln>
        </p:spPr>
      </p:pic>
      <p:sp>
        <p:nvSpPr>
          <p:cNvPr id="2" name="スライド番号プレースホルダー 1">
            <a:extLst>
              <a:ext uri="{FF2B5EF4-FFF2-40B4-BE49-F238E27FC236}">
                <a16:creationId xmlns:a16="http://schemas.microsoft.com/office/drawing/2014/main" id="{91522CFC-BBBE-2DFD-89B9-337A3B15FA08}"/>
              </a:ext>
            </a:extLst>
          </p:cNvPr>
          <p:cNvSpPr>
            <a:spLocks noGrp="1"/>
          </p:cNvSpPr>
          <p:nvPr>
            <p:ph type="sldNum" sz="quarter" idx="2"/>
          </p:nvPr>
        </p:nvSpPr>
        <p:spPr/>
        <p:txBody>
          <a:bodyPr/>
          <a:lstStyle/>
          <a:p>
            <a:fld id="{86CB4B4D-7CA3-9044-876B-883B54F8677D}" type="slidenum">
              <a:rPr lang="en-US" altLang="ja-JP" smtClean="0"/>
              <a:pPr/>
              <a:t>35</a:t>
            </a:fld>
            <a:endParaRPr lang="ja-JP" altLang="en-US"/>
          </a:p>
        </p:txBody>
      </p:sp>
      <p:sp>
        <p:nvSpPr>
          <p:cNvPr id="3" name="フッター プレースホルダー 2">
            <a:extLst>
              <a:ext uri="{FF2B5EF4-FFF2-40B4-BE49-F238E27FC236}">
                <a16:creationId xmlns:a16="http://schemas.microsoft.com/office/drawing/2014/main" id="{9453646D-D940-263C-190B-42FEA3B041DA}"/>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A793A611-32BE-903F-4C5E-4A10B8F9EF84}"/>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8" name="正方形/長方形 7">
            <a:extLst>
              <a:ext uri="{FF2B5EF4-FFF2-40B4-BE49-F238E27FC236}">
                <a16:creationId xmlns:a16="http://schemas.microsoft.com/office/drawing/2014/main" id="{849D9D46-1694-C45A-813A-C86706A2E48A}"/>
              </a:ext>
            </a:extLst>
          </p:cNvPr>
          <p:cNvSpPr/>
          <p:nvPr/>
        </p:nvSpPr>
        <p:spPr>
          <a:xfrm>
            <a:off x="6290552" y="2236602"/>
            <a:ext cx="723091" cy="27856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D3F4814B-7C40-2009-46A6-DED5FE2991E8}"/>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へのデータストレージの作成確認が出るので、「</a:t>
            </a:r>
            <a:r>
              <a:rPr kumimoji="1" lang="en-US" altLang="ja-JP" sz="1800" dirty="0">
                <a:solidFill>
                  <a:schemeClr val="tx1"/>
                </a:solidFill>
                <a:latin typeface="游ゴシック" panose="020B0400000000000000" pitchFamily="50" charset="-128"/>
                <a:ea typeface="游ゴシック" panose="020B0400000000000000" pitchFamily="50" charset="-128"/>
              </a:rPr>
              <a:t>OK</a:t>
            </a:r>
            <a:r>
              <a:rPr kumimoji="1" lang="ja-JP" altLang="en-US" sz="1800">
                <a:solidFill>
                  <a:schemeClr val="tx1"/>
                </a:solidFill>
                <a:latin typeface="游ゴシック" panose="020B0400000000000000" pitchFamily="50" charset="-128"/>
                <a:ea typeface="游ゴシック" panose="020B0400000000000000" pitchFamily="50" charset="-128"/>
              </a:rPr>
              <a:t>」をクリックします。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6969375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C4AA8-69DC-ED9E-7A0F-93781B31E8E1}"/>
            </a:ext>
          </a:extLst>
        </p:cNvPr>
        <p:cNvGrpSpPr/>
        <p:nvPr/>
      </p:nvGrpSpPr>
      <p:grpSpPr>
        <a:xfrm>
          <a:off x="0" y="0"/>
          <a:ext cx="0" cy="0"/>
          <a:chOff x="0" y="0"/>
          <a:chExt cx="0" cy="0"/>
        </a:xfrm>
      </p:grpSpPr>
      <p:pic>
        <p:nvPicPr>
          <p:cNvPr id="10" name="図 9">
            <a:extLst>
              <a:ext uri="{FF2B5EF4-FFF2-40B4-BE49-F238E27FC236}">
                <a16:creationId xmlns:a16="http://schemas.microsoft.com/office/drawing/2014/main" id="{9C773551-0C42-05E5-D459-948E16AD6A31}"/>
              </a:ext>
            </a:extLst>
          </p:cNvPr>
          <p:cNvPicPr>
            <a:picLocks noChangeAspect="1"/>
          </p:cNvPicPr>
          <p:nvPr/>
        </p:nvPicPr>
        <p:blipFill>
          <a:blip r:embed="rId2"/>
          <a:stretch>
            <a:fillRect/>
          </a:stretch>
        </p:blipFill>
        <p:spPr>
          <a:xfrm>
            <a:off x="1503423" y="1698384"/>
            <a:ext cx="9014460" cy="4640580"/>
          </a:xfrm>
          <a:prstGeom prst="rect">
            <a:avLst/>
          </a:prstGeom>
        </p:spPr>
      </p:pic>
      <p:sp>
        <p:nvSpPr>
          <p:cNvPr id="2" name="スライド番号プレースホルダー 1">
            <a:extLst>
              <a:ext uri="{FF2B5EF4-FFF2-40B4-BE49-F238E27FC236}">
                <a16:creationId xmlns:a16="http://schemas.microsoft.com/office/drawing/2014/main" id="{AA3110A9-1795-A7FC-1E91-59FFCECF6E9E}"/>
              </a:ext>
            </a:extLst>
          </p:cNvPr>
          <p:cNvSpPr>
            <a:spLocks noGrp="1"/>
          </p:cNvSpPr>
          <p:nvPr>
            <p:ph type="sldNum" sz="quarter" idx="2"/>
          </p:nvPr>
        </p:nvSpPr>
        <p:spPr/>
        <p:txBody>
          <a:bodyPr/>
          <a:lstStyle/>
          <a:p>
            <a:fld id="{86CB4B4D-7CA3-9044-876B-883B54F8677D}" type="slidenum">
              <a:rPr lang="en-US" altLang="ja-JP" smtClean="0"/>
              <a:pPr/>
              <a:t>36</a:t>
            </a:fld>
            <a:endParaRPr lang="ja-JP" altLang="en-US"/>
          </a:p>
        </p:txBody>
      </p:sp>
      <p:sp>
        <p:nvSpPr>
          <p:cNvPr id="3" name="フッター プレースホルダー 2">
            <a:extLst>
              <a:ext uri="{FF2B5EF4-FFF2-40B4-BE49-F238E27FC236}">
                <a16:creationId xmlns:a16="http://schemas.microsoft.com/office/drawing/2014/main" id="{BD2A09D7-5C68-1FD3-4383-50F0D51EC481}"/>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F5E1F828-7882-E249-071B-D59D5BC0A5B2}"/>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677CAE2D-0755-1295-3045-49AB8B67E204}"/>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「処理中」の表示が消えたら、</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でのデータストレージ作成は完了しています。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i-Reporter Cloud</a:t>
            </a:r>
            <a:r>
              <a:rPr kumimoji="1" lang="ja-JP" altLang="en-US" sz="1800">
                <a:solidFill>
                  <a:schemeClr val="tx1"/>
                </a:solidFill>
                <a:latin typeface="游ゴシック" panose="020B0400000000000000" pitchFamily="50" charset="-128"/>
                <a:ea typeface="游ゴシック" panose="020B0400000000000000" pitchFamily="50" charset="-128"/>
              </a:rPr>
              <a:t>における設定は以上となります。次に</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の環境で確認していきます。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3167009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A6A78-AF03-0CAB-1B82-CCEB1734A635}"/>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A6240AF8-8D78-20FB-FBAA-9974554FC21C}"/>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2" name="図 11">
            <a:extLst>
              <a:ext uri="{FF2B5EF4-FFF2-40B4-BE49-F238E27FC236}">
                <a16:creationId xmlns:a16="http://schemas.microsoft.com/office/drawing/2014/main" id="{FD18DFA4-DC56-C0A2-3978-5191CC22C0BF}"/>
              </a:ext>
            </a:extLst>
          </p:cNvPr>
          <p:cNvPicPr>
            <a:picLocks noChangeAspect="1"/>
          </p:cNvPicPr>
          <p:nvPr/>
        </p:nvPicPr>
        <p:blipFill>
          <a:blip r:embed="rId3"/>
          <a:stretch>
            <a:fillRect/>
          </a:stretch>
        </p:blipFill>
        <p:spPr>
          <a:xfrm>
            <a:off x="1855677" y="2006187"/>
            <a:ext cx="8503920" cy="4457700"/>
          </a:xfrm>
          <a:prstGeom prst="rect">
            <a:avLst/>
          </a:prstGeom>
        </p:spPr>
      </p:pic>
      <p:sp>
        <p:nvSpPr>
          <p:cNvPr id="2" name="スライド番号プレースホルダー 1">
            <a:extLst>
              <a:ext uri="{FF2B5EF4-FFF2-40B4-BE49-F238E27FC236}">
                <a16:creationId xmlns:a16="http://schemas.microsoft.com/office/drawing/2014/main" id="{89C39C51-3C8F-A97A-6D20-0CFB01A4DBB4}"/>
              </a:ext>
            </a:extLst>
          </p:cNvPr>
          <p:cNvSpPr>
            <a:spLocks noGrp="1"/>
          </p:cNvSpPr>
          <p:nvPr>
            <p:ph type="sldNum" sz="quarter" idx="2"/>
          </p:nvPr>
        </p:nvSpPr>
        <p:spPr/>
        <p:txBody>
          <a:bodyPr/>
          <a:lstStyle/>
          <a:p>
            <a:fld id="{86CB4B4D-7CA3-9044-876B-883B54F8677D}" type="slidenum">
              <a:rPr lang="en-US" altLang="ja-JP" smtClean="0"/>
              <a:pPr/>
              <a:t>37</a:t>
            </a:fld>
            <a:endParaRPr lang="ja-JP" altLang="en-US"/>
          </a:p>
        </p:txBody>
      </p:sp>
      <p:sp>
        <p:nvSpPr>
          <p:cNvPr id="3" name="フッター プレースホルダー 2">
            <a:extLst>
              <a:ext uri="{FF2B5EF4-FFF2-40B4-BE49-F238E27FC236}">
                <a16:creationId xmlns:a16="http://schemas.microsoft.com/office/drawing/2014/main" id="{F43AE8D3-3352-BBD4-41D0-86D31D06FE82}"/>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63C8AB8D-A845-D823-2D41-34CC12BDDAEC}"/>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15C6E0A1-8C36-6A46-5511-C7F06F00D7AB}"/>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連携先の</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に既に同名のデータストレージがあった場合、</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上書きするかどうかのダイアログが表示されます。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必要に応じて、データストレージ名の変更 もしくは 更新（設定の上書き）を選択してください。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397F489F-F816-89B7-6B23-B88C502DA78A}"/>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dirty="0">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dirty="0">
              <a:latin typeface="游ゴシック" panose="020B0400000000000000" pitchFamily="50" charset="-128"/>
              <a:ea typeface="游ゴシック" panose="020B0400000000000000" pitchFamily="50" charset="-128"/>
            </a:endParaRPr>
          </a:p>
        </p:txBody>
      </p:sp>
      <p:sp>
        <p:nvSpPr>
          <p:cNvPr id="7" name="吹き出し: 折線 6">
            <a:extLst>
              <a:ext uri="{FF2B5EF4-FFF2-40B4-BE49-F238E27FC236}">
                <a16:creationId xmlns:a16="http://schemas.microsoft.com/office/drawing/2014/main" id="{D799D6CA-A0D8-0F7B-CCA9-51F6D7E58C86}"/>
              </a:ext>
            </a:extLst>
          </p:cNvPr>
          <p:cNvSpPr/>
          <p:nvPr/>
        </p:nvSpPr>
        <p:spPr>
          <a:xfrm>
            <a:off x="7045371" y="3171621"/>
            <a:ext cx="5020135" cy="2809662"/>
          </a:xfrm>
          <a:prstGeom prst="borderCallout2">
            <a:avLst>
              <a:gd name="adj1" fmla="val 20313"/>
              <a:gd name="adj2" fmla="val -178"/>
              <a:gd name="adj3" fmla="val 20612"/>
              <a:gd name="adj4" fmla="val -9962"/>
              <a:gd name="adj5" fmla="val -1235"/>
              <a:gd name="adj6" fmla="val -1675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rgbClr val="323332"/>
                </a:solidFill>
                <a:latin typeface="游ゴシック" panose="020B0400000000000000" pitchFamily="50" charset="-128"/>
                <a:ea typeface="游ゴシック" panose="020B0400000000000000" pitchFamily="50" charset="-128"/>
              </a:rPr>
              <a:t>＜データストレージを更新した場合＞</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・連携済みのデータはそのままの残ります。</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a:t>
            </a:r>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dirty="0">
                <a:solidFill>
                  <a:srgbClr val="323332"/>
                </a:solidFill>
                <a:latin typeface="游ゴシック" panose="020B0400000000000000" pitchFamily="50" charset="-128"/>
                <a:ea typeface="游ゴシック" panose="020B0400000000000000" pitchFamily="50" charset="-128"/>
              </a:rPr>
              <a:t>の帳票に項目が追加された場合、</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　</a:t>
            </a:r>
            <a:r>
              <a:rPr kumimoji="1" lang="en-US" altLang="ja-JP" sz="1200" b="1" dirty="0">
                <a:solidFill>
                  <a:srgbClr val="323332"/>
                </a:solidFill>
                <a:latin typeface="游ゴシック" panose="020B0400000000000000" pitchFamily="50" charset="-128"/>
                <a:ea typeface="游ゴシック" panose="020B0400000000000000" pitchFamily="50" charset="-128"/>
              </a:rPr>
              <a:t>MB</a:t>
            </a:r>
            <a:r>
              <a:rPr kumimoji="1" lang="ja-JP" altLang="en-US" sz="1200" b="1" dirty="0">
                <a:solidFill>
                  <a:srgbClr val="323332"/>
                </a:solidFill>
                <a:latin typeface="游ゴシック" panose="020B0400000000000000" pitchFamily="50" charset="-128"/>
                <a:ea typeface="游ゴシック" panose="020B0400000000000000" pitchFamily="50" charset="-128"/>
              </a:rPr>
              <a:t>のデータストレージに項目が追加されます。</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・既存項目の型が変更された場合エラーが発生する場合があります。</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　</a:t>
            </a:r>
            <a:r>
              <a:rPr kumimoji="1" lang="en-US" altLang="ja-JP" sz="1200" b="1" dirty="0">
                <a:solidFill>
                  <a:srgbClr val="323332"/>
                </a:solidFill>
                <a:latin typeface="游ゴシック" panose="020B0400000000000000" pitchFamily="50" charset="-128"/>
                <a:ea typeface="游ゴシック" panose="020B0400000000000000" pitchFamily="50" charset="-128"/>
              </a:rPr>
              <a:t>MB</a:t>
            </a:r>
            <a:r>
              <a:rPr kumimoji="1" lang="ja-JP" altLang="en-US" sz="1200" b="1" dirty="0">
                <a:solidFill>
                  <a:srgbClr val="323332"/>
                </a:solidFill>
                <a:latin typeface="游ゴシック" panose="020B0400000000000000" pitchFamily="50" charset="-128"/>
                <a:ea typeface="游ゴシック" panose="020B0400000000000000" pitchFamily="50" charset="-128"/>
              </a:rPr>
              <a:t>のデータストレージを開き、手動で修正が必要になります。</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・データストレージを削除（またはリネーム）し作り直しをする場合</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　過去データを手動で移行する必要があります。</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　過去データを</a:t>
            </a:r>
            <a:r>
              <a:rPr kumimoji="1" lang="en-US" altLang="ja-JP" sz="1200" b="1" dirty="0">
                <a:solidFill>
                  <a:srgbClr val="323332"/>
                </a:solidFill>
                <a:latin typeface="游ゴシック" panose="020B0400000000000000" pitchFamily="50" charset="-128"/>
                <a:ea typeface="游ゴシック" panose="020B0400000000000000" pitchFamily="50" charset="-128"/>
              </a:rPr>
              <a:t>CSV</a:t>
            </a:r>
            <a:r>
              <a:rPr kumimoji="1" lang="ja-JP" altLang="en-US" sz="1200" b="1" dirty="0">
                <a:solidFill>
                  <a:srgbClr val="323332"/>
                </a:solidFill>
                <a:latin typeface="游ゴシック" panose="020B0400000000000000" pitchFamily="50" charset="-128"/>
                <a:ea typeface="游ゴシック" panose="020B0400000000000000" pitchFamily="50" charset="-128"/>
              </a:rPr>
              <a:t>に</a:t>
            </a:r>
            <a:r>
              <a:rPr kumimoji="1" lang="en-US" altLang="ja-JP" sz="1200" b="1" dirty="0">
                <a:solidFill>
                  <a:srgbClr val="323332"/>
                </a:solidFill>
                <a:latin typeface="游ゴシック" panose="020B0400000000000000" pitchFamily="50" charset="-128"/>
                <a:ea typeface="游ゴシック" panose="020B0400000000000000" pitchFamily="50" charset="-128"/>
              </a:rPr>
              <a:t>DL</a:t>
            </a:r>
            <a:r>
              <a:rPr kumimoji="1" lang="ja-JP" altLang="en-US" sz="1200" b="1" dirty="0">
                <a:solidFill>
                  <a:srgbClr val="323332"/>
                </a:solidFill>
                <a:latin typeface="游ゴシック" panose="020B0400000000000000" pitchFamily="50" charset="-128"/>
                <a:ea typeface="游ゴシック" panose="020B0400000000000000" pitchFamily="50" charset="-128"/>
              </a:rPr>
              <a:t>、データストレージの作り直し、</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　手動でデータストレージに過去データの取込が必要となります。</a:t>
            </a:r>
            <a:endParaRPr lang="en-US" altLang="ja-JP" sz="1200" b="1" dirty="0">
              <a:solidFill>
                <a:schemeClr val="dk1"/>
              </a:solidFill>
            </a:endParaRPr>
          </a:p>
        </p:txBody>
      </p:sp>
    </p:spTree>
    <p:extLst>
      <p:ext uri="{BB962C8B-B14F-4D97-AF65-F5344CB8AC3E}">
        <p14:creationId xmlns:p14="http://schemas.microsoft.com/office/powerpoint/2010/main" val="19764129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EF60DF4D-DD5B-ABD6-67B5-628219C31F58}"/>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0" name="テキスト プレースホルダー 21">
            <a:extLst>
              <a:ext uri="{FF2B5EF4-FFF2-40B4-BE49-F238E27FC236}">
                <a16:creationId xmlns:a16="http://schemas.microsoft.com/office/drawing/2014/main" id="{1EE7F2D6-9A78-7968-3EA1-12DA5FEC2064}"/>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dirty="0">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dirty="0">
              <a:latin typeface="游ゴシック" panose="020B0400000000000000" pitchFamily="50" charset="-128"/>
              <a:ea typeface="游ゴシック" panose="020B0400000000000000" pitchFamily="50" charset="-128"/>
            </a:endParaRPr>
          </a:p>
        </p:txBody>
      </p:sp>
      <p:pic>
        <p:nvPicPr>
          <p:cNvPr id="36" name="図 35" descr="テーブル&#10;&#10;AI 生成コンテンツは誤りを含む可能性があります。">
            <a:extLst>
              <a:ext uri="{FF2B5EF4-FFF2-40B4-BE49-F238E27FC236}">
                <a16:creationId xmlns:a16="http://schemas.microsoft.com/office/drawing/2014/main" id="{4B04EAB7-5D9E-F56C-B1B7-ECB22DAEC135}"/>
              </a:ext>
            </a:extLst>
          </p:cNvPr>
          <p:cNvPicPr>
            <a:picLocks noChangeAspect="1"/>
          </p:cNvPicPr>
          <p:nvPr/>
        </p:nvPicPr>
        <p:blipFill>
          <a:blip r:embed="rId3"/>
          <a:stretch>
            <a:fillRect/>
          </a:stretch>
        </p:blipFill>
        <p:spPr>
          <a:xfrm>
            <a:off x="272415" y="2292061"/>
            <a:ext cx="5533771" cy="2782130"/>
          </a:xfrm>
          <a:prstGeom prst="rect">
            <a:avLst/>
          </a:prstGeom>
        </p:spPr>
      </p:pic>
      <p:sp>
        <p:nvSpPr>
          <p:cNvPr id="31" name="正方形/長方形 30">
            <a:extLst>
              <a:ext uri="{FF2B5EF4-FFF2-40B4-BE49-F238E27FC236}">
                <a16:creationId xmlns:a16="http://schemas.microsoft.com/office/drawing/2014/main" id="{635D234B-C3A4-DAD1-FAA9-AB8AA3EC5D10}"/>
              </a:ext>
            </a:extLst>
          </p:cNvPr>
          <p:cNvSpPr/>
          <p:nvPr/>
        </p:nvSpPr>
        <p:spPr>
          <a:xfrm>
            <a:off x="6096001" y="1695941"/>
            <a:ext cx="5940000" cy="48600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1400" b="1" dirty="0">
                <a:solidFill>
                  <a:schemeClr val="tx1"/>
                </a:solidFill>
                <a:latin typeface="游ゴシック" panose="020B0400000000000000" pitchFamily="50" charset="-128"/>
                <a:ea typeface="游ゴシック" panose="020B0400000000000000" pitchFamily="50" charset="-128"/>
              </a:rPr>
              <a:t>本資料で連携される項目の一覧</a:t>
            </a:r>
          </a:p>
        </p:txBody>
      </p:sp>
      <p:pic>
        <p:nvPicPr>
          <p:cNvPr id="23" name="図 22" descr="グラフィカル ユーザー インターフェイス, テーブル&#10;&#10;AI 生成コンテンツは誤りを含む可能性があります。">
            <a:extLst>
              <a:ext uri="{FF2B5EF4-FFF2-40B4-BE49-F238E27FC236}">
                <a16:creationId xmlns:a16="http://schemas.microsoft.com/office/drawing/2014/main" id="{DFD1284B-8553-F991-6612-B56829611662}"/>
              </a:ext>
            </a:extLst>
          </p:cNvPr>
          <p:cNvPicPr>
            <a:picLocks noChangeAspect="1"/>
          </p:cNvPicPr>
          <p:nvPr/>
        </p:nvPicPr>
        <p:blipFill>
          <a:blip r:embed="rId4"/>
          <a:stretch>
            <a:fillRect/>
          </a:stretch>
        </p:blipFill>
        <p:spPr>
          <a:xfrm>
            <a:off x="3096409" y="1909550"/>
            <a:ext cx="2724530" cy="3038899"/>
          </a:xfrm>
          <a:prstGeom prst="rect">
            <a:avLst/>
          </a:prstGeom>
          <a:ln>
            <a:solidFill>
              <a:srgbClr val="FF0000"/>
            </a:solidFill>
          </a:ln>
        </p:spPr>
      </p:pic>
      <p:sp>
        <p:nvSpPr>
          <p:cNvPr id="2" name="スライド番号プレースホルダー 1">
            <a:extLst>
              <a:ext uri="{FF2B5EF4-FFF2-40B4-BE49-F238E27FC236}">
                <a16:creationId xmlns:a16="http://schemas.microsoft.com/office/drawing/2014/main" id="{83E60A69-342A-5EDC-A7E4-4B7035D0CA63}"/>
              </a:ext>
            </a:extLst>
          </p:cNvPr>
          <p:cNvSpPr>
            <a:spLocks noGrp="1"/>
          </p:cNvSpPr>
          <p:nvPr>
            <p:ph type="sldNum" sz="quarter" idx="2"/>
          </p:nvPr>
        </p:nvSpPr>
        <p:spPr/>
        <p:txBody>
          <a:bodyPr/>
          <a:lstStyle/>
          <a:p>
            <a:fld id="{86CB4B4D-7CA3-9044-876B-883B54F8677D}" type="slidenum">
              <a:rPr lang="en-US" altLang="ja-JP" smtClean="0"/>
              <a:pPr/>
              <a:t>38</a:t>
            </a:fld>
            <a:endParaRPr lang="ja-JP" altLang="en-US"/>
          </a:p>
        </p:txBody>
      </p:sp>
      <p:sp>
        <p:nvSpPr>
          <p:cNvPr id="3" name="フッター プレースホルダー 2">
            <a:extLst>
              <a:ext uri="{FF2B5EF4-FFF2-40B4-BE49-F238E27FC236}">
                <a16:creationId xmlns:a16="http://schemas.microsoft.com/office/drawing/2014/main" id="{E8981B73-5535-E1A3-C98F-EA220339DC50}"/>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EA59AA59-5352-3AEE-67D3-A48E633274BF}"/>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8" name="正方形/長方形 7">
            <a:extLst>
              <a:ext uri="{FF2B5EF4-FFF2-40B4-BE49-F238E27FC236}">
                <a16:creationId xmlns:a16="http://schemas.microsoft.com/office/drawing/2014/main" id="{82FFA2B1-7487-831D-77D9-F65BC082822C}"/>
              </a:ext>
            </a:extLst>
          </p:cNvPr>
          <p:cNvSpPr/>
          <p:nvPr/>
        </p:nvSpPr>
        <p:spPr>
          <a:xfrm>
            <a:off x="383126" y="3874034"/>
            <a:ext cx="420771" cy="3565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648EA90A-E759-599B-D304-CE0B5E8119C4}"/>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出力項目の</a:t>
            </a:r>
            <a:r>
              <a:rPr kumimoji="1" lang="ja-JP" altLang="en-US" sz="1800" b="1" dirty="0">
                <a:solidFill>
                  <a:schemeClr val="tx1"/>
                </a:solidFill>
                <a:latin typeface="游ゴシック" panose="020B0400000000000000" pitchFamily="50" charset="-128"/>
                <a:ea typeface="游ゴシック" panose="020B0400000000000000" pitchFamily="50" charset="-128"/>
              </a:rPr>
              <a:t>確認</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確認のみで、変更は行わない</a:t>
            </a:r>
            <a:r>
              <a:rPr kumimoji="1" lang="ja-JP" altLang="en-US" sz="1200" dirty="0">
                <a:solidFill>
                  <a:schemeClr val="tx1"/>
                </a:solidFill>
                <a:latin typeface="游ゴシック" panose="020B0400000000000000" pitchFamily="50" charset="-128"/>
                <a:ea typeface="游ゴシック" panose="020B0400000000000000" pitchFamily="50" charset="-128"/>
              </a:rPr>
              <a:t>ため、本スライドはスキップしても問題ありません）</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「▼プレビュー表示」欄にある「　　編集」ボタンをクリックすると「出力項目設定」のウインドウが表示されます。今回の連行項目をご確認ください。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pic>
        <p:nvPicPr>
          <p:cNvPr id="6" name="図 5">
            <a:extLst>
              <a:ext uri="{FF2B5EF4-FFF2-40B4-BE49-F238E27FC236}">
                <a16:creationId xmlns:a16="http://schemas.microsoft.com/office/drawing/2014/main" id="{3B19C018-261E-872C-A763-4C27442F1679}"/>
              </a:ext>
            </a:extLst>
          </p:cNvPr>
          <p:cNvPicPr>
            <a:picLocks noChangeAspect="1"/>
          </p:cNvPicPr>
          <p:nvPr/>
        </p:nvPicPr>
        <p:blipFill>
          <a:blip r:embed="rId5"/>
          <a:stretch>
            <a:fillRect/>
          </a:stretch>
        </p:blipFill>
        <p:spPr>
          <a:xfrm>
            <a:off x="3838875" y="1196565"/>
            <a:ext cx="341819" cy="274941"/>
          </a:xfrm>
          <a:prstGeom prst="rect">
            <a:avLst/>
          </a:prstGeom>
        </p:spPr>
      </p:pic>
      <p:pic>
        <p:nvPicPr>
          <p:cNvPr id="21" name="図 20" descr="テーブル&#10;&#10;AI 生成コンテンツは誤りを含む可能性があります。">
            <a:extLst>
              <a:ext uri="{FF2B5EF4-FFF2-40B4-BE49-F238E27FC236}">
                <a16:creationId xmlns:a16="http://schemas.microsoft.com/office/drawing/2014/main" id="{4D543AC4-0AC1-F175-8603-B02210DA5E9E}"/>
              </a:ext>
            </a:extLst>
          </p:cNvPr>
          <p:cNvPicPr>
            <a:picLocks noChangeAspect="1"/>
          </p:cNvPicPr>
          <p:nvPr/>
        </p:nvPicPr>
        <p:blipFill>
          <a:blip r:embed="rId6"/>
          <a:stretch>
            <a:fillRect/>
          </a:stretch>
        </p:blipFill>
        <p:spPr>
          <a:xfrm>
            <a:off x="6199762" y="1951067"/>
            <a:ext cx="5719432" cy="4552862"/>
          </a:xfrm>
          <a:prstGeom prst="rect">
            <a:avLst/>
          </a:prstGeom>
        </p:spPr>
      </p:pic>
      <p:cxnSp>
        <p:nvCxnSpPr>
          <p:cNvPr id="25" name="直線矢印コネクタ 24">
            <a:extLst>
              <a:ext uri="{FF2B5EF4-FFF2-40B4-BE49-F238E27FC236}">
                <a16:creationId xmlns:a16="http://schemas.microsoft.com/office/drawing/2014/main" id="{9B30AEB3-D217-DF2D-6129-5EEDDCD87D15}"/>
              </a:ext>
            </a:extLst>
          </p:cNvPr>
          <p:cNvCxnSpPr>
            <a:cxnSpLocks/>
            <a:stCxn id="8" idx="0"/>
            <a:endCxn id="23" idx="1"/>
          </p:cNvCxnSpPr>
          <p:nvPr/>
        </p:nvCxnSpPr>
        <p:spPr>
          <a:xfrm flipV="1">
            <a:off x="593512" y="3429000"/>
            <a:ext cx="2502897" cy="445034"/>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34" name="正方形/長方形 33">
            <a:extLst>
              <a:ext uri="{FF2B5EF4-FFF2-40B4-BE49-F238E27FC236}">
                <a16:creationId xmlns:a16="http://schemas.microsoft.com/office/drawing/2014/main" id="{E894D139-4D92-551B-F57C-FB5E4F152B7B}"/>
              </a:ext>
            </a:extLst>
          </p:cNvPr>
          <p:cNvSpPr/>
          <p:nvPr/>
        </p:nvSpPr>
        <p:spPr>
          <a:xfrm>
            <a:off x="0" y="5398049"/>
            <a:ext cx="6299200" cy="115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dirty="0">
                <a:solidFill>
                  <a:schemeClr val="tx1"/>
                </a:solidFill>
                <a:latin typeface="游ゴシック" panose="020B0400000000000000" pitchFamily="50" charset="-128"/>
                <a:ea typeface="游ゴシック" panose="020B0400000000000000" pitchFamily="50" charset="-128"/>
              </a:rPr>
              <a:t>■ 出力項目の設定について　の詳細は</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「入力帳票・データーを出力する ＞ 入力帳票の値をデータ連携テーブルに出力する</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 </a:t>
            </a:r>
            <a:r>
              <a:rPr kumimoji="1" lang="en-US" altLang="ja-JP" sz="1200" dirty="0">
                <a:solidFill>
                  <a:schemeClr val="tx1"/>
                </a:solidFill>
                <a:latin typeface="游ゴシック" panose="020B0400000000000000" pitchFamily="50" charset="-128"/>
                <a:ea typeface="游ゴシック" panose="020B0400000000000000" pitchFamily="50" charset="-128"/>
              </a:rPr>
              <a:t>ConMas Manager</a:t>
            </a:r>
            <a:r>
              <a:rPr kumimoji="1" lang="ja-JP" altLang="en-US" sz="1200" dirty="0">
                <a:solidFill>
                  <a:schemeClr val="tx1"/>
                </a:solidFill>
                <a:latin typeface="游ゴシック" panose="020B0400000000000000" pitchFamily="50" charset="-128"/>
                <a:ea typeface="游ゴシック" panose="020B0400000000000000" pitchFamily="50" charset="-128"/>
              </a:rPr>
              <a:t>からの連携ビュー参照機能 ＞ 出力定義の選択＞ 出力項目設定」</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をご参照ください。　</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en-US" altLang="ja-JP" sz="1200" dirty="0">
                <a:solidFill>
                  <a:schemeClr val="tx1"/>
                </a:solidFill>
                <a:latin typeface="游ゴシック" panose="020B0400000000000000" pitchFamily="50" charset="-128"/>
                <a:ea typeface="游ゴシック" panose="020B0400000000000000" pitchFamily="50" charset="-128"/>
                <a:hlinkClick r:id="rId7"/>
              </a:rPr>
              <a:t>https://manuals.i-reporter.jp/output-the-data/datacoordination-table/linked-viewreference-function</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0707792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6FFA7-F1DC-F544-A6BF-A5531F4D2B3D}"/>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305EDE42-4A76-301A-BAD8-7386621BD989}"/>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 name="スライド番号プレースホルダー 1">
            <a:extLst>
              <a:ext uri="{FF2B5EF4-FFF2-40B4-BE49-F238E27FC236}">
                <a16:creationId xmlns:a16="http://schemas.microsoft.com/office/drawing/2014/main" id="{3AFCF54A-245B-B82A-5C3A-14F3A48C7E47}"/>
              </a:ext>
            </a:extLst>
          </p:cNvPr>
          <p:cNvSpPr>
            <a:spLocks noGrp="1"/>
          </p:cNvSpPr>
          <p:nvPr>
            <p:ph type="sldNum" sz="quarter" idx="2"/>
          </p:nvPr>
        </p:nvSpPr>
        <p:spPr/>
        <p:txBody>
          <a:bodyPr/>
          <a:lstStyle/>
          <a:p>
            <a:fld id="{86CB4B4D-7CA3-9044-876B-883B54F8677D}" type="slidenum">
              <a:rPr lang="en-US" altLang="ja-JP" smtClean="0"/>
              <a:pPr/>
              <a:t>39</a:t>
            </a:fld>
            <a:endParaRPr lang="ja-JP" altLang="en-US"/>
          </a:p>
        </p:txBody>
      </p:sp>
      <p:sp>
        <p:nvSpPr>
          <p:cNvPr id="3" name="フッター プレースホルダー 2">
            <a:extLst>
              <a:ext uri="{FF2B5EF4-FFF2-40B4-BE49-F238E27FC236}">
                <a16:creationId xmlns:a16="http://schemas.microsoft.com/office/drawing/2014/main" id="{2823A63A-3E8D-B646-AE8B-94AC903BD4D4}"/>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0B27CC46-342E-1C40-4754-ABF83E19896F}"/>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B4C7945D-B398-C819-6C1B-5CCA4E6D0581}"/>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重要</a:t>
            </a:r>
            <a:r>
              <a:rPr kumimoji="1" lang="en-US" altLang="ja-JP" sz="1800" dirty="0">
                <a:solidFill>
                  <a:schemeClr val="tx1"/>
                </a:solidFill>
                <a:latin typeface="游ゴシック" panose="020B0400000000000000" pitchFamily="50" charset="-128"/>
                <a:ea typeface="游ゴシック" panose="020B0400000000000000" pitchFamily="50" charset="-128"/>
              </a:rPr>
              <a:t>】ConMas Manager VerUP</a:t>
            </a:r>
            <a:r>
              <a:rPr kumimoji="1" lang="ja-JP" altLang="en-US" sz="1800" dirty="0">
                <a:solidFill>
                  <a:schemeClr val="tx1"/>
                </a:solidFill>
                <a:latin typeface="游ゴシック" panose="020B0400000000000000" pitchFamily="50" charset="-128"/>
                <a:ea typeface="游ゴシック" panose="020B0400000000000000" pitchFamily="50" charset="-128"/>
              </a:rPr>
              <a:t>に伴う「連携ビュー」</a:t>
            </a:r>
            <a:r>
              <a:rPr kumimoji="1" lang="en-US" altLang="ja-JP" sz="1800" dirty="0">
                <a:solidFill>
                  <a:schemeClr val="tx1"/>
                </a:solidFill>
                <a:latin typeface="游ゴシック" panose="020B0400000000000000" pitchFamily="50" charset="-128"/>
                <a:ea typeface="游ゴシック" panose="020B0400000000000000" pitchFamily="50" charset="-128"/>
              </a:rPr>
              <a:t>CSV</a:t>
            </a:r>
            <a:r>
              <a:rPr kumimoji="1" lang="ja-JP" altLang="en-US" sz="1800" dirty="0">
                <a:solidFill>
                  <a:schemeClr val="tx1"/>
                </a:solidFill>
                <a:latin typeface="游ゴシック" panose="020B0400000000000000" pitchFamily="50" charset="-128"/>
                <a:ea typeface="游ゴシック" panose="020B0400000000000000" pitchFamily="50" charset="-128"/>
              </a:rPr>
              <a:t>出力項目の変更と、外部連携への影響について</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ConMas Manager </a:t>
            </a:r>
            <a:r>
              <a:rPr kumimoji="1" lang="en-US" altLang="ja-JP" sz="1800" b="1" dirty="0">
                <a:solidFill>
                  <a:schemeClr val="tx1"/>
                </a:solidFill>
                <a:latin typeface="游ゴシック" panose="020B0400000000000000" pitchFamily="50" charset="-128"/>
                <a:ea typeface="游ゴシック" panose="020B0400000000000000" pitchFamily="50" charset="-128"/>
              </a:rPr>
              <a:t>8.2.26010</a:t>
            </a:r>
            <a:r>
              <a:rPr kumimoji="1" lang="ja-JP" altLang="en-US" sz="1800" b="1" dirty="0">
                <a:solidFill>
                  <a:schemeClr val="tx1"/>
                </a:solidFill>
                <a:latin typeface="游ゴシック" panose="020B0400000000000000" pitchFamily="50" charset="-128"/>
                <a:ea typeface="游ゴシック" panose="020B0400000000000000" pitchFamily="50" charset="-128"/>
              </a:rPr>
              <a:t>より前の</a:t>
            </a:r>
            <a:r>
              <a:rPr kumimoji="1" lang="en-US" altLang="ja-JP" sz="1800" b="1" dirty="0">
                <a:solidFill>
                  <a:schemeClr val="tx1"/>
                </a:solidFill>
                <a:latin typeface="游ゴシック" panose="020B0400000000000000" pitchFamily="50" charset="-128"/>
                <a:ea typeface="游ゴシック" panose="020B0400000000000000" pitchFamily="50" charset="-128"/>
              </a:rPr>
              <a:t>Ver</a:t>
            </a:r>
            <a:r>
              <a:rPr kumimoji="1" lang="ja-JP" altLang="en-US" sz="1800" b="1" dirty="0">
                <a:solidFill>
                  <a:schemeClr val="tx1"/>
                </a:solidFill>
                <a:latin typeface="游ゴシック" panose="020B0400000000000000" pitchFamily="50" charset="-128"/>
                <a:ea typeface="游ゴシック" panose="020B0400000000000000" pitchFamily="50" charset="-128"/>
              </a:rPr>
              <a:t>で</a:t>
            </a:r>
            <a:r>
              <a:rPr kumimoji="1" lang="en-US" altLang="ja-JP" sz="1800" b="1"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b="1" dirty="0">
                <a:solidFill>
                  <a:schemeClr val="tx1"/>
                </a:solidFill>
                <a:latin typeface="游ゴシック" panose="020B0400000000000000" pitchFamily="50" charset="-128"/>
                <a:ea typeface="游ゴシック" panose="020B0400000000000000" pitchFamily="50" charset="-128"/>
              </a:rPr>
              <a:t>と連携済みの場合</a:t>
            </a:r>
            <a:r>
              <a:rPr kumimoji="1" lang="ja-JP" altLang="en-US" sz="1800" dirty="0">
                <a:solidFill>
                  <a:schemeClr val="tx1"/>
                </a:solidFill>
                <a:latin typeface="游ゴシック" panose="020B0400000000000000" pitchFamily="50" charset="-128"/>
                <a:ea typeface="游ゴシック" panose="020B0400000000000000" pitchFamily="50" charset="-128"/>
              </a:rPr>
              <a:t>ご確認ください。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0816B62F-AFC8-0B89-2224-4EC227CDA1A3}"/>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dirty="0">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dirty="0">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3110F173-2420-0DA1-6586-91B62A189F0C}"/>
              </a:ext>
            </a:extLst>
          </p:cNvPr>
          <p:cNvSpPr/>
          <p:nvPr/>
        </p:nvSpPr>
        <p:spPr>
          <a:xfrm>
            <a:off x="4444780" y="1721441"/>
            <a:ext cx="7668000" cy="4648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200" dirty="0">
                <a:solidFill>
                  <a:schemeClr val="tx1"/>
                </a:solidFill>
                <a:latin typeface="游ゴシック" panose="020B0400000000000000" pitchFamily="50" charset="-128"/>
                <a:ea typeface="游ゴシック" panose="020B0400000000000000" pitchFamily="50" charset="-128"/>
              </a:rPr>
              <a:t>ConMas Manager </a:t>
            </a:r>
            <a:r>
              <a:rPr kumimoji="1" lang="en-US" altLang="ja-JP" sz="1200" b="1" dirty="0">
                <a:solidFill>
                  <a:schemeClr val="tx1"/>
                </a:solidFill>
                <a:latin typeface="游ゴシック" panose="020B0400000000000000" pitchFamily="50" charset="-128"/>
                <a:ea typeface="游ゴシック" panose="020B0400000000000000" pitchFamily="50" charset="-128"/>
              </a:rPr>
              <a:t>8.2.26010 </a:t>
            </a:r>
            <a:r>
              <a:rPr kumimoji="1" lang="ja-JP" altLang="en-US" sz="1200" b="1" dirty="0">
                <a:solidFill>
                  <a:schemeClr val="tx1"/>
                </a:solidFill>
                <a:latin typeface="游ゴシック" panose="020B0400000000000000" pitchFamily="50" charset="-128"/>
                <a:ea typeface="游ゴシック" panose="020B0400000000000000" pitchFamily="50" charset="-128"/>
              </a:rPr>
              <a:t>への</a:t>
            </a:r>
            <a:r>
              <a:rPr kumimoji="1" lang="en-US" altLang="ja-JP" sz="1200" b="1" dirty="0">
                <a:solidFill>
                  <a:schemeClr val="tx1"/>
                </a:solidFill>
                <a:latin typeface="游ゴシック" panose="020B0400000000000000" pitchFamily="50" charset="-128"/>
                <a:ea typeface="游ゴシック" panose="020B0400000000000000" pitchFamily="50" charset="-128"/>
              </a:rPr>
              <a:t>VerUP</a:t>
            </a:r>
            <a:r>
              <a:rPr kumimoji="1" lang="ja-JP" altLang="en-US" sz="1200" dirty="0">
                <a:solidFill>
                  <a:schemeClr val="tx1"/>
                </a:solidFill>
                <a:latin typeface="游ゴシック" panose="020B0400000000000000" pitchFamily="50" charset="-128"/>
                <a:ea typeface="游ゴシック" panose="020B0400000000000000" pitchFamily="50" charset="-128"/>
              </a:rPr>
              <a:t>において、</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 Cloud</a:t>
            </a:r>
            <a:r>
              <a:rPr kumimoji="1" lang="ja-JP" altLang="en-US" sz="1200" dirty="0">
                <a:solidFill>
                  <a:schemeClr val="tx1"/>
                </a:solidFill>
                <a:latin typeface="游ゴシック" panose="020B0400000000000000" pitchFamily="50" charset="-128"/>
                <a:ea typeface="游ゴシック" panose="020B0400000000000000" pitchFamily="50" charset="-128"/>
              </a:rPr>
              <a:t>連携の機能強化に伴い、</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b="1" dirty="0">
                <a:solidFill>
                  <a:schemeClr val="tx1"/>
                </a:solidFill>
                <a:latin typeface="游ゴシック" panose="020B0400000000000000" pitchFamily="50" charset="-128"/>
                <a:ea typeface="游ゴシック" panose="020B0400000000000000" pitchFamily="50" charset="-128"/>
              </a:rPr>
              <a:t>「連携ビュー」の出力項目に「元帳票</a:t>
            </a:r>
            <a:r>
              <a:rPr kumimoji="1" lang="en-US" altLang="ja-JP" sz="1200" b="1" dirty="0">
                <a:solidFill>
                  <a:schemeClr val="tx1"/>
                </a:solidFill>
                <a:latin typeface="游ゴシック" panose="020B0400000000000000" pitchFamily="50" charset="-128"/>
                <a:ea typeface="游ゴシック" panose="020B0400000000000000" pitchFamily="50" charset="-128"/>
              </a:rPr>
              <a:t>ID</a:t>
            </a:r>
            <a:r>
              <a:rPr kumimoji="1" lang="ja-JP" altLang="en-US" sz="1200" b="1" dirty="0">
                <a:solidFill>
                  <a:schemeClr val="tx1"/>
                </a:solidFill>
                <a:latin typeface="游ゴシック" panose="020B0400000000000000" pitchFamily="50" charset="-128"/>
                <a:ea typeface="游ゴシック" panose="020B0400000000000000" pitchFamily="50" charset="-128"/>
              </a:rPr>
              <a:t>」「削除フラグ」がデフォルトで追加</a:t>
            </a:r>
            <a:r>
              <a:rPr kumimoji="1" lang="ja-JP" altLang="en-US" sz="1200" dirty="0">
                <a:solidFill>
                  <a:schemeClr val="tx1"/>
                </a:solidFill>
                <a:latin typeface="游ゴシック" panose="020B0400000000000000" pitchFamily="50" charset="-128"/>
                <a:ea typeface="游ゴシック" panose="020B0400000000000000" pitchFamily="50" charset="-128"/>
              </a:rPr>
              <a:t>されます。</a:t>
            </a:r>
          </a:p>
          <a:p>
            <a:r>
              <a:rPr kumimoji="1" lang="ja-JP" altLang="en-US" sz="1200" dirty="0">
                <a:solidFill>
                  <a:schemeClr val="tx1"/>
                </a:solidFill>
                <a:latin typeface="游ゴシック" panose="020B0400000000000000" pitchFamily="50" charset="-128"/>
                <a:ea typeface="游ゴシック" panose="020B0400000000000000" pitchFamily="50" charset="-128"/>
              </a:rPr>
              <a:t>これに伴い、</a:t>
            </a:r>
            <a:r>
              <a:rPr kumimoji="1" lang="ja-JP" altLang="en-US" sz="1200" b="1" dirty="0">
                <a:solidFill>
                  <a:schemeClr val="tx1"/>
                </a:solidFill>
                <a:latin typeface="游ゴシック" panose="020B0400000000000000" pitchFamily="50" charset="-128"/>
                <a:ea typeface="游ゴシック" panose="020B0400000000000000" pitchFamily="50" charset="-128"/>
              </a:rPr>
              <a:t>バージョンアップ前より「連携ビュー」の</a:t>
            </a:r>
            <a:r>
              <a:rPr kumimoji="1" lang="en-US" altLang="ja-JP" sz="1200" b="1" dirty="0">
                <a:solidFill>
                  <a:schemeClr val="tx1"/>
                </a:solidFill>
                <a:latin typeface="游ゴシック" panose="020B0400000000000000" pitchFamily="50" charset="-128"/>
                <a:ea typeface="游ゴシック" panose="020B0400000000000000" pitchFamily="50" charset="-128"/>
              </a:rPr>
              <a:t>CSV</a:t>
            </a:r>
            <a:r>
              <a:rPr kumimoji="1" lang="ja-JP" altLang="en-US" sz="1200" b="1" dirty="0">
                <a:solidFill>
                  <a:schemeClr val="tx1"/>
                </a:solidFill>
                <a:latin typeface="游ゴシック" panose="020B0400000000000000" pitchFamily="50" charset="-128"/>
                <a:ea typeface="游ゴシック" panose="020B0400000000000000" pitchFamily="50" charset="-128"/>
              </a:rPr>
              <a:t>データを外部システムと連携させている場合</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r>
              <a:rPr kumimoji="1" lang="ja-JP" altLang="en-US" sz="1200" b="1" dirty="0">
                <a:solidFill>
                  <a:schemeClr val="tx1"/>
                </a:solidFill>
                <a:latin typeface="游ゴシック" panose="020B0400000000000000" pitchFamily="50" charset="-128"/>
                <a:ea typeface="游ゴシック" panose="020B0400000000000000" pitchFamily="50" charset="-128"/>
              </a:rPr>
              <a:t>列のズレによる取り込みエラー等が発生する可能性がある</a:t>
            </a:r>
            <a:r>
              <a:rPr kumimoji="1" lang="ja-JP" altLang="en-US" sz="1200" dirty="0">
                <a:solidFill>
                  <a:schemeClr val="tx1"/>
                </a:solidFill>
                <a:latin typeface="游ゴシック" panose="020B0400000000000000" pitchFamily="50" charset="-128"/>
                <a:ea typeface="游ゴシック" panose="020B0400000000000000" pitchFamily="50" charset="-128"/>
              </a:rPr>
              <a:t>ため、以下の内容をご確認ください。</a:t>
            </a:r>
          </a:p>
          <a:p>
            <a:endParaRPr kumimoji="1" lang="en-US" altLang="ja-JP" sz="8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＜変更内容＞</a:t>
            </a:r>
          </a:p>
          <a:p>
            <a:r>
              <a:rPr kumimoji="1" lang="en-US" altLang="ja-JP" sz="1200" dirty="0">
                <a:solidFill>
                  <a:schemeClr val="tx1"/>
                </a:solidFill>
                <a:latin typeface="游ゴシック" panose="020B0400000000000000" pitchFamily="50" charset="-128"/>
                <a:ea typeface="游ゴシック" panose="020B0400000000000000" pitchFamily="50" charset="-128"/>
              </a:rPr>
              <a:t>ConMas Manager </a:t>
            </a:r>
            <a:r>
              <a:rPr kumimoji="1" lang="ja-JP" altLang="en-US" sz="1200" dirty="0">
                <a:solidFill>
                  <a:schemeClr val="tx1"/>
                </a:solidFill>
                <a:latin typeface="游ゴシック" panose="020B0400000000000000" pitchFamily="50" charset="-128"/>
                <a:ea typeface="游ゴシック" panose="020B0400000000000000" pitchFamily="50" charset="-128"/>
              </a:rPr>
              <a:t>＞ データー出力 ＞ 連携ビュー ＞ 「出力項目設定」 にて</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項目</a:t>
            </a:r>
            <a:r>
              <a:rPr kumimoji="1" lang="ja-JP" altLang="en-US" sz="1200" b="1" dirty="0">
                <a:solidFill>
                  <a:schemeClr val="tx1"/>
                </a:solidFill>
                <a:latin typeface="游ゴシック" panose="020B0400000000000000" pitchFamily="50" charset="-128"/>
                <a:ea typeface="游ゴシック" panose="020B0400000000000000" pitchFamily="50" charset="-128"/>
              </a:rPr>
              <a:t>「元帳票</a:t>
            </a:r>
            <a:r>
              <a:rPr kumimoji="1" lang="en-US" altLang="ja-JP" sz="1200" b="1" dirty="0">
                <a:solidFill>
                  <a:schemeClr val="tx1"/>
                </a:solidFill>
                <a:latin typeface="游ゴシック" panose="020B0400000000000000" pitchFamily="50" charset="-128"/>
                <a:ea typeface="游ゴシック" panose="020B0400000000000000" pitchFamily="50" charset="-128"/>
              </a:rPr>
              <a:t>ID</a:t>
            </a:r>
            <a:r>
              <a:rPr kumimoji="1" lang="ja-JP" altLang="en-US" sz="1200" b="1" dirty="0">
                <a:solidFill>
                  <a:schemeClr val="tx1"/>
                </a:solidFill>
                <a:latin typeface="游ゴシック" panose="020B0400000000000000" pitchFamily="50" charset="-128"/>
                <a:ea typeface="游ゴシック" panose="020B0400000000000000" pitchFamily="50" charset="-128"/>
              </a:rPr>
              <a:t>」「削除フラグ」がデフォルトで選択される</a:t>
            </a:r>
            <a:r>
              <a:rPr kumimoji="1" lang="ja-JP" altLang="en-US" sz="1200" dirty="0">
                <a:solidFill>
                  <a:schemeClr val="tx1"/>
                </a:solidFill>
                <a:latin typeface="游ゴシック" panose="020B0400000000000000" pitchFamily="50" charset="-128"/>
                <a:ea typeface="游ゴシック" panose="020B0400000000000000" pitchFamily="50" charset="-128"/>
              </a:rPr>
              <a:t>ようになりました。</a:t>
            </a:r>
          </a:p>
          <a:p>
            <a:r>
              <a:rPr kumimoji="1" lang="ja-JP" altLang="en-US" sz="1200" b="1" dirty="0">
                <a:solidFill>
                  <a:schemeClr val="tx1"/>
                </a:solidFill>
                <a:latin typeface="游ゴシック" panose="020B0400000000000000" pitchFamily="50" charset="-128"/>
                <a:ea typeface="游ゴシック" panose="020B0400000000000000" pitchFamily="50" charset="-128"/>
              </a:rPr>
              <a:t>「出力項目設定」画面にて一度も「登録」ボタンをクリックされていない場合はデフォルトの選択項目が出力対象となります。</a:t>
            </a:r>
          </a:p>
          <a:p>
            <a:endParaRPr kumimoji="1" lang="ja-JP" altLang="en-US" sz="8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その結果、以下事象が発生します。</a:t>
            </a:r>
          </a:p>
          <a:p>
            <a:r>
              <a:rPr kumimoji="1" lang="ja-JP" altLang="en-US" sz="1200" dirty="0">
                <a:solidFill>
                  <a:schemeClr val="tx1"/>
                </a:solidFill>
                <a:latin typeface="游ゴシック" panose="020B0400000000000000" pitchFamily="50" charset="-128"/>
                <a:ea typeface="游ゴシック" panose="020B0400000000000000" pitchFamily="50" charset="-128"/>
              </a:rPr>
              <a:t>＜事象</a:t>
            </a:r>
            <a:r>
              <a:rPr kumimoji="1" lang="en-US" altLang="ja-JP" sz="1200" dirty="0">
                <a:solidFill>
                  <a:schemeClr val="tx1"/>
                </a:solidFill>
                <a:latin typeface="游ゴシック" panose="020B0400000000000000" pitchFamily="50" charset="-128"/>
                <a:ea typeface="游ゴシック" panose="020B0400000000000000" pitchFamily="50" charset="-128"/>
              </a:rPr>
              <a:t>1</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r>
              <a:rPr kumimoji="1" lang="en-US" altLang="ja-JP" sz="1200" dirty="0">
                <a:solidFill>
                  <a:schemeClr val="tx1"/>
                </a:solidFill>
                <a:latin typeface="游ゴシック" panose="020B0400000000000000" pitchFamily="50" charset="-128"/>
                <a:ea typeface="游ゴシック" panose="020B0400000000000000" pitchFamily="50" charset="-128"/>
              </a:rPr>
              <a:t>ConMas Manager </a:t>
            </a:r>
            <a:r>
              <a:rPr kumimoji="1" lang="en-US" altLang="ja-JP" sz="1200" b="1" dirty="0">
                <a:solidFill>
                  <a:schemeClr val="tx1"/>
                </a:solidFill>
                <a:latin typeface="游ゴシック" panose="020B0400000000000000" pitchFamily="50" charset="-128"/>
                <a:ea typeface="游ゴシック" panose="020B0400000000000000" pitchFamily="50" charset="-128"/>
              </a:rPr>
              <a:t>8.2.26010 </a:t>
            </a:r>
            <a:r>
              <a:rPr kumimoji="1" lang="ja-JP" altLang="en-US" sz="1200" b="1" dirty="0">
                <a:solidFill>
                  <a:schemeClr val="tx1"/>
                </a:solidFill>
                <a:latin typeface="游ゴシック" panose="020B0400000000000000" pitchFamily="50" charset="-128"/>
                <a:ea typeface="游ゴシック" panose="020B0400000000000000" pitchFamily="50" charset="-128"/>
              </a:rPr>
              <a:t>へのバージョンアップ後</a:t>
            </a:r>
            <a:r>
              <a:rPr kumimoji="1" lang="ja-JP" altLang="en-US" sz="1200" dirty="0">
                <a:solidFill>
                  <a:schemeClr val="tx1"/>
                </a:solidFill>
                <a:latin typeface="游ゴシック" panose="020B0400000000000000" pitchFamily="50" charset="-128"/>
                <a:ea typeface="游ゴシック" panose="020B0400000000000000" pitchFamily="50" charset="-128"/>
              </a:rPr>
              <a:t>、</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b="1" dirty="0">
                <a:solidFill>
                  <a:schemeClr val="tx1"/>
                </a:solidFill>
                <a:latin typeface="游ゴシック" panose="020B0400000000000000" pitchFamily="50" charset="-128"/>
                <a:ea typeface="游ゴシック" panose="020B0400000000000000" pitchFamily="50" charset="-128"/>
              </a:rPr>
              <a:t>これまで出力されていなかった項目「元帳票</a:t>
            </a:r>
            <a:r>
              <a:rPr kumimoji="1" lang="en-US" altLang="ja-JP" sz="1200" b="1" dirty="0">
                <a:solidFill>
                  <a:schemeClr val="tx1"/>
                </a:solidFill>
                <a:latin typeface="游ゴシック" panose="020B0400000000000000" pitchFamily="50" charset="-128"/>
                <a:ea typeface="游ゴシック" panose="020B0400000000000000" pitchFamily="50" charset="-128"/>
              </a:rPr>
              <a:t>ID</a:t>
            </a:r>
            <a:r>
              <a:rPr kumimoji="1" lang="ja-JP" altLang="en-US" sz="1200" b="1" dirty="0">
                <a:solidFill>
                  <a:schemeClr val="tx1"/>
                </a:solidFill>
                <a:latin typeface="游ゴシック" panose="020B0400000000000000" pitchFamily="50" charset="-128"/>
                <a:ea typeface="游ゴシック" panose="020B0400000000000000" pitchFamily="50" charset="-128"/>
              </a:rPr>
              <a:t>」が出力されるようになります</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endParaRPr kumimoji="1" lang="ja-JP" altLang="en-US" sz="8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＜事象</a:t>
            </a:r>
            <a:r>
              <a:rPr kumimoji="1" lang="en-US" altLang="ja-JP" sz="1200" dirty="0">
                <a:solidFill>
                  <a:schemeClr val="tx1"/>
                </a:solidFill>
                <a:latin typeface="游ゴシック" panose="020B0400000000000000" pitchFamily="50" charset="-128"/>
                <a:ea typeface="游ゴシック" panose="020B0400000000000000" pitchFamily="50" charset="-128"/>
              </a:rPr>
              <a:t>2</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r>
              <a:rPr kumimoji="1" lang="en-US" altLang="ja-JP" sz="1200" dirty="0">
                <a:solidFill>
                  <a:schemeClr val="tx1"/>
                </a:solidFill>
                <a:latin typeface="游ゴシック" panose="020B0400000000000000" pitchFamily="50" charset="-128"/>
                <a:ea typeface="游ゴシック" panose="020B0400000000000000" pitchFamily="50" charset="-128"/>
              </a:rPr>
              <a:t>ConMas Manager </a:t>
            </a:r>
            <a:r>
              <a:rPr kumimoji="1" lang="en-US" altLang="ja-JP" sz="1200" b="1" dirty="0">
                <a:solidFill>
                  <a:schemeClr val="tx1"/>
                </a:solidFill>
                <a:latin typeface="游ゴシック" panose="020B0400000000000000" pitchFamily="50" charset="-128"/>
                <a:ea typeface="游ゴシック" panose="020B0400000000000000" pitchFamily="50" charset="-128"/>
              </a:rPr>
              <a:t>8.2.26010 </a:t>
            </a:r>
            <a:r>
              <a:rPr kumimoji="1" lang="ja-JP" altLang="en-US" sz="1200" b="1" dirty="0">
                <a:solidFill>
                  <a:schemeClr val="tx1"/>
                </a:solidFill>
                <a:latin typeface="游ゴシック" panose="020B0400000000000000" pitchFamily="50" charset="-128"/>
                <a:ea typeface="游ゴシック" panose="020B0400000000000000" pitchFamily="50" charset="-128"/>
              </a:rPr>
              <a:t>へのバージョンアップ後</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帳票定義をリビジョンアップすると</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r>
              <a:rPr kumimoji="1" lang="ja-JP" altLang="en-US" sz="1200" b="1" dirty="0">
                <a:solidFill>
                  <a:schemeClr val="tx1"/>
                </a:solidFill>
                <a:latin typeface="游ゴシック" panose="020B0400000000000000" pitchFamily="50" charset="-128"/>
                <a:ea typeface="游ゴシック" panose="020B0400000000000000" pitchFamily="50" charset="-128"/>
              </a:rPr>
              <a:t>これまで出力されていなかった項目「削除フラグ」が末尾に出力されるようになります</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endParaRPr kumimoji="1" lang="ja-JP" altLang="en-US" sz="800" dirty="0">
              <a:solidFill>
                <a:schemeClr val="tx1"/>
              </a:solidFill>
              <a:latin typeface="游ゴシック" panose="020B0400000000000000" pitchFamily="50" charset="-128"/>
              <a:ea typeface="游ゴシック" panose="020B0400000000000000" pitchFamily="50" charset="-128"/>
            </a:endParaRPr>
          </a:p>
          <a:p>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既に「登録」ボタンをクリックし、出力項目を確定済みの連携ビューについては、</a:t>
            </a:r>
          </a:p>
          <a:p>
            <a:r>
              <a:rPr kumimoji="1" lang="ja-JP" altLang="en-US" sz="1200" dirty="0">
                <a:solidFill>
                  <a:schemeClr val="tx1"/>
                </a:solidFill>
                <a:latin typeface="游ゴシック" panose="020B0400000000000000" pitchFamily="50" charset="-128"/>
                <a:ea typeface="游ゴシック" panose="020B0400000000000000" pitchFamily="50" charset="-128"/>
              </a:rPr>
              <a:t>　設定時に選択された項目が出力されるため、予期せぬ項目が出力されることはございません。</a:t>
            </a:r>
          </a:p>
          <a:p>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帳票定義をリビジョンアップしない場合、「削除フラグ」の項目は追加されません。</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endParaRPr kumimoji="1" lang="en-US" altLang="ja-JP" sz="8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詳細はシムトップス社のお知らせをご確認ください。</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en-US" altLang="ja-JP" sz="1200" dirty="0">
                <a:solidFill>
                  <a:schemeClr val="tx1"/>
                </a:solidFill>
                <a:latin typeface="游ゴシック" panose="020B0400000000000000" pitchFamily="50" charset="-128"/>
                <a:ea typeface="游ゴシック" panose="020B0400000000000000" pitchFamily="50" charset="-128"/>
                <a:hlinkClick r:id="rId3"/>
              </a:rPr>
              <a:t>https://cimtops-support.com/i-Reporter/ja/24-news-jp/2466-conmas-manager-20260130-jp</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grpSp>
        <p:nvGrpSpPr>
          <p:cNvPr id="14" name="グループ化 13">
            <a:extLst>
              <a:ext uri="{FF2B5EF4-FFF2-40B4-BE49-F238E27FC236}">
                <a16:creationId xmlns:a16="http://schemas.microsoft.com/office/drawing/2014/main" id="{BAAEBED8-331E-F89C-BEEF-53C401D1325E}"/>
              </a:ext>
            </a:extLst>
          </p:cNvPr>
          <p:cNvGrpSpPr/>
          <p:nvPr/>
        </p:nvGrpSpPr>
        <p:grpSpPr>
          <a:xfrm>
            <a:off x="223536" y="1767793"/>
            <a:ext cx="4142024" cy="2832386"/>
            <a:chOff x="223536" y="1640283"/>
            <a:chExt cx="4142024" cy="2832386"/>
          </a:xfrm>
        </p:grpSpPr>
        <p:pic>
          <p:nvPicPr>
            <p:cNvPr id="8" name="図 7" descr="テーブル&#10;&#10;AI 生成コンテンツは誤りを含む可能性があります。">
              <a:extLst>
                <a:ext uri="{FF2B5EF4-FFF2-40B4-BE49-F238E27FC236}">
                  <a16:creationId xmlns:a16="http://schemas.microsoft.com/office/drawing/2014/main" id="{7ED7A7C0-F415-70FF-7BE7-BC9B9B65DD74}"/>
                </a:ext>
              </a:extLst>
            </p:cNvPr>
            <p:cNvPicPr>
              <a:picLocks noChangeAspect="1"/>
            </p:cNvPicPr>
            <p:nvPr/>
          </p:nvPicPr>
          <p:blipFill>
            <a:blip r:embed="rId4" cstate="hqprint">
              <a:extLst>
                <a:ext uri="{28A0092B-C50C-407E-A947-70E740481C1C}">
                  <a14:useLocalDpi xmlns:a14="http://schemas.microsoft.com/office/drawing/2010/main"/>
                </a:ext>
              </a:extLst>
            </a:blip>
            <a:srcRect/>
            <a:stretch>
              <a:fillRect/>
            </a:stretch>
          </p:blipFill>
          <p:spPr>
            <a:xfrm>
              <a:off x="223536" y="1640283"/>
              <a:ext cx="4142024" cy="2832386"/>
            </a:xfrm>
            <a:prstGeom prst="rect">
              <a:avLst/>
            </a:prstGeom>
          </p:spPr>
        </p:pic>
        <p:sp>
          <p:nvSpPr>
            <p:cNvPr id="11" name="正方形/長方形 10">
              <a:extLst>
                <a:ext uri="{FF2B5EF4-FFF2-40B4-BE49-F238E27FC236}">
                  <a16:creationId xmlns:a16="http://schemas.microsoft.com/office/drawing/2014/main" id="{47FD5B04-731C-4603-B445-8DA105AB33B6}"/>
                </a:ext>
              </a:extLst>
            </p:cNvPr>
            <p:cNvSpPr/>
            <p:nvPr/>
          </p:nvSpPr>
          <p:spPr>
            <a:xfrm>
              <a:off x="501579" y="3954293"/>
              <a:ext cx="1188000"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C09695A2-2993-FD92-97BF-C76972BA68E5}"/>
                </a:ext>
              </a:extLst>
            </p:cNvPr>
            <p:cNvSpPr/>
            <p:nvPr/>
          </p:nvSpPr>
          <p:spPr>
            <a:xfrm>
              <a:off x="2579314" y="3954293"/>
              <a:ext cx="1188000"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204651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グラフィカル ユーザー インターフェイス, アプリケーション&#10;&#10;AI 生成コンテンツは誤りを含む可能性があります。">
            <a:extLst>
              <a:ext uri="{FF2B5EF4-FFF2-40B4-BE49-F238E27FC236}">
                <a16:creationId xmlns:a16="http://schemas.microsoft.com/office/drawing/2014/main" id="{0B912280-D7BB-F98C-FFC4-E8A478CB69DE}"/>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7642070" y="1879030"/>
            <a:ext cx="3950932" cy="2235760"/>
          </a:xfrm>
          <a:prstGeom prst="rect">
            <a:avLst/>
          </a:prstGeom>
          <a:effectLst>
            <a:outerShdw blurRad="50800" dist="38100" dir="2700000" algn="tl" rotWithShape="0">
              <a:prstClr val="black">
                <a:alpha val="40000"/>
              </a:prstClr>
            </a:outerShdw>
          </a:effectLst>
        </p:spPr>
      </p:pic>
      <p:sp>
        <p:nvSpPr>
          <p:cNvPr id="8" name="正方形/長方形 7">
            <a:extLst>
              <a:ext uri="{FF2B5EF4-FFF2-40B4-BE49-F238E27FC236}">
                <a16:creationId xmlns:a16="http://schemas.microsoft.com/office/drawing/2014/main" id="{2EFEE9EC-6E81-AC3C-F10A-77268B56008F}"/>
              </a:ext>
            </a:extLst>
          </p:cNvPr>
          <p:cNvSpPr/>
          <p:nvPr/>
        </p:nvSpPr>
        <p:spPr>
          <a:xfrm>
            <a:off x="272415" y="1879030"/>
            <a:ext cx="6859905" cy="34634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 マニュアル</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r>
              <a:rPr kumimoji="1" lang="en-US" altLang="ja-JP" sz="1400" dirty="0">
                <a:solidFill>
                  <a:schemeClr val="tx1"/>
                </a:solidFill>
                <a:latin typeface="游ゴシック" panose="020B0400000000000000" pitchFamily="50" charset="-128"/>
                <a:ea typeface="游ゴシック" panose="020B0400000000000000" pitchFamily="50" charset="-128"/>
              </a:rPr>
              <a:t>Classic</a:t>
            </a:r>
            <a:r>
              <a:rPr kumimoji="1" lang="ja-JP" altLang="en-US" sz="1400" dirty="0">
                <a:solidFill>
                  <a:schemeClr val="tx1"/>
                </a:solidFill>
                <a:latin typeface="游ゴシック" panose="020B0400000000000000" pitchFamily="50" charset="-128"/>
                <a:ea typeface="游ゴシック" panose="020B0400000000000000" pitchFamily="50" charset="-128"/>
              </a:rPr>
              <a:t>版　</a:t>
            </a:r>
            <a:r>
              <a:rPr kumimoji="1" lang="en-US" altLang="ja-JP" sz="1400" dirty="0">
                <a:solidFill>
                  <a:schemeClr val="tx1"/>
                </a:solidFill>
                <a:latin typeface="游ゴシック" panose="020B0400000000000000" pitchFamily="50" charset="-128"/>
                <a:ea typeface="游ゴシック" panose="020B0400000000000000" pitchFamily="50" charset="-128"/>
                <a:hlinkClick r:id="rId3"/>
              </a:rPr>
              <a:t>https://cs.wingarc.com/manual/mb/cloud/index.html?lang=ja</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 サポート</a:t>
            </a:r>
            <a:r>
              <a:rPr kumimoji="1" lang="en-US" altLang="ja-JP" sz="1800" dirty="0">
                <a:solidFill>
                  <a:schemeClr val="tx1"/>
                </a:solidFill>
                <a:latin typeface="游ゴシック" panose="020B0400000000000000" pitchFamily="50" charset="-128"/>
                <a:ea typeface="游ゴシック" panose="020B0400000000000000" pitchFamily="50" charset="-128"/>
              </a:rPr>
              <a:t>WEB</a:t>
            </a:r>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要ログイン）</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400" dirty="0">
                <a:solidFill>
                  <a:schemeClr val="tx1"/>
                </a:solidFill>
                <a:latin typeface="游ゴシック" panose="020B0400000000000000" pitchFamily="50" charset="-128"/>
                <a:ea typeface="游ゴシック" panose="020B0400000000000000" pitchFamily="50" charset="-128"/>
                <a:hlinkClick r:id="rId4"/>
              </a:rPr>
              <a:t>https://cimtops-support.com/i-Reporter/ja/</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dirty="0">
                <a:solidFill>
                  <a:schemeClr val="tx1"/>
                </a:solidFill>
                <a:latin typeface="游ゴシック" panose="020B0400000000000000" pitchFamily="50" charset="-128"/>
                <a:ea typeface="游ゴシック" panose="020B0400000000000000" pitchFamily="50" charset="-128"/>
              </a:rPr>
              <a:t>■ </a:t>
            </a:r>
            <a:r>
              <a:rPr kumimoji="1" lang="en-US" altLang="ja-JP" sz="1600" dirty="0">
                <a:solidFill>
                  <a:schemeClr val="tx1"/>
                </a:solidFill>
                <a:latin typeface="游ゴシック" panose="020B0400000000000000" pitchFamily="50" charset="-128"/>
                <a:ea typeface="游ゴシック" panose="020B0400000000000000" pitchFamily="50" charset="-128"/>
              </a:rPr>
              <a:t>MotionBoard Cloud </a:t>
            </a:r>
            <a:r>
              <a:rPr kumimoji="1" lang="ja-JP" altLang="en-US" sz="1600" dirty="0">
                <a:solidFill>
                  <a:schemeClr val="tx1"/>
                </a:solidFill>
                <a:latin typeface="游ゴシック" panose="020B0400000000000000" pitchFamily="50" charset="-128"/>
                <a:ea typeface="游ゴシック" panose="020B0400000000000000" pitchFamily="50" charset="-128"/>
              </a:rPr>
              <a:t>連携</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r>
              <a:rPr kumimoji="1" lang="en-US" altLang="ja-JP" sz="1400" dirty="0">
                <a:solidFill>
                  <a:schemeClr val="tx1"/>
                </a:solidFill>
                <a:latin typeface="游ゴシック" panose="020B0400000000000000" pitchFamily="50" charset="-128"/>
                <a:ea typeface="游ゴシック" panose="020B0400000000000000" pitchFamily="50" charset="-128"/>
                <a:hlinkClick r:id="rId5"/>
              </a:rPr>
              <a:t>https://manuals.i-reporter.jp/output-the-data/motionboard-cloud/overview</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dirty="0">
                <a:solidFill>
                  <a:schemeClr val="tx1"/>
                </a:solidFill>
                <a:latin typeface="游ゴシック" panose="020B0400000000000000" pitchFamily="50" charset="-128"/>
                <a:ea typeface="游ゴシック" panose="020B0400000000000000" pitchFamily="50" charset="-128"/>
              </a:rPr>
              <a:t>■ データ連携テーブル機能</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r>
              <a:rPr kumimoji="1" lang="en-US" altLang="ja-JP" sz="1400" dirty="0">
                <a:solidFill>
                  <a:schemeClr val="tx1"/>
                </a:solidFill>
                <a:latin typeface="游ゴシック" panose="020B0400000000000000" pitchFamily="50" charset="-128"/>
                <a:ea typeface="游ゴシック" panose="020B0400000000000000" pitchFamily="50" charset="-128"/>
                <a:hlinkClick r:id="rId6"/>
              </a:rPr>
              <a:t>https://manuals.i-reporter.jp/output-the-data/datacoordination-table/overview</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92C68C32-69DF-3FD6-8F05-65AD4BF5970B}"/>
              </a:ext>
            </a:extLst>
          </p:cNvPr>
          <p:cNvSpPr>
            <a:spLocks noGrp="1"/>
          </p:cNvSpPr>
          <p:nvPr>
            <p:ph type="sldNum" sz="quarter" idx="2"/>
          </p:nvPr>
        </p:nvSpPr>
        <p:spPr/>
        <p:txBody>
          <a:bodyPr/>
          <a:lstStyle/>
          <a:p>
            <a:fld id="{86CB4B4D-7CA3-9044-876B-883B54F8677D}" type="slidenum">
              <a:rPr lang="en-US" altLang="ja-JP" smtClean="0"/>
              <a:pPr/>
              <a:t>4</a:t>
            </a:fld>
            <a:endParaRPr lang="ja-JP" altLang="en-US"/>
          </a:p>
        </p:txBody>
      </p:sp>
      <p:sp>
        <p:nvSpPr>
          <p:cNvPr id="3" name="フッター プレースホルダー 2">
            <a:extLst>
              <a:ext uri="{FF2B5EF4-FFF2-40B4-BE49-F238E27FC236}">
                <a16:creationId xmlns:a16="http://schemas.microsoft.com/office/drawing/2014/main" id="{5041DFAE-6A07-904B-5198-64BE58528156}"/>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0" name="正方形/長方形 9">
            <a:extLst>
              <a:ext uri="{FF2B5EF4-FFF2-40B4-BE49-F238E27FC236}">
                <a16:creationId xmlns:a16="http://schemas.microsoft.com/office/drawing/2014/main" id="{F07EA500-3859-891C-1384-FA859FB2A29D}"/>
              </a:ext>
            </a:extLst>
          </p:cNvPr>
          <p:cNvSpPr/>
          <p:nvPr/>
        </p:nvSpPr>
        <p:spPr>
          <a:xfrm>
            <a:off x="272415" y="876718"/>
            <a:ext cx="11670444" cy="6388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本資料は</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 デモ環境構築・動作確認の手順書</a:t>
            </a:r>
            <a:r>
              <a:rPr kumimoji="1" lang="en-US" altLang="ja-JP" sz="1200" dirty="0">
                <a:solidFill>
                  <a:srgbClr val="0000FF"/>
                </a:solidFill>
                <a:latin typeface="游ゴシック" panose="020B0400000000000000" pitchFamily="50" charset="-128"/>
                <a:ea typeface="游ゴシック" panose="020B0400000000000000" pitchFamily="50" charset="-128"/>
              </a:rPr>
              <a:t>※1</a:t>
            </a:r>
            <a:r>
              <a:rPr kumimoji="1" lang="ja-JP" altLang="en-US" sz="1800" dirty="0">
                <a:solidFill>
                  <a:schemeClr val="tx1"/>
                </a:solidFill>
                <a:latin typeface="游ゴシック" panose="020B0400000000000000" pitchFamily="50" charset="-128"/>
                <a:ea typeface="游ゴシック" panose="020B0400000000000000" pitchFamily="50" charset="-128"/>
              </a:rPr>
              <a:t>になります。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環境構築に限定された情報になっており、基本動作・連携の詳細の説明は各社のマニュアルをご確認ください。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AC674BD7-4206-89B3-3323-B35ABC574E01}"/>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本資料の目的</a:t>
            </a:r>
            <a:endParaRPr kumimoji="1" lang="ja-JP" altLang="en-US" sz="12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sym typeface="Noto Sans JP Medium"/>
            </a:endParaRPr>
          </a:p>
        </p:txBody>
      </p:sp>
      <p:pic>
        <p:nvPicPr>
          <p:cNvPr id="13" name="図 12">
            <a:extLst>
              <a:ext uri="{FF2B5EF4-FFF2-40B4-BE49-F238E27FC236}">
                <a16:creationId xmlns:a16="http://schemas.microsoft.com/office/drawing/2014/main" id="{C759BA6C-D572-243C-4874-64D16E6A6293}"/>
              </a:ext>
            </a:extLst>
          </p:cNvPr>
          <p:cNvPicPr>
            <a:picLocks noChangeAspect="1"/>
          </p:cNvPicPr>
          <p:nvPr/>
        </p:nvPicPr>
        <p:blipFill>
          <a:blip r:embed="rId7"/>
          <a:stretch>
            <a:fillRect/>
          </a:stretch>
        </p:blipFill>
        <p:spPr>
          <a:xfrm>
            <a:off x="7642069" y="4328117"/>
            <a:ext cx="3950933" cy="2183764"/>
          </a:xfrm>
          <a:prstGeom prst="rect">
            <a:avLst/>
          </a:prstGeom>
          <a:effectLst>
            <a:outerShdw blurRad="50800" dist="38100" dir="2700000" algn="tl" rotWithShape="0">
              <a:prstClr val="black">
                <a:alpha val="40000"/>
              </a:prstClr>
            </a:outerShdw>
          </a:effectLst>
        </p:spPr>
      </p:pic>
      <p:sp>
        <p:nvSpPr>
          <p:cNvPr id="4" name="正方形/長方形 3">
            <a:extLst>
              <a:ext uri="{FF2B5EF4-FFF2-40B4-BE49-F238E27FC236}">
                <a16:creationId xmlns:a16="http://schemas.microsoft.com/office/drawing/2014/main" id="{0ED9076F-2278-B50C-3591-F28E4A1B4FAF}"/>
              </a:ext>
            </a:extLst>
          </p:cNvPr>
          <p:cNvSpPr/>
          <p:nvPr/>
        </p:nvSpPr>
        <p:spPr>
          <a:xfrm>
            <a:off x="272415" y="5802767"/>
            <a:ext cx="4277515" cy="75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本資料では製品名を略称で記載する場合がございます。</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a:t>
            </a:r>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Cloud	</a:t>
            </a:r>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MBCloud</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MBC</a:t>
            </a:r>
          </a:p>
          <a:p>
            <a:pPr marR="76540"/>
            <a:r>
              <a:rPr kumimoji="1" lang="ja-JP" altLang="en-US" sz="1100" dirty="0">
                <a:solidFill>
                  <a:schemeClr val="tx1"/>
                </a:solidFill>
                <a:latin typeface="游ゴシック" panose="020B0400000000000000" pitchFamily="50" charset="-128"/>
                <a:ea typeface="游ゴシック" panose="020B0400000000000000" pitchFamily="50" charset="-128"/>
              </a:rPr>
              <a:t>　</a:t>
            </a:r>
            <a:r>
              <a:rPr kumimoji="1" lang="en-US" altLang="ja-JP" sz="1100" dirty="0">
                <a:solidFill>
                  <a:schemeClr val="tx1"/>
                </a:solidFill>
                <a:latin typeface="游ゴシック" panose="020B0400000000000000" pitchFamily="50" charset="-128"/>
                <a:ea typeface="游ゴシック" panose="020B0400000000000000" pitchFamily="50" charset="-128"/>
              </a:rPr>
              <a:t>i-Reporter</a:t>
            </a:r>
            <a:r>
              <a:rPr kumimoji="1" lang="ja-JP" altLang="en-US" sz="1100" dirty="0">
                <a:solidFill>
                  <a:schemeClr val="tx1"/>
                </a:solidFill>
                <a:latin typeface="游ゴシック" panose="020B0400000000000000" pitchFamily="50" charset="-128"/>
                <a:ea typeface="游ゴシック" panose="020B0400000000000000" pitchFamily="50" charset="-128"/>
              </a:rPr>
              <a:t> </a:t>
            </a:r>
            <a:r>
              <a:rPr kumimoji="1" lang="en-US" altLang="ja-JP" sz="1100" dirty="0">
                <a:solidFill>
                  <a:schemeClr val="tx1"/>
                </a:solidFill>
                <a:latin typeface="游ゴシック" panose="020B0400000000000000" pitchFamily="50" charset="-128"/>
                <a:ea typeface="游ゴシック" panose="020B0400000000000000" pitchFamily="50" charset="-128"/>
              </a:rPr>
              <a:t>Cloud		</a:t>
            </a:r>
            <a:r>
              <a:rPr kumimoji="1" lang="ja-JP" altLang="en-US" sz="1100" dirty="0">
                <a:solidFill>
                  <a:schemeClr val="tx1"/>
                </a:solidFill>
                <a:latin typeface="游ゴシック" panose="020B0400000000000000" pitchFamily="50" charset="-128"/>
                <a:ea typeface="游ゴシック" panose="020B0400000000000000" pitchFamily="50" charset="-128"/>
              </a:rPr>
              <a:t>→ </a:t>
            </a:r>
            <a:r>
              <a:rPr kumimoji="1" lang="en-US" altLang="ja-JP" sz="1100" dirty="0">
                <a:solidFill>
                  <a:schemeClr val="tx1"/>
                </a:solidFill>
                <a:latin typeface="游ゴシック" panose="020B0400000000000000" pitchFamily="50" charset="-128"/>
                <a:ea typeface="游ゴシック" panose="020B0400000000000000" pitchFamily="50" charset="-128"/>
              </a:rPr>
              <a:t>i-Reporter</a:t>
            </a:r>
            <a:r>
              <a:rPr kumimoji="1" lang="ja-JP" altLang="en-US" sz="1100" dirty="0">
                <a:solidFill>
                  <a:schemeClr val="tx1"/>
                </a:solidFill>
                <a:latin typeface="游ゴシック" panose="020B0400000000000000" pitchFamily="50" charset="-128"/>
                <a:ea typeface="游ゴシック" panose="020B0400000000000000" pitchFamily="50" charset="-128"/>
              </a:rPr>
              <a:t>、</a:t>
            </a:r>
            <a:r>
              <a:rPr kumimoji="1" lang="en-US" altLang="ja-JP" sz="1100" dirty="0">
                <a:solidFill>
                  <a:schemeClr val="tx1"/>
                </a:solidFill>
                <a:latin typeface="游ゴシック" panose="020B0400000000000000" pitchFamily="50" charset="-128"/>
                <a:ea typeface="游ゴシック" panose="020B0400000000000000" pitchFamily="50" charset="-128"/>
              </a:rPr>
              <a:t>i-Rep</a:t>
            </a:r>
            <a:r>
              <a:rPr kumimoji="1" lang="ja-JP" altLang="en-US" sz="1100" dirty="0">
                <a:solidFill>
                  <a:schemeClr val="tx1"/>
                </a:solidFill>
                <a:latin typeface="游ゴシック" panose="020B0400000000000000" pitchFamily="50" charset="-128"/>
                <a:ea typeface="游ゴシック" panose="020B0400000000000000" pitchFamily="50" charset="-128"/>
              </a:rPr>
              <a:t> </a:t>
            </a:r>
            <a:r>
              <a:rPr kumimoji="1" lang="en-US" altLang="ja-JP" sz="1100" dirty="0">
                <a:solidFill>
                  <a:schemeClr val="tx1"/>
                </a:solidFill>
                <a:latin typeface="游ゴシック" panose="020B0400000000000000" pitchFamily="50" charset="-128"/>
                <a:ea typeface="游ゴシック" panose="020B0400000000000000" pitchFamily="50" charset="-128"/>
              </a:rPr>
              <a:t>Cloud</a:t>
            </a:r>
          </a:p>
          <a:p>
            <a:pPr marR="76540"/>
            <a:r>
              <a:rPr kumimoji="1" lang="ja-JP" altLang="en-US" sz="1100" dirty="0">
                <a:solidFill>
                  <a:srgbClr val="000000"/>
                </a:solidFill>
                <a:latin typeface="游ゴシック" panose="020B0400000000000000" pitchFamily="50" charset="-128"/>
                <a:ea typeface="游ゴシック" panose="020B0400000000000000" pitchFamily="50" charset="-128"/>
              </a:rPr>
              <a:t>　</a:t>
            </a:r>
            <a:r>
              <a:rPr kumimoji="1" lang="en-US" altLang="ja-JP" sz="1100" dirty="0">
                <a:solidFill>
                  <a:srgbClr val="000000"/>
                </a:solidFill>
                <a:latin typeface="游ゴシック" panose="020B0400000000000000" pitchFamily="50" charset="-128"/>
                <a:ea typeface="游ゴシック" panose="020B0400000000000000" pitchFamily="50" charset="-128"/>
              </a:rPr>
              <a:t>ConMas Designer</a:t>
            </a:r>
            <a:r>
              <a:rPr kumimoji="1" lang="en-US" altLang="ja-JP" sz="1100" dirty="0">
                <a:solidFill>
                  <a:schemeClr val="tx1"/>
                </a:solidFill>
                <a:latin typeface="游ゴシック" panose="020B0400000000000000" pitchFamily="50" charset="-128"/>
                <a:ea typeface="游ゴシック" panose="020B0400000000000000" pitchFamily="50" charset="-128"/>
              </a:rPr>
              <a:t>	</a:t>
            </a:r>
            <a:r>
              <a:rPr kumimoji="1" lang="ja-JP" altLang="en-US" sz="1100" dirty="0">
                <a:solidFill>
                  <a:schemeClr val="tx1"/>
                </a:solidFill>
                <a:latin typeface="游ゴシック" panose="020B0400000000000000" pitchFamily="50" charset="-128"/>
                <a:ea typeface="游ゴシック" panose="020B0400000000000000" pitchFamily="50" charset="-128"/>
              </a:rPr>
              <a:t>→</a:t>
            </a:r>
            <a:r>
              <a:rPr kumimoji="1" lang="en-US" altLang="ja-JP" sz="1100" dirty="0">
                <a:solidFill>
                  <a:srgbClr val="000000"/>
                </a:solidFill>
                <a:latin typeface="游ゴシック" panose="020B0400000000000000" pitchFamily="50" charset="-128"/>
                <a:ea typeface="游ゴシック" panose="020B0400000000000000" pitchFamily="50" charset="-128"/>
              </a:rPr>
              <a:t> Designer		</a:t>
            </a:r>
            <a:r>
              <a:rPr kumimoji="1" lang="ja-JP" altLang="en-US" sz="1100" dirty="0">
                <a:solidFill>
                  <a:srgbClr val="000000"/>
                </a:solidFill>
                <a:latin typeface="游ゴシック" panose="020B0400000000000000" pitchFamily="50" charset="-128"/>
                <a:ea typeface="游ゴシック" panose="020B0400000000000000" pitchFamily="50" charset="-128"/>
              </a:rPr>
              <a:t>など</a:t>
            </a:r>
            <a:endParaRPr kumimoji="1" lang="en-US" altLang="ja-JP" sz="1100" dirty="0">
              <a:solidFill>
                <a:schemeClr val="tx1"/>
              </a:solidFill>
              <a:latin typeface="游ゴシック" panose="020B0400000000000000" pitchFamily="50" charset="-128"/>
              <a:ea typeface="游ゴシック" panose="020B0400000000000000" pitchFamily="50" charset="-128"/>
            </a:endParaRPr>
          </a:p>
        </p:txBody>
      </p:sp>
      <p:sp>
        <p:nvSpPr>
          <p:cNvPr id="5" name="テキスト ボックス 4">
            <a:extLst>
              <a:ext uri="{FF2B5EF4-FFF2-40B4-BE49-F238E27FC236}">
                <a16:creationId xmlns:a16="http://schemas.microsoft.com/office/drawing/2014/main" id="{FE32D4DE-BF45-617F-8473-8A96F8C216E3}"/>
              </a:ext>
            </a:extLst>
          </p:cNvPr>
          <p:cNvSpPr txBox="1"/>
          <p:nvPr/>
        </p:nvSpPr>
        <p:spPr>
          <a:xfrm>
            <a:off x="272415" y="1515533"/>
            <a:ext cx="7369654" cy="276999"/>
          </a:xfrm>
          <a:prstGeom prst="rect">
            <a:avLst/>
          </a:prstGeom>
          <a:noFill/>
        </p:spPr>
        <p:txBody>
          <a:bodyPr wrap="square" rtlCol="0">
            <a:spAutoFit/>
          </a:bodyPr>
          <a:lstStyle/>
          <a:p>
            <a:r>
              <a:rPr kumimoji="1" lang="en-US" altLang="ja-JP" sz="1200" dirty="0">
                <a:solidFill>
                  <a:srgbClr val="0000FF"/>
                </a:solidFill>
                <a:latin typeface="游ゴシック" panose="020B0400000000000000" pitchFamily="50" charset="-128"/>
                <a:ea typeface="游ゴシック" panose="020B0400000000000000" pitchFamily="50" charset="-128"/>
              </a:rPr>
              <a:t>※1: i-Reporter Cloud×MotionBoard(</a:t>
            </a:r>
            <a:r>
              <a:rPr kumimoji="1" lang="ja-JP" altLang="en-US" sz="1200" dirty="0">
                <a:solidFill>
                  <a:srgbClr val="0000FF"/>
                </a:solidFill>
                <a:latin typeface="游ゴシック" panose="020B0400000000000000" pitchFamily="50" charset="-128"/>
                <a:ea typeface="游ゴシック" panose="020B0400000000000000" pitchFamily="50" charset="-128"/>
              </a:rPr>
              <a:t>オンプレミス版</a:t>
            </a:r>
            <a:r>
              <a:rPr kumimoji="1" lang="en-US" altLang="ja-JP" sz="1200" dirty="0">
                <a:solidFill>
                  <a:srgbClr val="0000FF"/>
                </a:solidFill>
                <a:latin typeface="游ゴシック" panose="020B0400000000000000" pitchFamily="50" charset="-128"/>
                <a:ea typeface="游ゴシック" panose="020B0400000000000000" pitchFamily="50" charset="-128"/>
              </a:rPr>
              <a:t>)</a:t>
            </a:r>
            <a:r>
              <a:rPr kumimoji="1" lang="ja-JP" altLang="en-US" sz="1200" dirty="0">
                <a:solidFill>
                  <a:srgbClr val="0000FF"/>
                </a:solidFill>
                <a:latin typeface="游ゴシック" panose="020B0400000000000000" pitchFamily="50" charset="-128"/>
                <a:ea typeface="游ゴシック" panose="020B0400000000000000" pitchFamily="50" charset="-128"/>
              </a:rPr>
              <a:t>の連携手順は</a:t>
            </a:r>
            <a:r>
              <a:rPr kumimoji="1" lang="en-US" altLang="ja-JP" sz="1200" dirty="0">
                <a:solidFill>
                  <a:srgbClr val="0000FF"/>
                </a:solidFill>
                <a:latin typeface="游ゴシック" panose="020B0400000000000000" pitchFamily="50" charset="-128"/>
                <a:ea typeface="游ゴシック" panose="020B0400000000000000" pitchFamily="50" charset="-128"/>
              </a:rPr>
              <a:t>7</a:t>
            </a:r>
            <a:r>
              <a:rPr kumimoji="1" lang="ja-JP" altLang="en-US" sz="1200" dirty="0">
                <a:solidFill>
                  <a:srgbClr val="0000FF"/>
                </a:solidFill>
                <a:latin typeface="游ゴシック" panose="020B0400000000000000" pitchFamily="50" charset="-128"/>
                <a:ea typeface="游ゴシック" panose="020B0400000000000000" pitchFamily="50" charset="-128"/>
              </a:rPr>
              <a:t>章をご確認ください。</a:t>
            </a:r>
          </a:p>
        </p:txBody>
      </p:sp>
    </p:spTree>
    <p:extLst>
      <p:ext uri="{BB962C8B-B14F-4D97-AF65-F5344CB8AC3E}">
        <p14:creationId xmlns:p14="http://schemas.microsoft.com/office/powerpoint/2010/main" val="20777965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B8277-5DAC-C96D-21D5-CFF502CB486E}"/>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CBB6FF17-F332-8B5F-0167-2B85EC104E5C}"/>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 name="スライド番号プレースホルダー 1">
            <a:extLst>
              <a:ext uri="{FF2B5EF4-FFF2-40B4-BE49-F238E27FC236}">
                <a16:creationId xmlns:a16="http://schemas.microsoft.com/office/drawing/2014/main" id="{C491B927-0EFE-5165-B89F-4031154A01D7}"/>
              </a:ext>
            </a:extLst>
          </p:cNvPr>
          <p:cNvSpPr>
            <a:spLocks noGrp="1"/>
          </p:cNvSpPr>
          <p:nvPr>
            <p:ph type="sldNum" sz="quarter" idx="2"/>
          </p:nvPr>
        </p:nvSpPr>
        <p:spPr/>
        <p:txBody>
          <a:bodyPr/>
          <a:lstStyle/>
          <a:p>
            <a:fld id="{86CB4B4D-7CA3-9044-876B-883B54F8677D}" type="slidenum">
              <a:rPr lang="en-US" altLang="ja-JP" smtClean="0"/>
              <a:pPr/>
              <a:t>40</a:t>
            </a:fld>
            <a:endParaRPr lang="ja-JP" altLang="en-US"/>
          </a:p>
        </p:txBody>
      </p:sp>
      <p:sp>
        <p:nvSpPr>
          <p:cNvPr id="3" name="フッター プレースホルダー 2">
            <a:extLst>
              <a:ext uri="{FF2B5EF4-FFF2-40B4-BE49-F238E27FC236}">
                <a16:creationId xmlns:a16="http://schemas.microsoft.com/office/drawing/2014/main" id="{FCE3E109-C8CC-1153-3359-EF66442C3AD6}"/>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E7513D59-452F-9EF5-1CC7-24BF97ECE8C5}"/>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B4C008B0-0B72-359E-9872-298AC74AFEA6}"/>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連携処理が失敗した場合は、内容に応じてエラーメッセージが表示されます。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各メッセージの「対処方法」をご確認ください。</a:t>
            </a: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C1278668-5C87-BE03-445B-2080FF64794B}"/>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dirty="0">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dirty="0">
              <a:latin typeface="游ゴシック" panose="020B0400000000000000" pitchFamily="50" charset="-128"/>
              <a:ea typeface="游ゴシック" panose="020B0400000000000000" pitchFamily="50" charset="-128"/>
            </a:endParaRPr>
          </a:p>
        </p:txBody>
      </p:sp>
      <p:graphicFrame>
        <p:nvGraphicFramePr>
          <p:cNvPr id="10" name="表 9">
            <a:extLst>
              <a:ext uri="{FF2B5EF4-FFF2-40B4-BE49-F238E27FC236}">
                <a16:creationId xmlns:a16="http://schemas.microsoft.com/office/drawing/2014/main" id="{16888CAD-2D2F-824D-0530-02873E9EBED1}"/>
              </a:ext>
            </a:extLst>
          </p:cNvPr>
          <p:cNvGraphicFramePr>
            <a:graphicFrameLocks noGrp="1"/>
          </p:cNvGraphicFramePr>
          <p:nvPr>
            <p:extLst>
              <p:ext uri="{D42A27DB-BD31-4B8C-83A1-F6EECF244321}">
                <p14:modId xmlns:p14="http://schemas.microsoft.com/office/powerpoint/2010/main" val="271821576"/>
              </p:ext>
            </p:extLst>
          </p:nvPr>
        </p:nvGraphicFramePr>
        <p:xfrm>
          <a:off x="257637" y="1505196"/>
          <a:ext cx="11700000" cy="5044289"/>
        </p:xfrm>
        <a:graphic>
          <a:graphicData uri="http://schemas.openxmlformats.org/drawingml/2006/table">
            <a:tbl>
              <a:tblPr/>
              <a:tblGrid>
                <a:gridCol w="3363040">
                  <a:extLst>
                    <a:ext uri="{9D8B030D-6E8A-4147-A177-3AD203B41FA5}">
                      <a16:colId xmlns:a16="http://schemas.microsoft.com/office/drawing/2014/main" val="1864144385"/>
                    </a:ext>
                  </a:extLst>
                </a:gridCol>
                <a:gridCol w="8336960">
                  <a:extLst>
                    <a:ext uri="{9D8B030D-6E8A-4147-A177-3AD203B41FA5}">
                      <a16:colId xmlns:a16="http://schemas.microsoft.com/office/drawing/2014/main" val="2591864918"/>
                    </a:ext>
                  </a:extLst>
                </a:gridCol>
              </a:tblGrid>
              <a:tr h="160595">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エラーメッセージ</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対処方法</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08295859"/>
                  </a:ext>
                </a:extLst>
              </a:tr>
              <a:tr h="815900">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認証に失敗しました。</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 Cloud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連携設定</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を確認してください。</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側から認証エラーのレスポンスがあった場合に表示されます。</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ConMas Manager</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の「システム管理」 ＞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 Cloud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連携設定」を再度確認し、正しい認証情報を設定してください。</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ConMas Manager</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の「システム管理」 ＞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 Cloud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連携設定」＞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ID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に設定されているユーザーに対して</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 Cloud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側で権限が不足している場合にも、本エラーが表示されます。下記権限が付与されていることをご確認ください。</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WEBAPI</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」「ファイル（作成</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アップロード</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編集）」「スナップショット管理」</a:t>
                      </a:r>
                      <a:endParaRPr lang="ja-JP" altLang="en-US" sz="1050" b="1" i="0" u="none" strike="noStrike" dirty="0">
                        <a:solidFill>
                          <a:schemeClr val="tx1"/>
                        </a:solidFill>
                        <a:effectLst/>
                        <a:latin typeface="游ゴシック" panose="020B0400000000000000" pitchFamily="50" charset="-128"/>
                        <a:ea typeface="游ゴシック" panose="020B0400000000000000" pitchFamily="50" charset="-128"/>
                      </a:endParaRP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43201939"/>
                  </a:ext>
                </a:extLst>
              </a:tr>
              <a:tr h="3739983">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データストレージの作成・更新に失敗しました。</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HTTP</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ステータスコード：</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400</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body</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{xxxxxx}</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側からリクエストエラーのレスポンスがあった場合に表示されます。</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原因として下記のような例が考えられますので、ご確認いただき、解決しない場合は</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 </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サポートへお問い合わせください。</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{“code”:“E-COMMUNICATOR-04613”,“message”:“</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_</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」は開始文字として使用できません。</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b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データストレージ名の開始文字に「</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_</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」が設定されている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対応方法</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データストレージ名の開始文字「</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_</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」を削除する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{“code”:“E-COMMUNICATOR-04610”,“message”:“</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項目名に予約語が使われています。</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項目名</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 &lt;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予約語</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&gt;)”}</a:t>
                      </a:r>
                      <a:b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データストレージ名または選択した項目名に</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Dr.Sum</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の予約語が含まれている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対応方法</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レスポンスの”</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&lt;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予約語</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&gt;”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と同名のデータストレージ名または項目名を修正する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{“code”:“E-COMMUNICATOR-04612”,“message”:“</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使用できない文字が含まれています。</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値</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 &lt;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使用できない文字</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&gt; )”}</a:t>
                      </a:r>
                      <a:b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データストレージ名に使用できない文字が含まれている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対応方法</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レスポンスの”</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&lt;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使用できない文字</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&gt;”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をデータストレージ名から削除する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{“code”:“E-MOTION-BOARD-00382”,“message”:“</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更新キーが変更されています。</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定義名</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:&lt;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データストレージ名</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&gt;)”}</a:t>
                      </a:r>
                      <a:b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既存データストレージ更新時に、異なる”データストレージ項目名”を選択している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対応方法</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既存と同じ”データストレージ項目名”を選択する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 Cloud </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に存在しないデータストレージ名を設定する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既存データストレージ更新時に、更新キーの指定が変更されている。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「入力帳票がリビジョンアップされた場合に別レコードとして保存する」の設定を変更する場合に発生</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対応方法</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 Cloud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側で、既存のストレージ（スナップショット）をリネームもしくは削除の上、</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新規ストレージを作成する。もしくは、</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 Cloud </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に存在しないデータストレージ名を設定する。</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355002135"/>
                  </a:ext>
                </a:extLst>
              </a:tr>
              <a:tr h="317108">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データストレージの作成・更新に失敗しました。</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HTTP</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ステータスコード：</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500</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側からサーバー内部エラーのレスポンスがあった場合に表示されます。</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本エラーが発生した場合は、</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サポートへ状況をご確認ください。</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23556545"/>
                  </a:ext>
                </a:extLst>
              </a:tr>
            </a:tbl>
          </a:graphicData>
        </a:graphic>
      </p:graphicFrame>
      <p:sp>
        <p:nvSpPr>
          <p:cNvPr id="15" name="正方形/長方形 14">
            <a:extLst>
              <a:ext uri="{FF2B5EF4-FFF2-40B4-BE49-F238E27FC236}">
                <a16:creationId xmlns:a16="http://schemas.microsoft.com/office/drawing/2014/main" id="{222DABF5-2830-D50E-435C-1D6828767667}"/>
              </a:ext>
            </a:extLst>
          </p:cNvPr>
          <p:cNvSpPr/>
          <p:nvPr/>
        </p:nvSpPr>
        <p:spPr>
          <a:xfrm>
            <a:off x="4424884" y="411826"/>
            <a:ext cx="6096000" cy="423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dirty="0">
                <a:solidFill>
                  <a:schemeClr val="tx1"/>
                </a:solidFill>
                <a:latin typeface="游ゴシック" panose="020B0400000000000000" pitchFamily="50" charset="-128"/>
                <a:ea typeface="游ゴシック" panose="020B0400000000000000" pitchFamily="50" charset="-128"/>
              </a:rPr>
              <a:t>■ マニュアル参照：</a:t>
            </a:r>
            <a:r>
              <a:rPr kumimoji="1" lang="en-US" altLang="ja-JP" sz="1200" dirty="0">
                <a:solidFill>
                  <a:schemeClr val="tx1"/>
                </a:solidFill>
                <a:latin typeface="游ゴシック" panose="020B0400000000000000" pitchFamily="50" charset="-128"/>
                <a:ea typeface="游ゴシック" panose="020B0400000000000000" pitchFamily="50" charset="-128"/>
              </a:rPr>
              <a:t>ConMas Manager 8.2.25070</a:t>
            </a:r>
            <a:r>
              <a:rPr kumimoji="1" lang="ja-JP" altLang="en-US" sz="1200" dirty="0">
                <a:solidFill>
                  <a:schemeClr val="tx1"/>
                </a:solidFill>
                <a:latin typeface="游ゴシック" panose="020B0400000000000000" pitchFamily="50" charset="-128"/>
                <a:ea typeface="游ゴシック" panose="020B0400000000000000" pitchFamily="50" charset="-128"/>
              </a:rPr>
              <a:t>以降での設定</a:t>
            </a:r>
          </a:p>
          <a:p>
            <a:r>
              <a:rPr kumimoji="1" lang="en-US" altLang="ja-JP" sz="1200" dirty="0">
                <a:solidFill>
                  <a:schemeClr val="tx1"/>
                </a:solidFill>
                <a:latin typeface="游ゴシック" panose="020B0400000000000000" pitchFamily="50" charset="-128"/>
                <a:ea typeface="游ゴシック" panose="020B0400000000000000" pitchFamily="50" charset="-128"/>
                <a:hlinkClick r:id="rId3"/>
              </a:rPr>
              <a:t>https://manuals.i-reporter.jp/output-the-data/motionboard-cloud/manager-25070</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1774590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a:xfrm>
            <a:off x="526415" y="1600199"/>
            <a:ext cx="6880859" cy="459659"/>
          </a:xfrm>
        </p:spPr>
        <p:txBody>
          <a:bodyPr>
            <a:normAutofit fontScale="90000"/>
          </a:bodyPr>
          <a:lstStyle/>
          <a:p>
            <a:r>
              <a:rPr lang="en-US" altLang="ja-JP" dirty="0"/>
              <a:t>MotionBoard</a:t>
            </a:r>
            <a:r>
              <a:rPr lang="ja-JP" altLang="en-US" dirty="0"/>
              <a:t> </a:t>
            </a:r>
            <a:r>
              <a:rPr lang="en-US" altLang="ja-JP" dirty="0"/>
              <a:t>Cloud</a:t>
            </a:r>
            <a:r>
              <a:rPr lang="ja-JP" altLang="en-US" dirty="0"/>
              <a:t>　デモ用定義・</a:t>
            </a:r>
            <a:r>
              <a:rPr lang="en-US" altLang="ja-JP" dirty="0"/>
              <a:t>CSV</a:t>
            </a:r>
            <a:r>
              <a:rPr lang="ja-JP" altLang="en-US" dirty="0"/>
              <a:t>のインポート</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03</a:t>
            </a:r>
            <a:endParaRPr kumimoji="1" lang="ja-JP" altLang="en-US"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grpSp>
        <p:nvGrpSpPr>
          <p:cNvPr id="17" name="グループ化 16">
            <a:extLst>
              <a:ext uri="{FF2B5EF4-FFF2-40B4-BE49-F238E27FC236}">
                <a16:creationId xmlns:a16="http://schemas.microsoft.com/office/drawing/2014/main" id="{990D10C4-4816-86C7-9B21-94242E84AC1B}"/>
              </a:ext>
            </a:extLst>
          </p:cNvPr>
          <p:cNvGrpSpPr/>
          <p:nvPr/>
        </p:nvGrpSpPr>
        <p:grpSpPr>
          <a:xfrm>
            <a:off x="647700" y="2186532"/>
            <a:ext cx="6880860" cy="3595607"/>
            <a:chOff x="647700" y="2186532"/>
            <a:chExt cx="6880860" cy="3595607"/>
          </a:xfrm>
        </p:grpSpPr>
        <p:pic>
          <p:nvPicPr>
            <p:cNvPr id="12" name="図 11">
              <a:extLst>
                <a:ext uri="{FF2B5EF4-FFF2-40B4-BE49-F238E27FC236}">
                  <a16:creationId xmlns:a16="http://schemas.microsoft.com/office/drawing/2014/main" id="{DFF40939-07C3-7E2C-8AFE-A6859F54A861}"/>
                </a:ext>
              </a:extLst>
            </p:cNvPr>
            <p:cNvPicPr>
              <a:picLocks noChangeAspect="1"/>
            </p:cNvPicPr>
            <p:nvPr/>
          </p:nvPicPr>
          <p:blipFill>
            <a:blip r:embed="rId2"/>
            <a:stretch>
              <a:fillRect/>
            </a:stretch>
          </p:blipFill>
          <p:spPr>
            <a:xfrm>
              <a:off x="861068" y="2343150"/>
              <a:ext cx="6556178" cy="3350109"/>
            </a:xfrm>
            <a:prstGeom prst="rect">
              <a:avLst/>
            </a:prstGeom>
          </p:spPr>
        </p:pic>
        <p:sp>
          <p:nvSpPr>
            <p:cNvPr id="13" name="正方形/長方形 12">
              <a:extLst>
                <a:ext uri="{FF2B5EF4-FFF2-40B4-BE49-F238E27FC236}">
                  <a16:creationId xmlns:a16="http://schemas.microsoft.com/office/drawing/2014/main" id="{92D05A44-4DEF-E2AB-C166-6263C95C5A8C}"/>
                </a:ext>
              </a:extLst>
            </p:cNvPr>
            <p:cNvSpPr/>
            <p:nvPr/>
          </p:nvSpPr>
          <p:spPr>
            <a:xfrm>
              <a:off x="647700" y="5649898"/>
              <a:ext cx="6880860" cy="132241"/>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4" name="正方形/長方形 13">
              <a:extLst>
                <a:ext uri="{FF2B5EF4-FFF2-40B4-BE49-F238E27FC236}">
                  <a16:creationId xmlns:a16="http://schemas.microsoft.com/office/drawing/2014/main" id="{1A9B63D0-32A4-9F38-077E-3B3C98D9D1BA}"/>
                </a:ext>
              </a:extLst>
            </p:cNvPr>
            <p:cNvSpPr/>
            <p:nvPr/>
          </p:nvSpPr>
          <p:spPr>
            <a:xfrm>
              <a:off x="647700" y="2186532"/>
              <a:ext cx="6880860" cy="124246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5" name="正方形/長方形 14">
              <a:extLst>
                <a:ext uri="{FF2B5EF4-FFF2-40B4-BE49-F238E27FC236}">
                  <a16:creationId xmlns:a16="http://schemas.microsoft.com/office/drawing/2014/main" id="{2CE21919-F0E5-8E51-CB2C-DA5460757C1D}"/>
                </a:ext>
              </a:extLst>
            </p:cNvPr>
            <p:cNvSpPr/>
            <p:nvPr/>
          </p:nvSpPr>
          <p:spPr>
            <a:xfrm>
              <a:off x="647700" y="3429000"/>
              <a:ext cx="3693712" cy="222089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6" name="正方形/長方形 15">
              <a:extLst>
                <a:ext uri="{FF2B5EF4-FFF2-40B4-BE49-F238E27FC236}">
                  <a16:creationId xmlns:a16="http://schemas.microsoft.com/office/drawing/2014/main" id="{03D68666-B712-69D6-1624-3091CBB8B2F7}"/>
                </a:ext>
              </a:extLst>
            </p:cNvPr>
            <p:cNvSpPr/>
            <p:nvPr/>
          </p:nvSpPr>
          <p:spPr>
            <a:xfrm>
              <a:off x="7407274" y="3429000"/>
              <a:ext cx="121286" cy="222089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spTree>
    <p:extLst>
      <p:ext uri="{BB962C8B-B14F-4D97-AF65-F5344CB8AC3E}">
        <p14:creationId xmlns:p14="http://schemas.microsoft.com/office/powerpoint/2010/main" val="27096382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42</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5BC1E37-7FD7-8009-E55E-88ADCFAA08F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にログインします。本資料は</a:t>
            </a:r>
            <a:r>
              <a:rPr kumimoji="1" lang="en-US" altLang="ja-JP" sz="1800" dirty="0">
                <a:solidFill>
                  <a:schemeClr val="tx1"/>
                </a:solidFill>
                <a:latin typeface="游ゴシック" panose="020B0400000000000000" pitchFamily="50" charset="-128"/>
                <a:ea typeface="游ゴシック" panose="020B0400000000000000" pitchFamily="50" charset="-128"/>
              </a:rPr>
              <a:t>re:Act</a:t>
            </a:r>
            <a:r>
              <a:rPr kumimoji="1" lang="ja-JP" altLang="en-US" sz="1800" dirty="0">
                <a:solidFill>
                  <a:schemeClr val="tx1"/>
                </a:solidFill>
                <a:latin typeface="游ゴシック" panose="020B0400000000000000" pitchFamily="50" charset="-128"/>
                <a:ea typeface="游ゴシック" panose="020B0400000000000000" pitchFamily="50" charset="-128"/>
              </a:rPr>
              <a:t>版の設定手順になっています。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algn="l"/>
            <a:r>
              <a:rPr kumimoji="1" lang="en-US" altLang="ja-JP" sz="1800" dirty="0">
                <a:solidFill>
                  <a:schemeClr val="tx1"/>
                </a:solidFill>
                <a:latin typeface="游ゴシック" panose="020B0400000000000000" pitchFamily="50" charset="-128"/>
                <a:ea typeface="游ゴシック" panose="020B0400000000000000" pitchFamily="50" charset="-128"/>
              </a:rPr>
              <a:t>re:Act</a:t>
            </a:r>
            <a:r>
              <a:rPr kumimoji="1" lang="ja-JP" altLang="en-US" sz="1800" dirty="0">
                <a:solidFill>
                  <a:schemeClr val="tx1"/>
                </a:solidFill>
                <a:latin typeface="游ゴシック" panose="020B0400000000000000" pitchFamily="50" charset="-128"/>
                <a:ea typeface="游ゴシック" panose="020B0400000000000000" pitchFamily="50" charset="-128"/>
              </a:rPr>
              <a:t>モードの</a:t>
            </a:r>
            <a:r>
              <a:rPr kumimoji="1" lang="en-US" altLang="ja-JP" sz="1800" dirty="0">
                <a:solidFill>
                  <a:schemeClr val="tx1"/>
                </a:solidFill>
                <a:latin typeface="游ゴシック" panose="020B0400000000000000" pitchFamily="50" charset="-128"/>
                <a:ea typeface="游ゴシック" panose="020B0400000000000000" pitchFamily="50" charset="-128"/>
              </a:rPr>
              <a:t>UI</a:t>
            </a:r>
            <a:r>
              <a:rPr kumimoji="1" lang="ja-JP" altLang="en-US" sz="1800" dirty="0">
                <a:solidFill>
                  <a:schemeClr val="tx1"/>
                </a:solidFill>
                <a:latin typeface="游ゴシック" panose="020B0400000000000000" pitchFamily="50" charset="-128"/>
                <a:ea typeface="游ゴシック" panose="020B0400000000000000" pitchFamily="50" charset="-128"/>
              </a:rPr>
              <a:t>の場合、 画面右上にある「人型のアイコン」から</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algn="l"/>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Classic</a:t>
            </a:r>
            <a:r>
              <a:rPr kumimoji="1" lang="ja-JP" altLang="en-US" sz="1800" dirty="0">
                <a:solidFill>
                  <a:schemeClr val="tx1"/>
                </a:solidFill>
                <a:latin typeface="游ゴシック" panose="020B0400000000000000" pitchFamily="50" charset="-128"/>
                <a:ea typeface="游ゴシック" panose="020B0400000000000000" pitchFamily="50" charset="-128"/>
              </a:rPr>
              <a:t>モードを開く」で</a:t>
            </a:r>
            <a:r>
              <a:rPr kumimoji="1" lang="en-US" altLang="ja-JP" sz="1800" dirty="0">
                <a:solidFill>
                  <a:schemeClr val="tx1"/>
                </a:solidFill>
                <a:latin typeface="游ゴシック" panose="020B0400000000000000" pitchFamily="50" charset="-128"/>
                <a:ea typeface="游ゴシック" panose="020B0400000000000000" pitchFamily="50" charset="-128"/>
              </a:rPr>
              <a:t>UI</a:t>
            </a:r>
            <a:r>
              <a:rPr kumimoji="1" lang="ja-JP" altLang="en-US" sz="1800" dirty="0">
                <a:solidFill>
                  <a:schemeClr val="tx1"/>
                </a:solidFill>
                <a:latin typeface="游ゴシック" panose="020B0400000000000000" pitchFamily="50" charset="-128"/>
                <a:ea typeface="游ゴシック" panose="020B0400000000000000" pitchFamily="50" charset="-128"/>
              </a:rPr>
              <a:t>モードを変更して下さい。 </a:t>
            </a:r>
          </a:p>
        </p:txBody>
      </p:sp>
      <p:sp>
        <p:nvSpPr>
          <p:cNvPr id="3" name="テキスト プレースホルダー 21">
            <a:extLst>
              <a:ext uri="{FF2B5EF4-FFF2-40B4-BE49-F238E27FC236}">
                <a16:creationId xmlns:a16="http://schemas.microsoft.com/office/drawing/2014/main" id="{30CA72DF-2002-5D6F-A86B-A2D4C5A0B93B}"/>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11" name="TextBox 12">
            <a:extLst>
              <a:ext uri="{FF2B5EF4-FFF2-40B4-BE49-F238E27FC236}">
                <a16:creationId xmlns:a16="http://schemas.microsoft.com/office/drawing/2014/main" id="{474EA19F-721D-7333-7446-F965C58415E6}"/>
              </a:ext>
            </a:extLst>
          </p:cNvPr>
          <p:cNvSpPr txBox="1"/>
          <p:nvPr/>
        </p:nvSpPr>
        <p:spPr>
          <a:xfrm>
            <a:off x="359829" y="1900809"/>
            <a:ext cx="197094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kumimoji="1" lang="en-US" sz="1800" dirty="0">
                <a:latin typeface="游ゴシック" panose="020B0400000000000000" pitchFamily="50" charset="-128"/>
                <a:ea typeface="游ゴシック" panose="020B0400000000000000" pitchFamily="50" charset="-128"/>
              </a:rPr>
              <a:t>&lt;</a:t>
            </a:r>
            <a:r>
              <a:rPr kumimoji="1" lang="en-US" altLang="ja-JP" sz="1800" dirty="0">
                <a:latin typeface="游ゴシック" panose="020B0400000000000000" pitchFamily="50" charset="-128"/>
                <a:ea typeface="游ゴシック" panose="020B0400000000000000" pitchFamily="50" charset="-128"/>
              </a:rPr>
              <a:t>re:Act</a:t>
            </a:r>
            <a:r>
              <a:rPr kumimoji="1" lang="ja-JP" altLang="en-US" sz="1800" dirty="0">
                <a:latin typeface="游ゴシック" panose="020B0400000000000000" pitchFamily="50" charset="-128"/>
                <a:ea typeface="游ゴシック" panose="020B0400000000000000" pitchFamily="50" charset="-128"/>
              </a:rPr>
              <a:t>モード&gt;</a:t>
            </a:r>
            <a:endParaRPr kumimoji="1" lang="en-US" sz="1800" dirty="0">
              <a:latin typeface="游ゴシック" panose="020B0400000000000000" pitchFamily="50" charset="-128"/>
              <a:ea typeface="游ゴシック" panose="020B0400000000000000" pitchFamily="50" charset="-128"/>
            </a:endParaRPr>
          </a:p>
        </p:txBody>
      </p:sp>
      <p:sp>
        <p:nvSpPr>
          <p:cNvPr id="31" name="TextBox 12">
            <a:extLst>
              <a:ext uri="{FF2B5EF4-FFF2-40B4-BE49-F238E27FC236}">
                <a16:creationId xmlns:a16="http://schemas.microsoft.com/office/drawing/2014/main" id="{D213D629-2B31-9E6C-423A-BEB6E510CFC3}"/>
              </a:ext>
            </a:extLst>
          </p:cNvPr>
          <p:cNvSpPr txBox="1"/>
          <p:nvPr/>
        </p:nvSpPr>
        <p:spPr>
          <a:xfrm>
            <a:off x="6436299" y="1900809"/>
            <a:ext cx="20160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kumimoji="1" lang="ja-JP" altLang="en-US" sz="1800" dirty="0">
                <a:latin typeface="游ゴシック" panose="020B0400000000000000" pitchFamily="50" charset="-128"/>
                <a:ea typeface="游ゴシック" panose="020B0400000000000000" pitchFamily="50" charset="-128"/>
              </a:rPr>
              <a:t>＜</a:t>
            </a:r>
            <a:r>
              <a:rPr kumimoji="1" lang="en-US" altLang="ja-JP" sz="1800" dirty="0">
                <a:latin typeface="游ゴシック" panose="020B0400000000000000" pitchFamily="50" charset="-128"/>
                <a:ea typeface="游ゴシック" panose="020B0400000000000000" pitchFamily="50" charset="-128"/>
              </a:rPr>
              <a:t>Classic</a:t>
            </a:r>
            <a:r>
              <a:rPr kumimoji="1" lang="ja-JP" altLang="en-US" sz="1800" dirty="0">
                <a:latin typeface="游ゴシック" panose="020B0400000000000000" pitchFamily="50" charset="-128"/>
                <a:ea typeface="游ゴシック" panose="020B0400000000000000" pitchFamily="50" charset="-128"/>
              </a:rPr>
              <a:t>モード&gt;</a:t>
            </a:r>
            <a:endParaRPr kumimoji="1" lang="en-US" sz="1800" dirty="0">
              <a:latin typeface="游ゴシック" panose="020B0400000000000000" pitchFamily="50" charset="-128"/>
              <a:ea typeface="游ゴシック" panose="020B0400000000000000" pitchFamily="50" charset="-128"/>
            </a:endParaRPr>
          </a:p>
        </p:txBody>
      </p:sp>
      <p:sp>
        <p:nvSpPr>
          <p:cNvPr id="33" name="矢印: 右 32">
            <a:extLst>
              <a:ext uri="{FF2B5EF4-FFF2-40B4-BE49-F238E27FC236}">
                <a16:creationId xmlns:a16="http://schemas.microsoft.com/office/drawing/2014/main" id="{62A44966-278A-E6F5-E64B-6EFC8AE2321B}"/>
              </a:ext>
            </a:extLst>
          </p:cNvPr>
          <p:cNvSpPr/>
          <p:nvPr/>
        </p:nvSpPr>
        <p:spPr>
          <a:xfrm>
            <a:off x="6068485" y="3106041"/>
            <a:ext cx="360000" cy="43200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9" name="図 8">
            <a:extLst>
              <a:ext uri="{FF2B5EF4-FFF2-40B4-BE49-F238E27FC236}">
                <a16:creationId xmlns:a16="http://schemas.microsoft.com/office/drawing/2014/main" id="{9D01E3E7-8D0F-FC36-307E-BCD8E3A5C881}"/>
              </a:ext>
            </a:extLst>
          </p:cNvPr>
          <p:cNvPicPr>
            <a:picLocks noChangeAspect="1"/>
          </p:cNvPicPr>
          <p:nvPr/>
        </p:nvPicPr>
        <p:blipFill>
          <a:blip r:embed="rId2"/>
          <a:stretch>
            <a:fillRect/>
          </a:stretch>
        </p:blipFill>
        <p:spPr>
          <a:xfrm>
            <a:off x="6468968" y="2270141"/>
            <a:ext cx="5633942" cy="2399642"/>
          </a:xfrm>
          <a:prstGeom prst="rect">
            <a:avLst/>
          </a:prstGeom>
        </p:spPr>
      </p:pic>
      <p:grpSp>
        <p:nvGrpSpPr>
          <p:cNvPr id="15" name="グループ化 14">
            <a:extLst>
              <a:ext uri="{FF2B5EF4-FFF2-40B4-BE49-F238E27FC236}">
                <a16:creationId xmlns:a16="http://schemas.microsoft.com/office/drawing/2014/main" id="{1C4819FD-6DF8-147E-11E5-AF5FE1B305F6}"/>
              </a:ext>
            </a:extLst>
          </p:cNvPr>
          <p:cNvGrpSpPr/>
          <p:nvPr/>
        </p:nvGrpSpPr>
        <p:grpSpPr>
          <a:xfrm>
            <a:off x="359829" y="2229050"/>
            <a:ext cx="5633943" cy="3124133"/>
            <a:chOff x="359829" y="2229050"/>
            <a:chExt cx="5633943" cy="3124133"/>
          </a:xfrm>
        </p:grpSpPr>
        <p:pic>
          <p:nvPicPr>
            <p:cNvPr id="6" name="図 5">
              <a:extLst>
                <a:ext uri="{FF2B5EF4-FFF2-40B4-BE49-F238E27FC236}">
                  <a16:creationId xmlns:a16="http://schemas.microsoft.com/office/drawing/2014/main" id="{BEC4E869-38A6-4084-110D-1ED7D56A2EF8}"/>
                </a:ext>
              </a:extLst>
            </p:cNvPr>
            <p:cNvPicPr>
              <a:picLocks noChangeAspect="1"/>
            </p:cNvPicPr>
            <p:nvPr/>
          </p:nvPicPr>
          <p:blipFill>
            <a:blip r:embed="rId3"/>
            <a:stretch>
              <a:fillRect/>
            </a:stretch>
          </p:blipFill>
          <p:spPr>
            <a:xfrm>
              <a:off x="359829" y="2270141"/>
              <a:ext cx="5633943" cy="3083042"/>
            </a:xfrm>
            <a:prstGeom prst="rect">
              <a:avLst/>
            </a:prstGeom>
          </p:spPr>
        </p:pic>
        <p:sp>
          <p:nvSpPr>
            <p:cNvPr id="27" name="正方形/長方形 10">
              <a:extLst>
                <a:ext uri="{FF2B5EF4-FFF2-40B4-BE49-F238E27FC236}">
                  <a16:creationId xmlns:a16="http://schemas.microsoft.com/office/drawing/2014/main" id="{4F7C6BE6-834F-640A-9458-0C782F325387}"/>
                </a:ext>
              </a:extLst>
            </p:cNvPr>
            <p:cNvSpPr/>
            <p:nvPr/>
          </p:nvSpPr>
          <p:spPr>
            <a:xfrm>
              <a:off x="5662179" y="2229050"/>
              <a:ext cx="331593" cy="32825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4" name="正方形/長方形 10">
              <a:extLst>
                <a:ext uri="{FF2B5EF4-FFF2-40B4-BE49-F238E27FC236}">
                  <a16:creationId xmlns:a16="http://schemas.microsoft.com/office/drawing/2014/main" id="{F402F98C-2782-598B-1AED-48308E272655}"/>
                </a:ext>
              </a:extLst>
            </p:cNvPr>
            <p:cNvSpPr/>
            <p:nvPr/>
          </p:nvSpPr>
          <p:spPr>
            <a:xfrm>
              <a:off x="4627454" y="4565596"/>
              <a:ext cx="819869" cy="216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spTree>
    <p:extLst>
      <p:ext uri="{BB962C8B-B14F-4D97-AF65-F5344CB8AC3E}">
        <p14:creationId xmlns:p14="http://schemas.microsoft.com/office/powerpoint/2010/main" val="783064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43</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5BC1E37-7FD7-8009-E55E-88ADCFAA08F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にログインし、スタートナビの「ボード」フォルダを右クリックし、</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algn="l"/>
            <a:r>
              <a:rPr kumimoji="1" lang="ja-JP" altLang="en-US" sz="1800">
                <a:solidFill>
                  <a:schemeClr val="tx1"/>
                </a:solidFill>
                <a:latin typeface="游ゴシック" panose="020B0400000000000000" pitchFamily="50" charset="-128"/>
                <a:ea typeface="游ゴシック" panose="020B0400000000000000" pitchFamily="50" charset="-128"/>
              </a:rPr>
              <a:t>メニューから「インポート」を選択します。</a:t>
            </a:r>
          </a:p>
        </p:txBody>
      </p:sp>
      <p:grpSp>
        <p:nvGrpSpPr>
          <p:cNvPr id="5" name="グループ化 4">
            <a:extLst>
              <a:ext uri="{FF2B5EF4-FFF2-40B4-BE49-F238E27FC236}">
                <a16:creationId xmlns:a16="http://schemas.microsoft.com/office/drawing/2014/main" id="{BB531D8B-F4CC-2D88-5410-642B30885459}"/>
              </a:ext>
            </a:extLst>
          </p:cNvPr>
          <p:cNvGrpSpPr/>
          <p:nvPr/>
        </p:nvGrpSpPr>
        <p:grpSpPr>
          <a:xfrm>
            <a:off x="2075637" y="2093181"/>
            <a:ext cx="7926623" cy="4347376"/>
            <a:chOff x="2075637" y="2093181"/>
            <a:chExt cx="7926623" cy="4347376"/>
          </a:xfrm>
        </p:grpSpPr>
        <p:pic>
          <p:nvPicPr>
            <p:cNvPr id="9" name="図 8">
              <a:extLst>
                <a:ext uri="{FF2B5EF4-FFF2-40B4-BE49-F238E27FC236}">
                  <a16:creationId xmlns:a16="http://schemas.microsoft.com/office/drawing/2014/main" id="{3E1169E9-6F11-8CE2-EC81-D8B406B82DD9}"/>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2189740" y="2093181"/>
              <a:ext cx="7812520" cy="4347376"/>
            </a:xfrm>
            <a:prstGeom prst="rect">
              <a:avLst/>
            </a:prstGeom>
          </p:spPr>
        </p:pic>
        <p:sp>
          <p:nvSpPr>
            <p:cNvPr id="13" name="正方形/長方形 12">
              <a:extLst>
                <a:ext uri="{FF2B5EF4-FFF2-40B4-BE49-F238E27FC236}">
                  <a16:creationId xmlns:a16="http://schemas.microsoft.com/office/drawing/2014/main" id="{A07B36A0-EE37-A27C-DFF0-523438C8DB2D}"/>
                </a:ext>
              </a:extLst>
            </p:cNvPr>
            <p:cNvSpPr/>
            <p:nvPr/>
          </p:nvSpPr>
          <p:spPr>
            <a:xfrm>
              <a:off x="2075637" y="4346423"/>
              <a:ext cx="1362326" cy="2494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F6C940FE-BB28-8C68-928E-C73F7BA5DA67}"/>
                </a:ext>
              </a:extLst>
            </p:cNvPr>
            <p:cNvSpPr/>
            <p:nvPr/>
          </p:nvSpPr>
          <p:spPr>
            <a:xfrm>
              <a:off x="3746735" y="5901773"/>
              <a:ext cx="833218" cy="2525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テキスト プレースホルダー 21">
            <a:extLst>
              <a:ext uri="{FF2B5EF4-FFF2-40B4-BE49-F238E27FC236}">
                <a16:creationId xmlns:a16="http://schemas.microsoft.com/office/drawing/2014/main" id="{30CA72DF-2002-5D6F-A86B-A2D4C5A0B93B}"/>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6" name="正方形/長方形 5">
            <a:extLst>
              <a:ext uri="{FF2B5EF4-FFF2-40B4-BE49-F238E27FC236}">
                <a16:creationId xmlns:a16="http://schemas.microsoft.com/office/drawing/2014/main" id="{AEF3310D-E907-1BE9-4A23-E29846A4929F}"/>
              </a:ext>
            </a:extLst>
          </p:cNvPr>
          <p:cNvSpPr/>
          <p:nvPr/>
        </p:nvSpPr>
        <p:spPr>
          <a:xfrm>
            <a:off x="272414" y="1498535"/>
            <a:ext cx="5425001" cy="3034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a:t>
            </a:r>
            <a:r>
              <a:rPr kumimoji="1" lang="ja-JP" altLang="en-US" sz="1200" dirty="0">
                <a:solidFill>
                  <a:srgbClr val="0000FF"/>
                </a:solidFill>
                <a:latin typeface="游ゴシック" panose="020B0400000000000000" pitchFamily="50" charset="-128"/>
                <a:ea typeface="游ゴシック" panose="020B0400000000000000" pitchFamily="50" charset="-128"/>
              </a:rPr>
              <a:t>本資料は</a:t>
            </a:r>
            <a:r>
              <a:rPr kumimoji="1" lang="en-US" altLang="ja-JP" sz="1200" dirty="0">
                <a:solidFill>
                  <a:srgbClr val="0000FF"/>
                </a:solidFill>
                <a:latin typeface="游ゴシック" panose="020B0400000000000000" pitchFamily="50" charset="-128"/>
                <a:ea typeface="游ゴシック" panose="020B0400000000000000" pitchFamily="50" charset="-128"/>
              </a:rPr>
              <a:t>MotionBoard</a:t>
            </a:r>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Cloud</a:t>
            </a:r>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b="1" dirty="0">
                <a:solidFill>
                  <a:srgbClr val="0000FF"/>
                </a:solidFill>
                <a:latin typeface="游ゴシック" panose="020B0400000000000000" pitchFamily="50" charset="-128"/>
                <a:ea typeface="游ゴシック" panose="020B0400000000000000" pitchFamily="50" charset="-128"/>
              </a:rPr>
              <a:t>Classic</a:t>
            </a:r>
            <a:r>
              <a:rPr kumimoji="1" lang="ja-JP" altLang="en-US" sz="1200" b="1" dirty="0">
                <a:solidFill>
                  <a:srgbClr val="0000FF"/>
                </a:solidFill>
                <a:latin typeface="游ゴシック" panose="020B0400000000000000" pitchFamily="50" charset="-128"/>
                <a:ea typeface="游ゴシック" panose="020B0400000000000000" pitchFamily="50" charset="-128"/>
              </a:rPr>
              <a:t>モード</a:t>
            </a:r>
            <a:r>
              <a:rPr kumimoji="1" lang="ja-JP" altLang="en-US" sz="1200" dirty="0">
                <a:solidFill>
                  <a:srgbClr val="0000FF"/>
                </a:solidFill>
                <a:latin typeface="游ゴシック" panose="020B0400000000000000" pitchFamily="50" charset="-128"/>
                <a:ea typeface="游ゴシック" panose="020B0400000000000000" pitchFamily="50" charset="-128"/>
              </a:rPr>
              <a:t>での設定手順となっています。</a:t>
            </a:r>
          </a:p>
        </p:txBody>
      </p:sp>
    </p:spTree>
    <p:extLst>
      <p:ext uri="{BB962C8B-B14F-4D97-AF65-F5344CB8AC3E}">
        <p14:creationId xmlns:p14="http://schemas.microsoft.com/office/powerpoint/2010/main" val="30892925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CD8C8860-4A60-453C-E885-86AC446ABC23}"/>
              </a:ext>
            </a:extLst>
          </p:cNvPr>
          <p:cNvGrpSpPr/>
          <p:nvPr/>
        </p:nvGrpSpPr>
        <p:grpSpPr>
          <a:xfrm>
            <a:off x="2180336" y="2093182"/>
            <a:ext cx="7222162" cy="4035634"/>
            <a:chOff x="2180336" y="2093182"/>
            <a:chExt cx="7222162" cy="4035634"/>
          </a:xfrm>
        </p:grpSpPr>
        <p:pic>
          <p:nvPicPr>
            <p:cNvPr id="8" name="図 7">
              <a:extLst>
                <a:ext uri="{FF2B5EF4-FFF2-40B4-BE49-F238E27FC236}">
                  <a16:creationId xmlns:a16="http://schemas.microsoft.com/office/drawing/2014/main" id="{B1A399BD-31F8-A69D-0FCC-F24FA6F1A1F3}"/>
                </a:ext>
              </a:extLst>
            </p:cNvPr>
            <p:cNvPicPr>
              <a:picLocks noChangeAspect="1"/>
            </p:cNvPicPr>
            <p:nvPr/>
          </p:nvPicPr>
          <p:blipFill>
            <a:blip r:embed="rId2"/>
            <a:stretch>
              <a:fillRect/>
            </a:stretch>
          </p:blipFill>
          <p:spPr>
            <a:xfrm>
              <a:off x="2180336" y="2093182"/>
              <a:ext cx="7222162" cy="4035634"/>
            </a:xfrm>
            <a:prstGeom prst="rect">
              <a:avLst/>
            </a:prstGeom>
          </p:spPr>
        </p:pic>
        <p:sp>
          <p:nvSpPr>
            <p:cNvPr id="5" name="正方形/長方形 4">
              <a:extLst>
                <a:ext uri="{FF2B5EF4-FFF2-40B4-BE49-F238E27FC236}">
                  <a16:creationId xmlns:a16="http://schemas.microsoft.com/office/drawing/2014/main" id="{637350B1-8551-11D2-924F-661DA8BC02B8}"/>
                </a:ext>
              </a:extLst>
            </p:cNvPr>
            <p:cNvSpPr/>
            <p:nvPr/>
          </p:nvSpPr>
          <p:spPr>
            <a:xfrm>
              <a:off x="4486031" y="4087555"/>
              <a:ext cx="2368062" cy="3056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44</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87FEE757-2704-8515-A669-C7DA5E907578}"/>
              </a:ext>
            </a:extLst>
          </p:cNvPr>
          <p:cNvSpPr/>
          <p:nvPr/>
        </p:nvSpPr>
        <p:spPr>
          <a:xfrm>
            <a:off x="272415" y="876718"/>
            <a:ext cx="11670444" cy="7566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 i-ReporterCloud×MotionBoardCloud</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800" dirty="0">
                <a:solidFill>
                  <a:schemeClr val="tx1"/>
                </a:solidFill>
                <a:latin typeface="游ゴシック" panose="020B0400000000000000" pitchFamily="50" charset="-128"/>
                <a:ea typeface="游ゴシック" panose="020B0400000000000000" pitchFamily="50" charset="-128"/>
              </a:rPr>
              <a:t>_</a:t>
            </a:r>
            <a:r>
              <a:rPr kumimoji="1" lang="ja-JP" altLang="en-US" sz="1800" dirty="0">
                <a:solidFill>
                  <a:schemeClr val="tx1"/>
                </a:solidFill>
                <a:latin typeface="游ゴシック" panose="020B0400000000000000" pitchFamily="50" charset="-128"/>
                <a:ea typeface="游ゴシック" panose="020B0400000000000000" pitchFamily="50" charset="-128"/>
              </a:rPr>
              <a:t>＜日付＞</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定義</a:t>
            </a:r>
            <a:r>
              <a:rPr kumimoji="1" lang="en-US" altLang="ja-JP" sz="1800" dirty="0">
                <a:solidFill>
                  <a:schemeClr val="tx1"/>
                </a:solidFill>
                <a:latin typeface="游ゴシック" panose="020B0400000000000000" pitchFamily="50" charset="-128"/>
                <a:ea typeface="游ゴシック" panose="020B0400000000000000" pitchFamily="50" charset="-128"/>
              </a:rPr>
              <a:t>\Classic</a:t>
            </a:r>
            <a:r>
              <a:rPr kumimoji="1" lang="ja-JP" altLang="en-US" sz="1800" dirty="0">
                <a:solidFill>
                  <a:schemeClr val="tx1"/>
                </a:solidFill>
                <a:latin typeface="游ゴシック" panose="020B0400000000000000" pitchFamily="50" charset="-128"/>
                <a:ea typeface="游ゴシック" panose="020B0400000000000000" pitchFamily="50" charset="-128"/>
              </a:rPr>
              <a:t>版」</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フォルダ内の</a:t>
            </a:r>
            <a:r>
              <a:rPr kumimoji="1" lang="en-US" altLang="ja-JP" sz="1800" dirty="0">
                <a:solidFill>
                  <a:schemeClr val="tx1"/>
                </a:solidFill>
                <a:latin typeface="游ゴシック" panose="020B0400000000000000" pitchFamily="50" charset="-128"/>
                <a:ea typeface="游ゴシック" panose="020B0400000000000000" pitchFamily="50" charset="-128"/>
              </a:rPr>
              <a:t>【i-Reporter Cloud</a:t>
            </a:r>
            <a:r>
              <a:rPr kumimoji="1" lang="ja-JP" altLang="en-US" sz="1800" dirty="0">
                <a:solidFill>
                  <a:schemeClr val="tx1"/>
                </a:solidFill>
                <a:latin typeface="游ゴシック" panose="020B0400000000000000" pitchFamily="50" charset="-128"/>
                <a:ea typeface="游ゴシック" panose="020B0400000000000000" pitchFamily="50" charset="-128"/>
              </a:rPr>
              <a:t>連携デモ</a:t>
            </a:r>
            <a:r>
              <a:rPr kumimoji="1" lang="en-US" altLang="ja-JP" sz="1800" dirty="0">
                <a:solidFill>
                  <a:schemeClr val="tx1"/>
                </a:solidFill>
                <a:latin typeface="游ゴシック" panose="020B0400000000000000" pitchFamily="50" charset="-128"/>
                <a:ea typeface="游ゴシック" panose="020B0400000000000000" pitchFamily="50" charset="-128"/>
              </a:rPr>
              <a:t>.mbzip】</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13" name="テキスト プレースホルダー 21">
            <a:extLst>
              <a:ext uri="{FF2B5EF4-FFF2-40B4-BE49-F238E27FC236}">
                <a16:creationId xmlns:a16="http://schemas.microsoft.com/office/drawing/2014/main" id="{8B5849CB-07D0-1AC4-80D4-3FFDD49BB9C8}"/>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95864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descr="グラフィカル ユーザー インターフェイス, アプリケーション&#10;&#10;AI 生成コンテンツは誤りを含む可能性があります。">
            <a:extLst>
              <a:ext uri="{FF2B5EF4-FFF2-40B4-BE49-F238E27FC236}">
                <a16:creationId xmlns:a16="http://schemas.microsoft.com/office/drawing/2014/main" id="{2E8D6EA6-52CD-7526-C08B-86BEDD845391}"/>
              </a:ext>
            </a:extLst>
          </p:cNvPr>
          <p:cNvPicPr>
            <a:picLocks noChangeAspect="1"/>
          </p:cNvPicPr>
          <p:nvPr/>
        </p:nvPicPr>
        <p:blipFill>
          <a:blip r:embed="rId2"/>
          <a:stretch>
            <a:fillRect/>
          </a:stretch>
        </p:blipFill>
        <p:spPr>
          <a:xfrm>
            <a:off x="2164615" y="2093181"/>
            <a:ext cx="7862768" cy="3644654"/>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48635D5D-0EA1-3944-4E22-59A9361B4511}"/>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i-Reporter Cloud</a:t>
            </a:r>
            <a:r>
              <a:rPr kumimoji="1" lang="ja-JP" altLang="en-US" sz="1800">
                <a:solidFill>
                  <a:schemeClr val="tx1"/>
                </a:solidFill>
                <a:latin typeface="游ゴシック" panose="020B0400000000000000" pitchFamily="50" charset="-128"/>
                <a:ea typeface="游ゴシック" panose="020B0400000000000000" pitchFamily="50" charset="-128"/>
              </a:rPr>
              <a:t>連携デモ」フォルダがインポートされ、フォルダ内に「生産日報」ボードが表示されます。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「生産日報」ボードを開きます。</a:t>
            </a:r>
          </a:p>
          <a:p>
            <a:pPr algn="l"/>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9" name="正方形/長方形 8">
            <a:extLst>
              <a:ext uri="{FF2B5EF4-FFF2-40B4-BE49-F238E27FC236}">
                <a16:creationId xmlns:a16="http://schemas.microsoft.com/office/drawing/2014/main" id="{3A9A6836-7C0D-BEA4-5BAA-ABEB1E2DE103}"/>
              </a:ext>
            </a:extLst>
          </p:cNvPr>
          <p:cNvSpPr/>
          <p:nvPr/>
        </p:nvSpPr>
        <p:spPr>
          <a:xfrm>
            <a:off x="2536899" y="5218478"/>
            <a:ext cx="2207039" cy="25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E646DD08-EF44-B58B-5DAB-F38F857BE480}"/>
              </a:ext>
            </a:extLst>
          </p:cNvPr>
          <p:cNvSpPr/>
          <p:nvPr/>
        </p:nvSpPr>
        <p:spPr>
          <a:xfrm>
            <a:off x="4963831" y="3253194"/>
            <a:ext cx="1932193" cy="162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31F652A2-7B59-3269-FDBF-6DCCCDE95937}"/>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42041894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BA3B92FE-25E5-DBA9-1F46-B11157BA7FF2}"/>
              </a:ext>
            </a:extLst>
          </p:cNvPr>
          <p:cNvPicPr>
            <a:picLocks noChangeAspect="1"/>
          </p:cNvPicPr>
          <p:nvPr/>
        </p:nvPicPr>
        <p:blipFill>
          <a:blip r:embed="rId2"/>
          <a:stretch>
            <a:fillRect/>
          </a:stretch>
        </p:blipFill>
        <p:spPr>
          <a:xfrm>
            <a:off x="2152857" y="1652727"/>
            <a:ext cx="7909560" cy="4869180"/>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46</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6FCC0FC6-5372-0B37-DE78-0B9541054E06}"/>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a:solidFill>
                  <a:schemeClr val="tx1"/>
                </a:solidFill>
                <a:latin typeface="游ゴシック" panose="020B0400000000000000" pitchFamily="50" charset="-128"/>
                <a:ea typeface="游ゴシック" panose="020B0400000000000000" pitchFamily="50" charset="-128"/>
              </a:rPr>
              <a:t>まだデータストレージのテーブルにデータが存在しないため、下記の様なエラーが表示されます。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F45C250B-6788-6DB1-A048-42858912390B}"/>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771603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68F01-9DFB-4FF3-A870-C5156B35BFB6}"/>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8D18FE53-9CF2-7001-AA5A-290553CB1B49}"/>
              </a:ext>
            </a:extLst>
          </p:cNvPr>
          <p:cNvSpPr>
            <a:spLocks noGrp="1"/>
          </p:cNvSpPr>
          <p:nvPr>
            <p:ph type="sldNum" sz="quarter" idx="2"/>
          </p:nvPr>
        </p:nvSpPr>
        <p:spPr/>
        <p:txBody>
          <a:bodyPr/>
          <a:lstStyle/>
          <a:p>
            <a:fld id="{86CB4B4D-7CA3-9044-876B-883B54F8677D}" type="slidenum">
              <a:rPr lang="en-US" altLang="ja-JP" smtClean="0"/>
              <a:pPr/>
              <a:t>47</a:t>
            </a:fld>
            <a:endParaRPr lang="ja-JP" altLang="en-US"/>
          </a:p>
        </p:txBody>
      </p:sp>
      <p:sp>
        <p:nvSpPr>
          <p:cNvPr id="2" name="フッター プレースホルダー 1">
            <a:extLst>
              <a:ext uri="{FF2B5EF4-FFF2-40B4-BE49-F238E27FC236}">
                <a16:creationId xmlns:a16="http://schemas.microsoft.com/office/drawing/2014/main" id="{2328190A-809D-228D-46F7-A953DEC708A7}"/>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3D662FAB-0897-FAD6-0C0D-28502B011EA4}"/>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画面右上、メニューから「管理」－「格納データ管理」 －「データストレージ管理」を選択します。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1E36502A-E7A1-CF47-62D8-CAE7C6EEFC95}"/>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10" name="グループ化 9">
            <a:extLst>
              <a:ext uri="{FF2B5EF4-FFF2-40B4-BE49-F238E27FC236}">
                <a16:creationId xmlns:a16="http://schemas.microsoft.com/office/drawing/2014/main" id="{DD56C822-4200-5F4B-1365-AA55611D0B14}"/>
              </a:ext>
            </a:extLst>
          </p:cNvPr>
          <p:cNvGrpSpPr/>
          <p:nvPr/>
        </p:nvGrpSpPr>
        <p:grpSpPr>
          <a:xfrm>
            <a:off x="3039963" y="1861818"/>
            <a:ext cx="6135348" cy="3134363"/>
            <a:chOff x="3028326" y="2317335"/>
            <a:chExt cx="6135348" cy="3134363"/>
          </a:xfrm>
        </p:grpSpPr>
        <p:pic>
          <p:nvPicPr>
            <p:cNvPr id="8" name="図 7">
              <a:extLst>
                <a:ext uri="{FF2B5EF4-FFF2-40B4-BE49-F238E27FC236}">
                  <a16:creationId xmlns:a16="http://schemas.microsoft.com/office/drawing/2014/main" id="{8B64D9C4-FB4B-9ADD-8CF4-F2BDEB9EEECA}"/>
                </a:ext>
              </a:extLst>
            </p:cNvPr>
            <p:cNvPicPr>
              <a:picLocks noChangeAspect="1"/>
            </p:cNvPicPr>
            <p:nvPr/>
          </p:nvPicPr>
          <p:blipFill>
            <a:blip r:embed="rId2"/>
            <a:stretch>
              <a:fillRect/>
            </a:stretch>
          </p:blipFill>
          <p:spPr>
            <a:xfrm>
              <a:off x="3028326" y="2317335"/>
              <a:ext cx="6135348" cy="3134363"/>
            </a:xfrm>
            <a:prstGeom prst="rect">
              <a:avLst/>
            </a:prstGeom>
          </p:spPr>
        </p:pic>
        <p:sp>
          <p:nvSpPr>
            <p:cNvPr id="7" name="正方形/長方形 6">
              <a:extLst>
                <a:ext uri="{FF2B5EF4-FFF2-40B4-BE49-F238E27FC236}">
                  <a16:creationId xmlns:a16="http://schemas.microsoft.com/office/drawing/2014/main" id="{B4F7E7CE-B46D-8DC0-C051-3BBD09D1CB24}"/>
                </a:ext>
              </a:extLst>
            </p:cNvPr>
            <p:cNvSpPr/>
            <p:nvPr/>
          </p:nvSpPr>
          <p:spPr>
            <a:xfrm>
              <a:off x="7127919" y="2317335"/>
              <a:ext cx="720000" cy="46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B8AA4222-78B4-06FF-B6F8-6043D4088866}"/>
                </a:ext>
              </a:extLst>
            </p:cNvPr>
            <p:cNvSpPr/>
            <p:nvPr/>
          </p:nvSpPr>
          <p:spPr>
            <a:xfrm>
              <a:off x="3617382" y="3263195"/>
              <a:ext cx="2340000" cy="5272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 name="直線コネクタ 4">
              <a:extLst>
                <a:ext uri="{FF2B5EF4-FFF2-40B4-BE49-F238E27FC236}">
                  <a16:creationId xmlns:a16="http://schemas.microsoft.com/office/drawing/2014/main" id="{5CAEAFF4-CD95-1412-484B-8265D28DF320}"/>
                </a:ext>
              </a:extLst>
            </p:cNvPr>
            <p:cNvCxnSpPr/>
            <p:nvPr/>
          </p:nvCxnSpPr>
          <p:spPr>
            <a:xfrm>
              <a:off x="5994402" y="3626338"/>
              <a:ext cx="1742829"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7165439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48</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E62FB305-1CFF-5086-C0A8-0CBBDC752FA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「レプリケーション」タブにデータストレージが作成されています。こちらにダミーデータを取り込みます。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データストレージの「　（編集）」ボタンをクリックします。</a:t>
            </a:r>
          </a:p>
        </p:txBody>
      </p:sp>
      <p:sp>
        <p:nvSpPr>
          <p:cNvPr id="5" name="テキスト プレースホルダー 21">
            <a:extLst>
              <a:ext uri="{FF2B5EF4-FFF2-40B4-BE49-F238E27FC236}">
                <a16:creationId xmlns:a16="http://schemas.microsoft.com/office/drawing/2014/main" id="{23EE34A3-CE0D-E1B0-0746-BB4E2897689B}"/>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3" name="グループ化 2">
            <a:extLst>
              <a:ext uri="{FF2B5EF4-FFF2-40B4-BE49-F238E27FC236}">
                <a16:creationId xmlns:a16="http://schemas.microsoft.com/office/drawing/2014/main" id="{FE1CA40D-EDCA-A3D5-BCEC-90AF5B96F983}"/>
              </a:ext>
            </a:extLst>
          </p:cNvPr>
          <p:cNvGrpSpPr/>
          <p:nvPr/>
        </p:nvGrpSpPr>
        <p:grpSpPr>
          <a:xfrm>
            <a:off x="1449967" y="1915751"/>
            <a:ext cx="8657070" cy="4255377"/>
            <a:chOff x="1449967" y="1915751"/>
            <a:chExt cx="8657070" cy="4255377"/>
          </a:xfrm>
        </p:grpSpPr>
        <p:pic>
          <p:nvPicPr>
            <p:cNvPr id="16" name="図 15">
              <a:extLst>
                <a:ext uri="{FF2B5EF4-FFF2-40B4-BE49-F238E27FC236}">
                  <a16:creationId xmlns:a16="http://schemas.microsoft.com/office/drawing/2014/main" id="{F736B76A-36CC-EDCE-8121-01CA927F5422}"/>
                </a:ext>
              </a:extLst>
            </p:cNvPr>
            <p:cNvPicPr>
              <a:picLocks noChangeAspect="1"/>
            </p:cNvPicPr>
            <p:nvPr/>
          </p:nvPicPr>
          <p:blipFill>
            <a:blip r:embed="rId2"/>
            <a:stretch>
              <a:fillRect/>
            </a:stretch>
          </p:blipFill>
          <p:spPr>
            <a:xfrm>
              <a:off x="1449967" y="1915751"/>
              <a:ext cx="8657070" cy="4255377"/>
            </a:xfrm>
            <a:prstGeom prst="rect">
              <a:avLst/>
            </a:prstGeom>
          </p:spPr>
        </p:pic>
        <p:sp>
          <p:nvSpPr>
            <p:cNvPr id="7" name="正方形/長方形 6">
              <a:extLst>
                <a:ext uri="{FF2B5EF4-FFF2-40B4-BE49-F238E27FC236}">
                  <a16:creationId xmlns:a16="http://schemas.microsoft.com/office/drawing/2014/main" id="{37E58BD6-B124-48B4-D87B-FE94672CBF74}"/>
                </a:ext>
              </a:extLst>
            </p:cNvPr>
            <p:cNvSpPr/>
            <p:nvPr/>
          </p:nvSpPr>
          <p:spPr>
            <a:xfrm>
              <a:off x="1605962" y="3337169"/>
              <a:ext cx="8345079" cy="60373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EDDAA23D-8E24-3948-B5E0-4268870CC5B3}"/>
                </a:ext>
              </a:extLst>
            </p:cNvPr>
            <p:cNvSpPr/>
            <p:nvPr/>
          </p:nvSpPr>
          <p:spPr>
            <a:xfrm>
              <a:off x="2993194" y="2291861"/>
              <a:ext cx="1391238" cy="4474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3CAF36B6-9EEC-7757-138F-12E776499395}"/>
                </a:ext>
              </a:extLst>
            </p:cNvPr>
            <p:cNvSpPr/>
            <p:nvPr/>
          </p:nvSpPr>
          <p:spPr>
            <a:xfrm>
              <a:off x="8871794" y="3429000"/>
              <a:ext cx="381621" cy="3575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4" name="図 13">
            <a:extLst>
              <a:ext uri="{FF2B5EF4-FFF2-40B4-BE49-F238E27FC236}">
                <a16:creationId xmlns:a16="http://schemas.microsoft.com/office/drawing/2014/main" id="{AD072A74-DE0A-503D-E19C-ECB6314FB668}"/>
              </a:ext>
            </a:extLst>
          </p:cNvPr>
          <p:cNvPicPr>
            <a:picLocks noChangeAspect="1"/>
          </p:cNvPicPr>
          <p:nvPr/>
        </p:nvPicPr>
        <p:blipFill>
          <a:blip r:embed="rId3"/>
          <a:stretch>
            <a:fillRect/>
          </a:stretch>
        </p:blipFill>
        <p:spPr>
          <a:xfrm>
            <a:off x="2692502" y="1205354"/>
            <a:ext cx="266824" cy="252000"/>
          </a:xfrm>
          <a:prstGeom prst="rect">
            <a:avLst/>
          </a:prstGeom>
        </p:spPr>
      </p:pic>
    </p:spTree>
    <p:extLst>
      <p:ext uri="{BB962C8B-B14F-4D97-AF65-F5344CB8AC3E}">
        <p14:creationId xmlns:p14="http://schemas.microsoft.com/office/powerpoint/2010/main" val="22571805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047C5-B603-BE25-1EEE-650435F5B9BA}"/>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2A41BC8A-FC76-74B7-A5D2-2921294F41C6}"/>
              </a:ext>
            </a:extLst>
          </p:cNvPr>
          <p:cNvSpPr>
            <a:spLocks noGrp="1"/>
          </p:cNvSpPr>
          <p:nvPr>
            <p:ph type="sldNum" sz="quarter" idx="2"/>
          </p:nvPr>
        </p:nvSpPr>
        <p:spPr/>
        <p:txBody>
          <a:bodyPr/>
          <a:lstStyle/>
          <a:p>
            <a:fld id="{86CB4B4D-7CA3-9044-876B-883B54F8677D}" type="slidenum">
              <a:rPr lang="en-US" altLang="ja-JP" smtClean="0"/>
              <a:pPr/>
              <a:t>49</a:t>
            </a:fld>
            <a:endParaRPr lang="ja-JP" altLang="en-US"/>
          </a:p>
        </p:txBody>
      </p:sp>
      <p:sp>
        <p:nvSpPr>
          <p:cNvPr id="2" name="フッター プレースホルダー 1">
            <a:extLst>
              <a:ext uri="{FF2B5EF4-FFF2-40B4-BE49-F238E27FC236}">
                <a16:creationId xmlns:a16="http://schemas.microsoft.com/office/drawing/2014/main" id="{9285E85B-8B8F-4FA5-6A21-BB8A770BFE92}"/>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12BCED73-A59B-3820-2A82-1440D9512976}"/>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「参照パス」を確認します。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データストレージは変更しないので、そのまま「キャンセル」で閉じます。</a:t>
            </a:r>
          </a:p>
        </p:txBody>
      </p:sp>
      <p:sp>
        <p:nvSpPr>
          <p:cNvPr id="5" name="テキスト プレースホルダー 21">
            <a:extLst>
              <a:ext uri="{FF2B5EF4-FFF2-40B4-BE49-F238E27FC236}">
                <a16:creationId xmlns:a16="http://schemas.microsoft.com/office/drawing/2014/main" id="{8C58756F-C9A9-4D6B-3716-CEDEBB534EC2}"/>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10" name="グループ化 9">
            <a:extLst>
              <a:ext uri="{FF2B5EF4-FFF2-40B4-BE49-F238E27FC236}">
                <a16:creationId xmlns:a16="http://schemas.microsoft.com/office/drawing/2014/main" id="{D969C540-01F2-A1A5-CC58-B7BDA2BB7A4D}"/>
              </a:ext>
            </a:extLst>
          </p:cNvPr>
          <p:cNvGrpSpPr/>
          <p:nvPr/>
        </p:nvGrpSpPr>
        <p:grpSpPr>
          <a:xfrm>
            <a:off x="3117640" y="1891325"/>
            <a:ext cx="5979991" cy="4530706"/>
            <a:chOff x="3117640" y="1891325"/>
            <a:chExt cx="5979991" cy="4530706"/>
          </a:xfrm>
        </p:grpSpPr>
        <p:pic>
          <p:nvPicPr>
            <p:cNvPr id="8" name="図 7" descr="グラフィカル ユーザー インターフェイス&#10;&#10;AI 生成コンテンツは誤りを含む可能性があります。">
              <a:extLst>
                <a:ext uri="{FF2B5EF4-FFF2-40B4-BE49-F238E27FC236}">
                  <a16:creationId xmlns:a16="http://schemas.microsoft.com/office/drawing/2014/main" id="{692F00A6-DF85-AC41-4C91-5C1700D1D9FC}"/>
                </a:ext>
              </a:extLst>
            </p:cNvPr>
            <p:cNvPicPr>
              <a:picLocks noChangeAspect="1"/>
            </p:cNvPicPr>
            <p:nvPr/>
          </p:nvPicPr>
          <p:blipFill>
            <a:blip r:embed="rId2"/>
            <a:stretch>
              <a:fillRect/>
            </a:stretch>
          </p:blipFill>
          <p:spPr>
            <a:xfrm>
              <a:off x="3117640" y="1891325"/>
              <a:ext cx="5979991" cy="4530706"/>
            </a:xfrm>
            <a:prstGeom prst="rect">
              <a:avLst/>
            </a:prstGeom>
          </p:spPr>
        </p:pic>
        <p:sp>
          <p:nvSpPr>
            <p:cNvPr id="7" name="正方形/長方形 6">
              <a:extLst>
                <a:ext uri="{FF2B5EF4-FFF2-40B4-BE49-F238E27FC236}">
                  <a16:creationId xmlns:a16="http://schemas.microsoft.com/office/drawing/2014/main" id="{BF054C4B-CFAE-DFD5-92E5-BACA316C7B1C}"/>
                </a:ext>
              </a:extLst>
            </p:cNvPr>
            <p:cNvSpPr/>
            <p:nvPr/>
          </p:nvSpPr>
          <p:spPr>
            <a:xfrm>
              <a:off x="3165235" y="2373921"/>
              <a:ext cx="2736000"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B87234FB-A595-6EA1-E516-8E325BC3ABCB}"/>
                </a:ext>
              </a:extLst>
            </p:cNvPr>
            <p:cNvSpPr/>
            <p:nvPr/>
          </p:nvSpPr>
          <p:spPr>
            <a:xfrm>
              <a:off x="6099821" y="6074506"/>
              <a:ext cx="684000"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885609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A01F88A6-B8E8-E808-1490-5EB06A97DD8C}"/>
              </a:ext>
            </a:extLst>
          </p:cNvPr>
          <p:cNvPicPr>
            <a:picLocks noChangeAspect="1"/>
          </p:cNvPicPr>
          <p:nvPr/>
        </p:nvPicPr>
        <p:blipFill>
          <a:blip r:embed="rId2"/>
          <a:stretch>
            <a:fillRect/>
          </a:stretch>
        </p:blipFill>
        <p:spPr>
          <a:xfrm>
            <a:off x="3266831" y="3037740"/>
            <a:ext cx="6048532" cy="3379828"/>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7"/>
            <a:ext cx="11670444" cy="19368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i-ReporterCloud×MotionBoardCloud</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800" dirty="0">
                <a:solidFill>
                  <a:schemeClr val="tx1"/>
                </a:solidFill>
                <a:latin typeface="游ゴシック" panose="020B0400000000000000" pitchFamily="50" charset="-128"/>
                <a:ea typeface="游ゴシック" panose="020B0400000000000000" pitchFamily="50" charset="-128"/>
              </a:rPr>
              <a:t>_&lt;</a:t>
            </a:r>
            <a:r>
              <a:rPr kumimoji="1" lang="ja-JP" altLang="en-US" sz="1800" dirty="0">
                <a:solidFill>
                  <a:schemeClr val="tx1"/>
                </a:solidFill>
                <a:latin typeface="游ゴシック" panose="020B0400000000000000" pitchFamily="50" charset="-128"/>
                <a:ea typeface="游ゴシック" panose="020B0400000000000000" pitchFamily="50" charset="-128"/>
              </a:rPr>
              <a:t>日付</a:t>
            </a:r>
            <a:r>
              <a:rPr kumimoji="1" lang="en-US" altLang="ja-JP" sz="1800" dirty="0">
                <a:solidFill>
                  <a:schemeClr val="tx1"/>
                </a:solidFill>
                <a:latin typeface="游ゴシック" panose="020B0400000000000000" pitchFamily="50" charset="-128"/>
                <a:ea typeface="游ゴシック" panose="020B0400000000000000" pitchFamily="50" charset="-128"/>
              </a:rPr>
              <a:t>&gt;.zip</a:t>
            </a:r>
            <a:r>
              <a:rPr kumimoji="1" lang="ja-JP" altLang="en-US" sz="1800" dirty="0">
                <a:solidFill>
                  <a:schemeClr val="tx1"/>
                </a:solidFill>
                <a:latin typeface="游ゴシック" panose="020B0400000000000000" pitchFamily="50" charset="-128"/>
                <a:ea typeface="游ゴシック" panose="020B0400000000000000" pitchFamily="50" charset="-128"/>
              </a:rPr>
              <a:t>」を解凍すると下記が含まれています。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en-US" altLang="ja-JP" sz="9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i-Reporter</a:t>
            </a:r>
            <a:r>
              <a:rPr kumimoji="1" lang="ja-JP" altLang="en-US" sz="1600" dirty="0">
                <a:solidFill>
                  <a:schemeClr val="tx1"/>
                </a:solidFill>
                <a:latin typeface="游ゴシック" panose="020B0400000000000000" pitchFamily="50" charset="-128"/>
                <a:ea typeface="游ゴシック" panose="020B0400000000000000" pitchFamily="50" charset="-128"/>
              </a:rPr>
              <a:t>定義</a:t>
            </a:r>
            <a:r>
              <a:rPr kumimoji="1" lang="en-US" altLang="ja-JP" sz="1600" dirty="0">
                <a:solidFill>
                  <a:schemeClr val="tx1"/>
                </a:solidFill>
                <a:latin typeface="游ゴシック" panose="020B0400000000000000" pitchFamily="50" charset="-128"/>
                <a:ea typeface="游ゴシック" panose="020B0400000000000000" pitchFamily="50" charset="-128"/>
              </a:rPr>
              <a:t>									…i-Reporter</a:t>
            </a:r>
            <a:r>
              <a:rPr kumimoji="1" lang="ja-JP" altLang="en-US" sz="1600" dirty="0">
                <a:solidFill>
                  <a:schemeClr val="tx1"/>
                </a:solidFill>
                <a:latin typeface="游ゴシック" panose="020B0400000000000000" pitchFamily="50" charset="-128"/>
                <a:ea typeface="游ゴシック" panose="020B0400000000000000" pitchFamily="50" charset="-128"/>
              </a:rPr>
              <a:t>の帳票定義、</a:t>
            </a:r>
            <a:r>
              <a:rPr kumimoji="1" lang="en-US" altLang="ja-JP" sz="1600" dirty="0">
                <a:solidFill>
                  <a:schemeClr val="tx1"/>
                </a:solidFill>
                <a:latin typeface="游ゴシック" panose="020B0400000000000000" pitchFamily="50" charset="-128"/>
                <a:ea typeface="游ゴシック" panose="020B0400000000000000" pitchFamily="50" charset="-128"/>
              </a:rPr>
              <a:t>Excel</a:t>
            </a:r>
            <a:r>
              <a:rPr kumimoji="1" lang="ja-JP" altLang="en-US" sz="1600" dirty="0">
                <a:solidFill>
                  <a:schemeClr val="tx1"/>
                </a:solidFill>
                <a:latin typeface="游ゴシック" panose="020B0400000000000000" pitchFamily="50" charset="-128"/>
                <a:ea typeface="游ゴシック" panose="020B0400000000000000" pitchFamily="50" charset="-128"/>
              </a:rPr>
              <a:t>ファイル</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MotionBoard</a:t>
            </a:r>
            <a:r>
              <a:rPr kumimoji="1" lang="ja-JP" altLang="en-US" sz="1600" dirty="0">
                <a:solidFill>
                  <a:schemeClr val="tx1"/>
                </a:solidFill>
                <a:latin typeface="游ゴシック" panose="020B0400000000000000" pitchFamily="50" charset="-128"/>
                <a:ea typeface="游ゴシック" panose="020B0400000000000000" pitchFamily="50" charset="-128"/>
              </a:rPr>
              <a:t>定義</a:t>
            </a:r>
            <a:r>
              <a:rPr kumimoji="1" lang="en-US" altLang="ja-JP" sz="1600" dirty="0">
                <a:solidFill>
                  <a:schemeClr val="tx1"/>
                </a:solidFill>
                <a:latin typeface="游ゴシック" panose="020B0400000000000000" pitchFamily="50" charset="-128"/>
                <a:ea typeface="游ゴシック" panose="020B0400000000000000" pitchFamily="50" charset="-128"/>
              </a:rPr>
              <a:t>									…MotionBoard</a:t>
            </a:r>
            <a:r>
              <a:rPr kumimoji="1" lang="ja-JP" altLang="en-US" sz="1600" dirty="0">
                <a:solidFill>
                  <a:schemeClr val="tx1"/>
                </a:solidFill>
                <a:latin typeface="游ゴシック" panose="020B0400000000000000" pitchFamily="50" charset="-128"/>
                <a:ea typeface="游ゴシック" panose="020B0400000000000000" pitchFamily="50" charset="-128"/>
              </a:rPr>
              <a:t> </a:t>
            </a:r>
            <a:r>
              <a:rPr kumimoji="1" lang="en-US" altLang="ja-JP" sz="1600" dirty="0">
                <a:solidFill>
                  <a:schemeClr val="tx1"/>
                </a:solidFill>
                <a:latin typeface="游ゴシック" panose="020B0400000000000000" pitchFamily="50" charset="-128"/>
                <a:ea typeface="游ゴシック" panose="020B0400000000000000" pitchFamily="50" charset="-128"/>
              </a:rPr>
              <a:t>Cloud</a:t>
            </a:r>
            <a:r>
              <a:rPr kumimoji="1" lang="ja-JP" altLang="en-US" sz="1600" dirty="0">
                <a:solidFill>
                  <a:schemeClr val="tx1"/>
                </a:solidFill>
                <a:latin typeface="游ゴシック" panose="020B0400000000000000" pitchFamily="50" charset="-128"/>
                <a:ea typeface="游ゴシック" panose="020B0400000000000000" pitchFamily="50" charset="-128"/>
              </a:rPr>
              <a:t>のボード定義</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・共有アイテム</a:t>
            </a:r>
            <a:r>
              <a:rPr kumimoji="1" lang="en-US" altLang="ja-JP" sz="1600" dirty="0">
                <a:solidFill>
                  <a:schemeClr val="tx1"/>
                </a:solidFill>
                <a:latin typeface="游ゴシック" panose="020B0400000000000000" pitchFamily="50" charset="-128"/>
                <a:ea typeface="游ゴシック" panose="020B0400000000000000" pitchFamily="50" charset="-128"/>
              </a:rPr>
              <a:t>_CSV								…</a:t>
            </a:r>
            <a:r>
              <a:rPr kumimoji="1" lang="ja-JP" altLang="en-US" sz="1600" dirty="0">
                <a:solidFill>
                  <a:schemeClr val="tx1"/>
                </a:solidFill>
                <a:latin typeface="游ゴシック" panose="020B0400000000000000" pitchFamily="50" charset="-128"/>
                <a:ea typeface="游ゴシック" panose="020B0400000000000000" pitchFamily="50" charset="-128"/>
              </a:rPr>
              <a:t>デモ用</a:t>
            </a:r>
            <a:r>
              <a:rPr kumimoji="1" lang="en-US" altLang="ja-JP" sz="1600" dirty="0">
                <a:solidFill>
                  <a:schemeClr val="tx1"/>
                </a:solidFill>
                <a:latin typeface="游ゴシック" panose="020B0400000000000000" pitchFamily="50" charset="-128"/>
                <a:ea typeface="游ゴシック" panose="020B0400000000000000" pitchFamily="50" charset="-128"/>
              </a:rPr>
              <a:t>CSV</a:t>
            </a:r>
            <a:r>
              <a:rPr kumimoji="1" lang="ja-JP" altLang="en-US" sz="1600" dirty="0">
                <a:solidFill>
                  <a:schemeClr val="tx1"/>
                </a:solidFill>
                <a:latin typeface="游ゴシック" panose="020B0400000000000000" pitchFamily="50" charset="-128"/>
                <a:ea typeface="游ゴシック" panose="020B0400000000000000" pitchFamily="50" charset="-128"/>
              </a:rPr>
              <a:t>ファイル</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i-ReporterCloud×MotionBoardCloud</a:t>
            </a:r>
            <a:r>
              <a:rPr kumimoji="1" lang="ja-JP" altLang="en-US" sz="1600" dirty="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600" dirty="0">
                <a:solidFill>
                  <a:schemeClr val="tx1"/>
                </a:solidFill>
                <a:latin typeface="游ゴシック" panose="020B0400000000000000" pitchFamily="50" charset="-128"/>
                <a:ea typeface="游ゴシック" panose="020B0400000000000000" pitchFamily="50" charset="-128"/>
              </a:rPr>
              <a:t>_&lt;</a:t>
            </a:r>
            <a:r>
              <a:rPr kumimoji="1" lang="ja-JP" altLang="en-US" sz="1600" dirty="0">
                <a:solidFill>
                  <a:schemeClr val="tx1"/>
                </a:solidFill>
                <a:latin typeface="游ゴシック" panose="020B0400000000000000" pitchFamily="50" charset="-128"/>
                <a:ea typeface="游ゴシック" panose="020B0400000000000000" pitchFamily="50" charset="-128"/>
              </a:rPr>
              <a:t>日付</a:t>
            </a:r>
            <a:r>
              <a:rPr kumimoji="1" lang="en-US" altLang="ja-JP" sz="1600" dirty="0">
                <a:solidFill>
                  <a:schemeClr val="tx1"/>
                </a:solidFill>
                <a:latin typeface="游ゴシック" panose="020B0400000000000000" pitchFamily="50" charset="-128"/>
                <a:ea typeface="游ゴシック" panose="020B0400000000000000" pitchFamily="50" charset="-128"/>
              </a:rPr>
              <a:t>&gt;.pptx	…</a:t>
            </a:r>
            <a:r>
              <a:rPr kumimoji="1" lang="ja-JP" altLang="en-US" sz="1600" dirty="0">
                <a:solidFill>
                  <a:schemeClr val="tx1"/>
                </a:solidFill>
                <a:latin typeface="游ゴシック" panose="020B0400000000000000" pitchFamily="50" charset="-128"/>
                <a:ea typeface="游ゴシック" panose="020B0400000000000000" pitchFamily="50" charset="-128"/>
              </a:rPr>
              <a:t>本資料です</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r>
              <a:rPr kumimoji="1" lang="ja-JP" altLang="en-US" sz="1600" dirty="0">
                <a:solidFill>
                  <a:schemeClr val="tx1"/>
                </a:solidFill>
                <a:latin typeface="游ゴシック" panose="020B0400000000000000" pitchFamily="50" charset="-128"/>
                <a:ea typeface="游ゴシック" panose="020B0400000000000000" pitchFamily="50" charset="-128"/>
              </a:rPr>
              <a:t>　</a:t>
            </a:r>
            <a:r>
              <a:rPr kumimoji="1" lang="en-US" altLang="ja-JP" sz="1400" dirty="0">
                <a:solidFill>
                  <a:schemeClr val="tx1"/>
                </a:solidFill>
                <a:latin typeface="游ゴシック" panose="020B0400000000000000" pitchFamily="50" charset="-128"/>
                <a:ea typeface="游ゴシック" panose="020B0400000000000000" pitchFamily="50" charset="-128"/>
              </a:rPr>
              <a:t>※【Classic</a:t>
            </a:r>
            <a:r>
              <a:rPr kumimoji="1" lang="ja-JP" altLang="en-US" sz="1400" dirty="0">
                <a:solidFill>
                  <a:schemeClr val="tx1"/>
                </a:solidFill>
                <a:latin typeface="游ゴシック" panose="020B0400000000000000" pitchFamily="50" charset="-128"/>
                <a:ea typeface="游ゴシック" panose="020B0400000000000000" pitchFamily="50" charset="-128"/>
              </a:rPr>
              <a:t>版</a:t>
            </a:r>
            <a:r>
              <a:rPr kumimoji="1" lang="en-US" altLang="ja-JP" sz="1400" dirty="0">
                <a:solidFill>
                  <a:schemeClr val="tx1"/>
                </a:solidFill>
                <a:latin typeface="游ゴシック" panose="020B0400000000000000" pitchFamily="50" charset="-128"/>
                <a:ea typeface="游ゴシック" panose="020B0400000000000000" pitchFamily="50" charset="-128"/>
              </a:rPr>
              <a:t>】【re:Act</a:t>
            </a:r>
            <a:r>
              <a:rPr kumimoji="1" lang="ja-JP" altLang="en-US" sz="1400" dirty="0">
                <a:solidFill>
                  <a:schemeClr val="tx1"/>
                </a:solidFill>
                <a:latin typeface="游ゴシック" panose="020B0400000000000000" pitchFamily="50" charset="-128"/>
                <a:ea typeface="游ゴシック" panose="020B0400000000000000" pitchFamily="50" charset="-128"/>
              </a:rPr>
              <a:t>版</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がございます。設定環境に合わせて参照ください。　</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資料内の画像とサンプルデータ、ボート定義には一部差異がございます。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7" name="正方形/長方形 6">
            <a:extLst>
              <a:ext uri="{FF2B5EF4-FFF2-40B4-BE49-F238E27FC236}">
                <a16:creationId xmlns:a16="http://schemas.microsoft.com/office/drawing/2014/main" id="{7A3C5071-D111-4EA0-2695-24F53015C499}"/>
              </a:ext>
            </a:extLst>
          </p:cNvPr>
          <p:cNvSpPr/>
          <p:nvPr/>
        </p:nvSpPr>
        <p:spPr>
          <a:xfrm>
            <a:off x="5141949" y="4641810"/>
            <a:ext cx="3970790" cy="119628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21">
            <a:extLst>
              <a:ext uri="{FF2B5EF4-FFF2-40B4-BE49-F238E27FC236}">
                <a16:creationId xmlns:a16="http://schemas.microsoft.com/office/drawing/2014/main" id="{F4A3494D-F6FA-0A61-CF2E-15EEB8554F11}"/>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内容物の説明</a:t>
            </a:r>
            <a:endParaRPr kumimoji="1" lang="ja-JP" altLang="en-US" sz="1200" b="1" i="0" u="none" strike="noStrike" kern="1200" cap="none" spc="0" normalizeH="0" baseline="0" noProof="0">
              <a:ln>
                <a:noFill/>
              </a:ln>
              <a:effectLst/>
              <a:uLnTx/>
              <a:uFillTx/>
              <a:latin typeface="游ゴシック" panose="020B0400000000000000" pitchFamily="50" charset="-128"/>
              <a:ea typeface="游ゴシック" panose="020B0400000000000000" pitchFamily="50" charset="-128"/>
              <a:sym typeface="Noto Sans JP Medium"/>
            </a:endParaRPr>
          </a:p>
        </p:txBody>
      </p:sp>
    </p:spTree>
    <p:extLst>
      <p:ext uri="{BB962C8B-B14F-4D97-AF65-F5344CB8AC3E}">
        <p14:creationId xmlns:p14="http://schemas.microsoft.com/office/powerpoint/2010/main" val="25208015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B5EE9C-6FF2-E97F-4537-EB0FF2B61F4D}"/>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80AFE34A-BE96-8539-60FA-FABDA8D7B9F8}"/>
              </a:ext>
            </a:extLst>
          </p:cNvPr>
          <p:cNvSpPr>
            <a:spLocks noGrp="1"/>
          </p:cNvSpPr>
          <p:nvPr>
            <p:ph type="sldNum" sz="quarter" idx="2"/>
          </p:nvPr>
        </p:nvSpPr>
        <p:spPr/>
        <p:txBody>
          <a:bodyPr/>
          <a:lstStyle/>
          <a:p>
            <a:fld id="{86CB4B4D-7CA3-9044-876B-883B54F8677D}" type="slidenum">
              <a:rPr lang="en-US" altLang="ja-JP" smtClean="0"/>
              <a:pPr/>
              <a:t>50</a:t>
            </a:fld>
            <a:endParaRPr lang="ja-JP" altLang="en-US"/>
          </a:p>
        </p:txBody>
      </p:sp>
      <p:sp>
        <p:nvSpPr>
          <p:cNvPr id="2" name="フッター プレースホルダー 1">
            <a:extLst>
              <a:ext uri="{FF2B5EF4-FFF2-40B4-BE49-F238E27FC236}">
                <a16:creationId xmlns:a16="http://schemas.microsoft.com/office/drawing/2014/main" id="{991B3064-6951-8BA5-742A-3528F039AD74}"/>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7180B74F-551A-FB71-B6B6-817CED358FD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データストレージ管理のウインドウも、「閉じる」ボタンで閉じます。</a:t>
            </a:r>
          </a:p>
        </p:txBody>
      </p:sp>
      <p:sp>
        <p:nvSpPr>
          <p:cNvPr id="5" name="テキスト プレースホルダー 21">
            <a:extLst>
              <a:ext uri="{FF2B5EF4-FFF2-40B4-BE49-F238E27FC236}">
                <a16:creationId xmlns:a16="http://schemas.microsoft.com/office/drawing/2014/main" id="{BB66A2B1-E44D-79D3-AB1D-8C2F24B93933}"/>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3" name="グループ化 2">
            <a:extLst>
              <a:ext uri="{FF2B5EF4-FFF2-40B4-BE49-F238E27FC236}">
                <a16:creationId xmlns:a16="http://schemas.microsoft.com/office/drawing/2014/main" id="{B7F28E81-79A8-5272-4A28-4E1427ACA5B3}"/>
              </a:ext>
            </a:extLst>
          </p:cNvPr>
          <p:cNvGrpSpPr/>
          <p:nvPr/>
        </p:nvGrpSpPr>
        <p:grpSpPr>
          <a:xfrm>
            <a:off x="1449967" y="1915751"/>
            <a:ext cx="8657070" cy="4255377"/>
            <a:chOff x="1449967" y="1915751"/>
            <a:chExt cx="8657070" cy="4255377"/>
          </a:xfrm>
        </p:grpSpPr>
        <p:pic>
          <p:nvPicPr>
            <p:cNvPr id="16" name="図 15">
              <a:extLst>
                <a:ext uri="{FF2B5EF4-FFF2-40B4-BE49-F238E27FC236}">
                  <a16:creationId xmlns:a16="http://schemas.microsoft.com/office/drawing/2014/main" id="{CC6CCA0A-C8D9-0D7D-16B0-84212A642D22}"/>
                </a:ext>
              </a:extLst>
            </p:cNvPr>
            <p:cNvPicPr>
              <a:picLocks noChangeAspect="1"/>
            </p:cNvPicPr>
            <p:nvPr/>
          </p:nvPicPr>
          <p:blipFill>
            <a:blip r:embed="rId2"/>
            <a:stretch>
              <a:fillRect/>
            </a:stretch>
          </p:blipFill>
          <p:spPr>
            <a:xfrm>
              <a:off x="1449967" y="1915751"/>
              <a:ext cx="8657070" cy="4255377"/>
            </a:xfrm>
            <a:prstGeom prst="rect">
              <a:avLst/>
            </a:prstGeom>
          </p:spPr>
        </p:pic>
        <p:sp>
          <p:nvSpPr>
            <p:cNvPr id="10" name="正方形/長方形 9">
              <a:extLst>
                <a:ext uri="{FF2B5EF4-FFF2-40B4-BE49-F238E27FC236}">
                  <a16:creationId xmlns:a16="http://schemas.microsoft.com/office/drawing/2014/main" id="{51890368-6AFC-BF83-1179-5F635970B187}"/>
                </a:ext>
              </a:extLst>
            </p:cNvPr>
            <p:cNvSpPr/>
            <p:nvPr/>
          </p:nvSpPr>
          <p:spPr>
            <a:xfrm>
              <a:off x="5400380" y="5656479"/>
              <a:ext cx="797220" cy="4474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1537858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E6A04-7E89-67C0-D310-1832027A7FEC}"/>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37E9C440-4D70-2DBE-873B-C1D6BCD04F56}"/>
              </a:ext>
            </a:extLst>
          </p:cNvPr>
          <p:cNvSpPr>
            <a:spLocks noGrp="1"/>
          </p:cNvSpPr>
          <p:nvPr>
            <p:ph type="sldNum" sz="quarter" idx="2"/>
          </p:nvPr>
        </p:nvSpPr>
        <p:spPr/>
        <p:txBody>
          <a:bodyPr/>
          <a:lstStyle/>
          <a:p>
            <a:fld id="{86CB4B4D-7CA3-9044-876B-883B54F8677D}" type="slidenum">
              <a:rPr lang="en-US" altLang="ja-JP" smtClean="0"/>
              <a:pPr/>
              <a:t>51</a:t>
            </a:fld>
            <a:endParaRPr lang="ja-JP" altLang="en-US"/>
          </a:p>
        </p:txBody>
      </p:sp>
      <p:sp>
        <p:nvSpPr>
          <p:cNvPr id="2" name="フッター プレースホルダー 1">
            <a:extLst>
              <a:ext uri="{FF2B5EF4-FFF2-40B4-BE49-F238E27FC236}">
                <a16:creationId xmlns:a16="http://schemas.microsoft.com/office/drawing/2014/main" id="{D62AE381-5CEE-B66C-9BCA-FC799D7E6181}"/>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6CA1597A-7B00-B14E-7EFA-117BA0B11DCD}"/>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dirty="0">
                <a:solidFill>
                  <a:schemeClr val="tx1"/>
                </a:solidFill>
                <a:latin typeface="游ゴシック" panose="020B0400000000000000" pitchFamily="50" charset="-128"/>
                <a:ea typeface="游ゴシック" panose="020B0400000000000000" pitchFamily="50" charset="-128"/>
              </a:rPr>
              <a:t>画面右上、メニューから「管理」－「ボード編集」を選択します。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再度、画面右上、メニューから「管理」－「共有アイテム管理」を選択します。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grpSp>
        <p:nvGrpSpPr>
          <p:cNvPr id="4" name="グループ化 3">
            <a:extLst>
              <a:ext uri="{FF2B5EF4-FFF2-40B4-BE49-F238E27FC236}">
                <a16:creationId xmlns:a16="http://schemas.microsoft.com/office/drawing/2014/main" id="{D2F57F89-BEBD-875B-E1D8-F55A545D82A8}"/>
              </a:ext>
            </a:extLst>
          </p:cNvPr>
          <p:cNvGrpSpPr/>
          <p:nvPr/>
        </p:nvGrpSpPr>
        <p:grpSpPr>
          <a:xfrm>
            <a:off x="892678" y="2157954"/>
            <a:ext cx="4328003" cy="2625011"/>
            <a:chOff x="892678" y="2157954"/>
            <a:chExt cx="4328003" cy="2625011"/>
          </a:xfrm>
        </p:grpSpPr>
        <p:pic>
          <p:nvPicPr>
            <p:cNvPr id="15" name="図 14">
              <a:extLst>
                <a:ext uri="{FF2B5EF4-FFF2-40B4-BE49-F238E27FC236}">
                  <a16:creationId xmlns:a16="http://schemas.microsoft.com/office/drawing/2014/main" id="{F73727CE-7E3A-DFE3-D2FE-0641287C282B}"/>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892678" y="2179922"/>
              <a:ext cx="4244675" cy="2603043"/>
            </a:xfrm>
            <a:prstGeom prst="rect">
              <a:avLst/>
            </a:prstGeom>
          </p:spPr>
        </p:pic>
        <p:sp>
          <p:nvSpPr>
            <p:cNvPr id="7" name="正方形/長方形 6">
              <a:extLst>
                <a:ext uri="{FF2B5EF4-FFF2-40B4-BE49-F238E27FC236}">
                  <a16:creationId xmlns:a16="http://schemas.microsoft.com/office/drawing/2014/main" id="{64D13CBC-166D-78E4-994D-BE7DA81066EB}"/>
                </a:ext>
              </a:extLst>
            </p:cNvPr>
            <p:cNvSpPr/>
            <p:nvPr/>
          </p:nvSpPr>
          <p:spPr>
            <a:xfrm>
              <a:off x="3704783" y="2157954"/>
              <a:ext cx="589745" cy="43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3BFCFFC5-12A0-E5BC-EAE4-7AF69BDBD228}"/>
                </a:ext>
              </a:extLst>
            </p:cNvPr>
            <p:cNvSpPr/>
            <p:nvPr/>
          </p:nvSpPr>
          <p:spPr>
            <a:xfrm>
              <a:off x="2843661" y="2630421"/>
              <a:ext cx="2377020" cy="2847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テキスト プレースホルダー 21">
            <a:extLst>
              <a:ext uri="{FF2B5EF4-FFF2-40B4-BE49-F238E27FC236}">
                <a16:creationId xmlns:a16="http://schemas.microsoft.com/office/drawing/2014/main" id="{F4F89BB9-1EF3-426D-8BB1-941163E2DA2B}"/>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5" name="グループ化 4">
            <a:extLst>
              <a:ext uri="{FF2B5EF4-FFF2-40B4-BE49-F238E27FC236}">
                <a16:creationId xmlns:a16="http://schemas.microsoft.com/office/drawing/2014/main" id="{17503488-7F7E-575B-8E39-627E2CD039A5}"/>
              </a:ext>
            </a:extLst>
          </p:cNvPr>
          <p:cNvGrpSpPr/>
          <p:nvPr/>
        </p:nvGrpSpPr>
        <p:grpSpPr>
          <a:xfrm>
            <a:off x="6635261" y="2155544"/>
            <a:ext cx="4247507" cy="3887984"/>
            <a:chOff x="6635261" y="2155544"/>
            <a:chExt cx="4247507" cy="3887984"/>
          </a:xfrm>
        </p:grpSpPr>
        <p:pic>
          <p:nvPicPr>
            <p:cNvPr id="17" name="図 16">
              <a:extLst>
                <a:ext uri="{FF2B5EF4-FFF2-40B4-BE49-F238E27FC236}">
                  <a16:creationId xmlns:a16="http://schemas.microsoft.com/office/drawing/2014/main" id="{F105F573-3D2C-E382-21A5-96D694E0124B}"/>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635261" y="2195552"/>
              <a:ext cx="4157785" cy="3847976"/>
            </a:xfrm>
            <a:prstGeom prst="rect">
              <a:avLst/>
            </a:prstGeom>
          </p:spPr>
        </p:pic>
        <p:sp>
          <p:nvSpPr>
            <p:cNvPr id="18" name="正方形/長方形 17">
              <a:extLst>
                <a:ext uri="{FF2B5EF4-FFF2-40B4-BE49-F238E27FC236}">
                  <a16:creationId xmlns:a16="http://schemas.microsoft.com/office/drawing/2014/main" id="{E5CC44FA-EEFE-2978-1D9A-A9D24640A078}"/>
                </a:ext>
              </a:extLst>
            </p:cNvPr>
            <p:cNvSpPr/>
            <p:nvPr/>
          </p:nvSpPr>
          <p:spPr>
            <a:xfrm>
              <a:off x="9343583" y="2155544"/>
              <a:ext cx="589745" cy="43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64AFFE39-33D7-2611-6772-02A5A36DE9B5}"/>
                </a:ext>
              </a:extLst>
            </p:cNvPr>
            <p:cNvSpPr/>
            <p:nvPr/>
          </p:nvSpPr>
          <p:spPr>
            <a:xfrm>
              <a:off x="8505748" y="2630421"/>
              <a:ext cx="2377020" cy="2847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矢印: 右 19">
            <a:extLst>
              <a:ext uri="{FF2B5EF4-FFF2-40B4-BE49-F238E27FC236}">
                <a16:creationId xmlns:a16="http://schemas.microsoft.com/office/drawing/2014/main" id="{FA01518E-B0D9-A96E-054C-F19A41403D16}"/>
              </a:ext>
            </a:extLst>
          </p:cNvPr>
          <p:cNvSpPr/>
          <p:nvPr/>
        </p:nvSpPr>
        <p:spPr>
          <a:xfrm>
            <a:off x="5694199" y="3301424"/>
            <a:ext cx="384215" cy="495235"/>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Tree>
    <p:extLst>
      <p:ext uri="{BB962C8B-B14F-4D97-AF65-F5344CB8AC3E}">
        <p14:creationId xmlns:p14="http://schemas.microsoft.com/office/powerpoint/2010/main" val="15263241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1490B-0FEB-9111-0AFA-6E8A760FD20A}"/>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1C5A7974-DBBC-7DCD-99D9-2CCF507D9673}"/>
              </a:ext>
            </a:extLst>
          </p:cNvPr>
          <p:cNvSpPr>
            <a:spLocks noGrp="1"/>
          </p:cNvSpPr>
          <p:nvPr>
            <p:ph type="sldNum" sz="quarter" idx="2"/>
          </p:nvPr>
        </p:nvSpPr>
        <p:spPr/>
        <p:txBody>
          <a:bodyPr/>
          <a:lstStyle/>
          <a:p>
            <a:fld id="{86CB4B4D-7CA3-9044-876B-883B54F8677D}" type="slidenum">
              <a:rPr lang="en-US" altLang="ja-JP" smtClean="0"/>
              <a:pPr/>
              <a:t>52</a:t>
            </a:fld>
            <a:endParaRPr lang="ja-JP" altLang="en-US"/>
          </a:p>
        </p:txBody>
      </p:sp>
      <p:sp>
        <p:nvSpPr>
          <p:cNvPr id="2" name="フッター プレースホルダー 1">
            <a:extLst>
              <a:ext uri="{FF2B5EF4-FFF2-40B4-BE49-F238E27FC236}">
                <a16:creationId xmlns:a16="http://schemas.microsoft.com/office/drawing/2014/main" id="{0585A2EA-0015-69E0-0FDA-91FCC0073910}"/>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A7FC1CC6-5FC2-905D-32C5-151FC78EA992}"/>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CSV/Excel</a:t>
            </a:r>
            <a:r>
              <a:rPr kumimoji="1" lang="ja-JP" altLang="en-US" sz="1800" dirty="0">
                <a:solidFill>
                  <a:schemeClr val="tx1"/>
                </a:solidFill>
                <a:latin typeface="游ゴシック" panose="020B0400000000000000" pitchFamily="50" charset="-128"/>
                <a:ea typeface="游ゴシック" panose="020B0400000000000000" pitchFamily="50" charset="-128"/>
              </a:rPr>
              <a:t>」タブを選択します。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データストレージ管理の画面で確認した「フォルダ」を開きます。</a:t>
            </a:r>
          </a:p>
        </p:txBody>
      </p:sp>
      <p:sp>
        <p:nvSpPr>
          <p:cNvPr id="3" name="テキスト プレースホルダー 21">
            <a:extLst>
              <a:ext uri="{FF2B5EF4-FFF2-40B4-BE49-F238E27FC236}">
                <a16:creationId xmlns:a16="http://schemas.microsoft.com/office/drawing/2014/main" id="{589F2002-8E42-1391-394A-791BFA251DD8}"/>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14" name="グループ化 13">
            <a:extLst>
              <a:ext uri="{FF2B5EF4-FFF2-40B4-BE49-F238E27FC236}">
                <a16:creationId xmlns:a16="http://schemas.microsoft.com/office/drawing/2014/main" id="{862359E8-AAD5-73B0-74E6-231DC74E6757}"/>
              </a:ext>
            </a:extLst>
          </p:cNvPr>
          <p:cNvGrpSpPr/>
          <p:nvPr/>
        </p:nvGrpSpPr>
        <p:grpSpPr>
          <a:xfrm>
            <a:off x="136208" y="2196132"/>
            <a:ext cx="4126523" cy="1867868"/>
            <a:chOff x="136208" y="2196132"/>
            <a:chExt cx="4126523" cy="1867868"/>
          </a:xfrm>
        </p:grpSpPr>
        <p:sp>
          <p:nvSpPr>
            <p:cNvPr id="5" name="正方形/長方形 4">
              <a:extLst>
                <a:ext uri="{FF2B5EF4-FFF2-40B4-BE49-F238E27FC236}">
                  <a16:creationId xmlns:a16="http://schemas.microsoft.com/office/drawing/2014/main" id="{F1D555C8-8C6C-9EC0-44AB-4FE31BFC598C}"/>
                </a:ext>
              </a:extLst>
            </p:cNvPr>
            <p:cNvSpPr/>
            <p:nvPr/>
          </p:nvSpPr>
          <p:spPr>
            <a:xfrm>
              <a:off x="136208" y="2196132"/>
              <a:ext cx="4126523" cy="186786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4" name="図 3">
              <a:extLst>
                <a:ext uri="{FF2B5EF4-FFF2-40B4-BE49-F238E27FC236}">
                  <a16:creationId xmlns:a16="http://schemas.microsoft.com/office/drawing/2014/main" id="{8320D9F8-92D9-C298-1BB9-6ED0877A1714}"/>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272416" y="2322620"/>
              <a:ext cx="3854108" cy="1330872"/>
            </a:xfrm>
            <a:prstGeom prst="rect">
              <a:avLst/>
            </a:prstGeom>
          </p:spPr>
        </p:pic>
        <p:sp>
          <p:nvSpPr>
            <p:cNvPr id="13" name="正方形/長方形 12">
              <a:extLst>
                <a:ext uri="{FF2B5EF4-FFF2-40B4-BE49-F238E27FC236}">
                  <a16:creationId xmlns:a16="http://schemas.microsoft.com/office/drawing/2014/main" id="{1FCB2497-9C65-F5BA-A821-7E6D717A354D}"/>
                </a:ext>
              </a:extLst>
            </p:cNvPr>
            <p:cNvSpPr/>
            <p:nvPr/>
          </p:nvSpPr>
          <p:spPr>
            <a:xfrm>
              <a:off x="361713" y="2963690"/>
              <a:ext cx="3600687" cy="2847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D3F6FEA-B984-B058-0BF7-226418F1B5FA}"/>
                </a:ext>
              </a:extLst>
            </p:cNvPr>
            <p:cNvSpPr/>
            <p:nvPr/>
          </p:nvSpPr>
          <p:spPr>
            <a:xfrm>
              <a:off x="899871" y="3711965"/>
              <a:ext cx="2524370" cy="288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400" b="1" dirty="0">
                  <a:solidFill>
                    <a:schemeClr val="tx1"/>
                  </a:solidFill>
                  <a:latin typeface="游ゴシック" panose="020B0400000000000000" pitchFamily="50" charset="-128"/>
                  <a:ea typeface="游ゴシック" panose="020B0400000000000000" pitchFamily="50" charset="-128"/>
                </a:rPr>
                <a:t>データストレージ管理の画面</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p:txBody>
        </p:sp>
      </p:grpSp>
      <p:grpSp>
        <p:nvGrpSpPr>
          <p:cNvPr id="7" name="グループ化 6">
            <a:extLst>
              <a:ext uri="{FF2B5EF4-FFF2-40B4-BE49-F238E27FC236}">
                <a16:creationId xmlns:a16="http://schemas.microsoft.com/office/drawing/2014/main" id="{7010FBD6-A2D1-7F48-614C-32BB019EE2A6}"/>
              </a:ext>
            </a:extLst>
          </p:cNvPr>
          <p:cNvGrpSpPr/>
          <p:nvPr/>
        </p:nvGrpSpPr>
        <p:grpSpPr>
          <a:xfrm>
            <a:off x="4446005" y="2196132"/>
            <a:ext cx="7639964" cy="4244425"/>
            <a:chOff x="4446005" y="2196132"/>
            <a:chExt cx="7639964" cy="4244425"/>
          </a:xfrm>
        </p:grpSpPr>
        <p:pic>
          <p:nvPicPr>
            <p:cNvPr id="11" name="図 10">
              <a:extLst>
                <a:ext uri="{FF2B5EF4-FFF2-40B4-BE49-F238E27FC236}">
                  <a16:creationId xmlns:a16="http://schemas.microsoft.com/office/drawing/2014/main" id="{E96A27DC-59A3-8E41-C1F6-B8BA6BE7E46F}"/>
                </a:ext>
              </a:extLst>
            </p:cNvPr>
            <p:cNvPicPr>
              <a:picLocks noChangeAspect="1"/>
            </p:cNvPicPr>
            <p:nvPr/>
          </p:nvPicPr>
          <p:blipFill>
            <a:blip r:embed="rId3"/>
            <a:stretch>
              <a:fillRect/>
            </a:stretch>
          </p:blipFill>
          <p:spPr>
            <a:xfrm>
              <a:off x="4446005" y="2196132"/>
              <a:ext cx="7639964" cy="4244425"/>
            </a:xfrm>
            <a:prstGeom prst="rect">
              <a:avLst/>
            </a:prstGeom>
          </p:spPr>
        </p:pic>
        <p:sp>
          <p:nvSpPr>
            <p:cNvPr id="18" name="正方形/長方形 17">
              <a:extLst>
                <a:ext uri="{FF2B5EF4-FFF2-40B4-BE49-F238E27FC236}">
                  <a16:creationId xmlns:a16="http://schemas.microsoft.com/office/drawing/2014/main" id="{36CCAE7C-3972-1A81-055A-6C1C4E50CD07}"/>
                </a:ext>
              </a:extLst>
            </p:cNvPr>
            <p:cNvSpPr/>
            <p:nvPr/>
          </p:nvSpPr>
          <p:spPr>
            <a:xfrm>
              <a:off x="6269233" y="3261051"/>
              <a:ext cx="684000" cy="21728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BB1AFD88-ADBA-8B05-CF89-17F9DCF6C858}"/>
                </a:ext>
              </a:extLst>
            </p:cNvPr>
            <p:cNvSpPr/>
            <p:nvPr/>
          </p:nvSpPr>
          <p:spPr>
            <a:xfrm>
              <a:off x="9596744" y="2586892"/>
              <a:ext cx="820074" cy="3392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F1DF6BB4-FBE3-3955-7AD8-A5854DA2B795}"/>
                </a:ext>
              </a:extLst>
            </p:cNvPr>
            <p:cNvSpPr/>
            <p:nvPr/>
          </p:nvSpPr>
          <p:spPr>
            <a:xfrm>
              <a:off x="4683804" y="3232370"/>
              <a:ext cx="1332000" cy="21728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9267483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DFA11-C246-52BD-7D9A-80313A2AD604}"/>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4A6098BC-D4FB-7415-D2A2-44C7F412B3DD}"/>
              </a:ext>
            </a:extLst>
          </p:cNvPr>
          <p:cNvSpPr>
            <a:spLocks noGrp="1"/>
          </p:cNvSpPr>
          <p:nvPr>
            <p:ph type="sldNum" sz="quarter" idx="2"/>
          </p:nvPr>
        </p:nvSpPr>
        <p:spPr/>
        <p:txBody>
          <a:bodyPr/>
          <a:lstStyle/>
          <a:p>
            <a:fld id="{86CB4B4D-7CA3-9044-876B-883B54F8677D}" type="slidenum">
              <a:rPr lang="en-US" altLang="ja-JP" smtClean="0"/>
              <a:pPr/>
              <a:t>53</a:t>
            </a:fld>
            <a:endParaRPr lang="ja-JP" altLang="en-US"/>
          </a:p>
        </p:txBody>
      </p:sp>
      <p:sp>
        <p:nvSpPr>
          <p:cNvPr id="2" name="フッター プレースホルダー 1">
            <a:extLst>
              <a:ext uri="{FF2B5EF4-FFF2-40B4-BE49-F238E27FC236}">
                <a16:creationId xmlns:a16="http://schemas.microsoft.com/office/drawing/2014/main" id="{5FC2D67A-1820-5B54-467E-3B89375036E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265E36B4-46CA-729E-A9F8-33CA5695A2CC}"/>
              </a:ext>
            </a:extLst>
          </p:cNvPr>
          <p:cNvSpPr/>
          <p:nvPr/>
        </p:nvSpPr>
        <p:spPr>
          <a:xfrm>
            <a:off x="272415" y="876717"/>
            <a:ext cx="11670444" cy="6551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「生産日報」のファイルを右クリックし、「ファイル名変更」または「ファイル削除」を行います。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のデータストレージ自動作成機能で配置した、</a:t>
            </a:r>
            <a:r>
              <a:rPr kumimoji="1" lang="ja-JP" altLang="en-US" sz="1200" b="1" dirty="0">
                <a:solidFill>
                  <a:schemeClr val="tx1"/>
                </a:solidFill>
                <a:latin typeface="游ゴシック" panose="020B0400000000000000" pitchFamily="50" charset="-128"/>
                <a:ea typeface="游ゴシック" panose="020B0400000000000000" pitchFamily="50" charset="-128"/>
              </a:rPr>
              <a:t>ヘッダーのみの</a:t>
            </a:r>
            <a:r>
              <a:rPr kumimoji="1" lang="en-US" altLang="ja-JP" sz="1200" b="1" dirty="0">
                <a:solidFill>
                  <a:schemeClr val="tx1"/>
                </a:solidFill>
                <a:latin typeface="游ゴシック" panose="020B0400000000000000" pitchFamily="50" charset="-128"/>
                <a:ea typeface="游ゴシック" panose="020B0400000000000000" pitchFamily="50" charset="-128"/>
              </a:rPr>
              <a:t>CSV</a:t>
            </a:r>
            <a:r>
              <a:rPr kumimoji="1" lang="ja-JP" altLang="en-US" sz="1200" b="1" dirty="0">
                <a:solidFill>
                  <a:schemeClr val="tx1"/>
                </a:solidFill>
                <a:latin typeface="游ゴシック" panose="020B0400000000000000" pitchFamily="50" charset="-128"/>
                <a:ea typeface="游ゴシック" panose="020B0400000000000000" pitchFamily="50" charset="-128"/>
              </a:rPr>
              <a:t>ファイル</a:t>
            </a:r>
            <a:r>
              <a:rPr kumimoji="1" lang="ja-JP" altLang="en-US" sz="1200" dirty="0">
                <a:solidFill>
                  <a:schemeClr val="tx1"/>
                </a:solidFill>
                <a:latin typeface="游ゴシック" panose="020B0400000000000000" pitchFamily="50" charset="-128"/>
                <a:ea typeface="游ゴシック" panose="020B0400000000000000" pitchFamily="50" charset="-128"/>
              </a:rPr>
              <a:t>になります。本資料では「ファイル名変更」で進めます。</a:t>
            </a:r>
            <a:endParaRPr kumimoji="1" lang="ja-JP" altLang="en-US" sz="1400" dirty="0">
              <a:solidFill>
                <a:schemeClr val="tx1"/>
              </a:solidFill>
              <a:latin typeface="游ゴシック" panose="020B0400000000000000" pitchFamily="50" charset="-128"/>
              <a:ea typeface="游ゴシック" panose="020B0400000000000000" pitchFamily="50" charset="-128"/>
            </a:endParaRPr>
          </a:p>
        </p:txBody>
      </p:sp>
      <p:sp>
        <p:nvSpPr>
          <p:cNvPr id="5" name="テキスト プレースホルダー 21">
            <a:extLst>
              <a:ext uri="{FF2B5EF4-FFF2-40B4-BE49-F238E27FC236}">
                <a16:creationId xmlns:a16="http://schemas.microsoft.com/office/drawing/2014/main" id="{F4871838-7A42-6AAC-81D7-B9A5404FBD1C}"/>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3" name="グループ化 2">
            <a:extLst>
              <a:ext uri="{FF2B5EF4-FFF2-40B4-BE49-F238E27FC236}">
                <a16:creationId xmlns:a16="http://schemas.microsoft.com/office/drawing/2014/main" id="{E12DD22C-8619-5066-575D-39B091B6224B}"/>
              </a:ext>
            </a:extLst>
          </p:cNvPr>
          <p:cNvGrpSpPr/>
          <p:nvPr/>
        </p:nvGrpSpPr>
        <p:grpSpPr>
          <a:xfrm>
            <a:off x="1452627" y="1695940"/>
            <a:ext cx="8573696" cy="4763165"/>
            <a:chOff x="1452627" y="1695940"/>
            <a:chExt cx="8573696" cy="4763165"/>
          </a:xfrm>
        </p:grpSpPr>
        <p:grpSp>
          <p:nvGrpSpPr>
            <p:cNvPr id="17" name="グループ化 16">
              <a:extLst>
                <a:ext uri="{FF2B5EF4-FFF2-40B4-BE49-F238E27FC236}">
                  <a16:creationId xmlns:a16="http://schemas.microsoft.com/office/drawing/2014/main" id="{66684036-9BB9-38A3-D680-29872963DFF8}"/>
                </a:ext>
              </a:extLst>
            </p:cNvPr>
            <p:cNvGrpSpPr/>
            <p:nvPr/>
          </p:nvGrpSpPr>
          <p:grpSpPr>
            <a:xfrm>
              <a:off x="1452627" y="1695940"/>
              <a:ext cx="8573696" cy="4763165"/>
              <a:chOff x="1452627" y="1695940"/>
              <a:chExt cx="8573696" cy="4763165"/>
            </a:xfrm>
          </p:grpSpPr>
          <p:pic>
            <p:nvPicPr>
              <p:cNvPr id="13" name="図 12">
                <a:extLst>
                  <a:ext uri="{FF2B5EF4-FFF2-40B4-BE49-F238E27FC236}">
                    <a16:creationId xmlns:a16="http://schemas.microsoft.com/office/drawing/2014/main" id="{7D4307A5-05A6-1D71-8A1C-ACE059D5F5D6}"/>
                  </a:ext>
                </a:extLst>
              </p:cNvPr>
              <p:cNvPicPr>
                <a:picLocks noChangeAspect="1"/>
              </p:cNvPicPr>
              <p:nvPr/>
            </p:nvPicPr>
            <p:blipFill>
              <a:blip r:embed="rId2"/>
              <a:stretch>
                <a:fillRect/>
              </a:stretch>
            </p:blipFill>
            <p:spPr>
              <a:xfrm>
                <a:off x="1452627" y="1695940"/>
                <a:ext cx="8573696" cy="4763165"/>
              </a:xfrm>
              <a:prstGeom prst="rect">
                <a:avLst/>
              </a:prstGeom>
            </p:spPr>
          </p:pic>
          <p:pic>
            <p:nvPicPr>
              <p:cNvPr id="6" name="図 5">
                <a:extLst>
                  <a:ext uri="{FF2B5EF4-FFF2-40B4-BE49-F238E27FC236}">
                    <a16:creationId xmlns:a16="http://schemas.microsoft.com/office/drawing/2014/main" id="{E5F16BB6-9D14-C3AC-313B-189C899479F8}"/>
                  </a:ext>
                </a:extLst>
              </p:cNvPr>
              <p:cNvPicPr>
                <a:picLocks noChangeAspect="1"/>
              </p:cNvPicPr>
              <p:nvPr/>
            </p:nvPicPr>
            <p:blipFill>
              <a:blip r:embed="rId3"/>
              <a:stretch>
                <a:fillRect/>
              </a:stretch>
            </p:blipFill>
            <p:spPr>
              <a:xfrm>
                <a:off x="4254143" y="2988840"/>
                <a:ext cx="1781424" cy="2114845"/>
              </a:xfrm>
              <a:prstGeom prst="rect">
                <a:avLst/>
              </a:prstGeom>
            </p:spPr>
          </p:pic>
        </p:grpSp>
        <p:sp>
          <p:nvSpPr>
            <p:cNvPr id="10" name="正方形/長方形 9">
              <a:extLst>
                <a:ext uri="{FF2B5EF4-FFF2-40B4-BE49-F238E27FC236}">
                  <a16:creationId xmlns:a16="http://schemas.microsoft.com/office/drawing/2014/main" id="{4ED7295C-CFDF-A465-8117-0EBAAACB7C01}"/>
                </a:ext>
              </a:extLst>
            </p:cNvPr>
            <p:cNvSpPr/>
            <p:nvPr/>
          </p:nvSpPr>
          <p:spPr>
            <a:xfrm>
              <a:off x="4347635" y="3492204"/>
              <a:ext cx="797220" cy="2668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85A22312-5BA3-0A06-23CE-82A8A8A1DC26}"/>
                </a:ext>
              </a:extLst>
            </p:cNvPr>
            <p:cNvSpPr/>
            <p:nvPr/>
          </p:nvSpPr>
          <p:spPr>
            <a:xfrm>
              <a:off x="3502587" y="2887282"/>
              <a:ext cx="684000" cy="21728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D7DD5F77-D205-2CE7-531E-3A022CCDEDDE}"/>
                </a:ext>
              </a:extLst>
            </p:cNvPr>
            <p:cNvSpPr/>
            <p:nvPr/>
          </p:nvSpPr>
          <p:spPr>
            <a:xfrm>
              <a:off x="4347635" y="4363619"/>
              <a:ext cx="797220" cy="2668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023185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7B552-524E-3CD9-B956-3F87D360F221}"/>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1D25A07E-06A4-54A1-2E1C-E5247F251070}"/>
              </a:ext>
            </a:extLst>
          </p:cNvPr>
          <p:cNvSpPr>
            <a:spLocks noGrp="1"/>
          </p:cNvSpPr>
          <p:nvPr>
            <p:ph type="sldNum" sz="quarter" idx="2"/>
          </p:nvPr>
        </p:nvSpPr>
        <p:spPr/>
        <p:txBody>
          <a:bodyPr/>
          <a:lstStyle/>
          <a:p>
            <a:fld id="{86CB4B4D-7CA3-9044-876B-883B54F8677D}" type="slidenum">
              <a:rPr lang="en-US" altLang="ja-JP" smtClean="0"/>
              <a:pPr/>
              <a:t>54</a:t>
            </a:fld>
            <a:endParaRPr lang="ja-JP" altLang="en-US"/>
          </a:p>
        </p:txBody>
      </p:sp>
      <p:sp>
        <p:nvSpPr>
          <p:cNvPr id="2" name="フッター プレースホルダー 1">
            <a:extLst>
              <a:ext uri="{FF2B5EF4-FFF2-40B4-BE49-F238E27FC236}">
                <a16:creationId xmlns:a16="http://schemas.microsoft.com/office/drawing/2014/main" id="{D9AC04EA-EA2C-3108-304A-8A1D4B7CDCBA}"/>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70282D7A-569E-BD2D-E5AA-F2409C8D6A51}"/>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フォルダ内の何も無いところを右クリックすると、</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「ファイルアップロード」メニューが表示されるのでそのままクリックします。</a:t>
            </a:r>
          </a:p>
        </p:txBody>
      </p:sp>
      <p:sp>
        <p:nvSpPr>
          <p:cNvPr id="5" name="テキスト プレースホルダー 21">
            <a:extLst>
              <a:ext uri="{FF2B5EF4-FFF2-40B4-BE49-F238E27FC236}">
                <a16:creationId xmlns:a16="http://schemas.microsoft.com/office/drawing/2014/main" id="{93D09169-9607-455F-4D4B-5BD6899BA4A8}"/>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3" name="グループ化 2">
            <a:extLst>
              <a:ext uri="{FF2B5EF4-FFF2-40B4-BE49-F238E27FC236}">
                <a16:creationId xmlns:a16="http://schemas.microsoft.com/office/drawing/2014/main" id="{440B36EE-05FD-99F2-0CE6-8E6E02E36ECD}"/>
              </a:ext>
            </a:extLst>
          </p:cNvPr>
          <p:cNvGrpSpPr/>
          <p:nvPr/>
        </p:nvGrpSpPr>
        <p:grpSpPr>
          <a:xfrm>
            <a:off x="1452627" y="1695957"/>
            <a:ext cx="8573696" cy="4763165"/>
            <a:chOff x="1452627" y="1695957"/>
            <a:chExt cx="8573696" cy="4763165"/>
          </a:xfrm>
        </p:grpSpPr>
        <p:grpSp>
          <p:nvGrpSpPr>
            <p:cNvPr id="15" name="グループ化 14">
              <a:extLst>
                <a:ext uri="{FF2B5EF4-FFF2-40B4-BE49-F238E27FC236}">
                  <a16:creationId xmlns:a16="http://schemas.microsoft.com/office/drawing/2014/main" id="{7857B9FD-AFBA-006D-0DB6-CE48A844E9E3}"/>
                </a:ext>
              </a:extLst>
            </p:cNvPr>
            <p:cNvGrpSpPr/>
            <p:nvPr/>
          </p:nvGrpSpPr>
          <p:grpSpPr>
            <a:xfrm>
              <a:off x="1452627" y="1695957"/>
              <a:ext cx="8573696" cy="4763165"/>
              <a:chOff x="1452627" y="1695957"/>
              <a:chExt cx="8573696" cy="4763165"/>
            </a:xfrm>
          </p:grpSpPr>
          <p:pic>
            <p:nvPicPr>
              <p:cNvPr id="14" name="図 13">
                <a:extLst>
                  <a:ext uri="{FF2B5EF4-FFF2-40B4-BE49-F238E27FC236}">
                    <a16:creationId xmlns:a16="http://schemas.microsoft.com/office/drawing/2014/main" id="{21A67E94-4141-A19D-D12C-6C80CA95F86F}"/>
                  </a:ext>
                </a:extLst>
              </p:cNvPr>
              <p:cNvPicPr>
                <a:picLocks noChangeAspect="1"/>
              </p:cNvPicPr>
              <p:nvPr/>
            </p:nvPicPr>
            <p:blipFill>
              <a:blip r:embed="rId2"/>
              <a:stretch>
                <a:fillRect/>
              </a:stretch>
            </p:blipFill>
            <p:spPr>
              <a:xfrm>
                <a:off x="1452627" y="1695957"/>
                <a:ext cx="8573696" cy="4763165"/>
              </a:xfrm>
              <a:prstGeom prst="rect">
                <a:avLst/>
              </a:prstGeom>
            </p:spPr>
          </p:pic>
          <p:pic>
            <p:nvPicPr>
              <p:cNvPr id="8" name="図 7">
                <a:extLst>
                  <a:ext uri="{FF2B5EF4-FFF2-40B4-BE49-F238E27FC236}">
                    <a16:creationId xmlns:a16="http://schemas.microsoft.com/office/drawing/2014/main" id="{F19C7CC1-C525-8B8B-431A-9DA65D0D76A8}"/>
                  </a:ext>
                </a:extLst>
              </p:cNvPr>
              <p:cNvPicPr>
                <a:picLocks noChangeAspect="1"/>
              </p:cNvPicPr>
              <p:nvPr/>
            </p:nvPicPr>
            <p:blipFill>
              <a:blip r:embed="rId3"/>
              <a:stretch>
                <a:fillRect/>
              </a:stretch>
            </p:blipFill>
            <p:spPr>
              <a:xfrm>
                <a:off x="4045914" y="3394152"/>
                <a:ext cx="1267002" cy="323895"/>
              </a:xfrm>
              <a:prstGeom prst="rect">
                <a:avLst/>
              </a:prstGeom>
            </p:spPr>
          </p:pic>
        </p:grpSp>
        <p:sp>
          <p:nvSpPr>
            <p:cNvPr id="10" name="正方形/長方形 9">
              <a:extLst>
                <a:ext uri="{FF2B5EF4-FFF2-40B4-BE49-F238E27FC236}">
                  <a16:creationId xmlns:a16="http://schemas.microsoft.com/office/drawing/2014/main" id="{1E61C7B4-BAF8-F7E8-DBA9-A7A711D2C2B6}"/>
                </a:ext>
              </a:extLst>
            </p:cNvPr>
            <p:cNvSpPr/>
            <p:nvPr/>
          </p:nvSpPr>
          <p:spPr>
            <a:xfrm>
              <a:off x="3973194" y="3329317"/>
              <a:ext cx="1409840" cy="4474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6598270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269FE-9362-2949-909C-760F31C9A278}"/>
            </a:ext>
          </a:extLst>
        </p:cNvPr>
        <p:cNvGrpSpPr/>
        <p:nvPr/>
      </p:nvGrpSpPr>
      <p:grpSpPr>
        <a:xfrm>
          <a:off x="0" y="0"/>
          <a:ext cx="0" cy="0"/>
          <a:chOff x="0" y="0"/>
          <a:chExt cx="0" cy="0"/>
        </a:xfrm>
      </p:grpSpPr>
      <p:sp>
        <p:nvSpPr>
          <p:cNvPr id="26" name="正方形/長方形 25">
            <a:extLst>
              <a:ext uri="{FF2B5EF4-FFF2-40B4-BE49-F238E27FC236}">
                <a16:creationId xmlns:a16="http://schemas.microsoft.com/office/drawing/2014/main" id="{B8B2B24A-CD0C-CA8C-068E-E54CC1A18A42}"/>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2" name="スライド番号プレースホルダー 5">
            <a:extLst>
              <a:ext uri="{FF2B5EF4-FFF2-40B4-BE49-F238E27FC236}">
                <a16:creationId xmlns:a16="http://schemas.microsoft.com/office/drawing/2014/main" id="{8D85D355-7013-294F-F675-F2A162EC6B10}"/>
              </a:ext>
            </a:extLst>
          </p:cNvPr>
          <p:cNvSpPr>
            <a:spLocks noGrp="1"/>
          </p:cNvSpPr>
          <p:nvPr>
            <p:ph type="sldNum" sz="quarter" idx="2"/>
          </p:nvPr>
        </p:nvSpPr>
        <p:spPr/>
        <p:txBody>
          <a:bodyPr/>
          <a:lstStyle/>
          <a:p>
            <a:fld id="{86CB4B4D-7CA3-9044-876B-883B54F8677D}" type="slidenum">
              <a:rPr lang="en-US" altLang="ja-JP" smtClean="0"/>
              <a:pPr/>
              <a:t>55</a:t>
            </a:fld>
            <a:endParaRPr lang="ja-JP" altLang="en-US"/>
          </a:p>
        </p:txBody>
      </p:sp>
      <p:sp>
        <p:nvSpPr>
          <p:cNvPr id="2" name="フッター プレースホルダー 1">
            <a:extLst>
              <a:ext uri="{FF2B5EF4-FFF2-40B4-BE49-F238E27FC236}">
                <a16:creationId xmlns:a16="http://schemas.microsoft.com/office/drawing/2014/main" id="{8D5C3EC6-E83C-63B2-519B-CA5FE564535C}"/>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8" name="テキスト プレースホルダー 21">
            <a:extLst>
              <a:ext uri="{FF2B5EF4-FFF2-40B4-BE49-F238E27FC236}">
                <a16:creationId xmlns:a16="http://schemas.microsoft.com/office/drawing/2014/main" id="{B0125182-FD03-2148-9EFC-1676C6640F65}"/>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dirty="0">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dirty="0">
              <a:latin typeface="游ゴシック" panose="020B0400000000000000" pitchFamily="50" charset="-128"/>
              <a:ea typeface="游ゴシック" panose="020B0400000000000000" pitchFamily="50" charset="-128"/>
            </a:endParaRPr>
          </a:p>
        </p:txBody>
      </p:sp>
      <p:sp>
        <p:nvSpPr>
          <p:cNvPr id="20" name="テキスト プレースホルダー 21">
            <a:extLst>
              <a:ext uri="{FF2B5EF4-FFF2-40B4-BE49-F238E27FC236}">
                <a16:creationId xmlns:a16="http://schemas.microsoft.com/office/drawing/2014/main" id="{C423E7E9-B69A-3FD5-D7B7-0B61238EFF2E}"/>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25" name="正方形/長方形 24">
            <a:extLst>
              <a:ext uri="{FF2B5EF4-FFF2-40B4-BE49-F238E27FC236}">
                <a16:creationId xmlns:a16="http://schemas.microsoft.com/office/drawing/2014/main" id="{6C29BC67-FE6F-3AA5-3965-47E2C0B8664D}"/>
              </a:ext>
            </a:extLst>
          </p:cNvPr>
          <p:cNvSpPr/>
          <p:nvPr/>
        </p:nvSpPr>
        <p:spPr>
          <a:xfrm>
            <a:off x="272415" y="876717"/>
            <a:ext cx="11670444" cy="1283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i-ReporterCloud×MotionBoardCloud</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800" dirty="0">
                <a:solidFill>
                  <a:schemeClr val="tx1"/>
                </a:solidFill>
                <a:latin typeface="游ゴシック" panose="020B0400000000000000" pitchFamily="50" charset="-128"/>
                <a:ea typeface="游ゴシック" panose="020B0400000000000000" pitchFamily="50" charset="-128"/>
              </a:rPr>
              <a:t>_</a:t>
            </a:r>
            <a:r>
              <a:rPr kumimoji="1" lang="ja-JP" altLang="en-US" sz="1800" dirty="0">
                <a:solidFill>
                  <a:schemeClr val="tx1"/>
                </a:solidFill>
                <a:latin typeface="游ゴシック" panose="020B0400000000000000" pitchFamily="50" charset="-128"/>
                <a:ea typeface="游ゴシック" panose="020B0400000000000000" pitchFamily="50" charset="-128"/>
              </a:rPr>
              <a:t>＜日付＞ </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共有アイテム</a:t>
            </a:r>
            <a:r>
              <a:rPr kumimoji="1" lang="en-US" altLang="ja-JP" sz="1800" dirty="0">
                <a:solidFill>
                  <a:schemeClr val="tx1"/>
                </a:solidFill>
                <a:latin typeface="游ゴシック" panose="020B0400000000000000" pitchFamily="50" charset="-128"/>
                <a:ea typeface="游ゴシック" panose="020B0400000000000000" pitchFamily="50" charset="-128"/>
              </a:rPr>
              <a:t>_CSV\Classic</a:t>
            </a:r>
            <a:r>
              <a:rPr kumimoji="1" lang="ja-JP" altLang="en-US" sz="1800" dirty="0">
                <a:solidFill>
                  <a:schemeClr val="tx1"/>
                </a:solidFill>
                <a:latin typeface="游ゴシック" panose="020B0400000000000000" pitchFamily="50" charset="-128"/>
                <a:ea typeface="游ゴシック" panose="020B0400000000000000" pitchFamily="50" charset="-128"/>
              </a:rPr>
              <a:t>版 」</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フォルダ内に</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ファイルがあります。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拡張子が有りませんが</a:t>
            </a:r>
            <a:r>
              <a:rPr kumimoji="1" lang="ja-JP" altLang="en-US" sz="1200" b="1" dirty="0">
                <a:solidFill>
                  <a:schemeClr val="tx1"/>
                </a:solidFill>
                <a:latin typeface="游ゴシック" panose="020B0400000000000000" pitchFamily="50" charset="-128"/>
                <a:ea typeface="游ゴシック" panose="020B0400000000000000" pitchFamily="50" charset="-128"/>
              </a:rPr>
              <a:t>文字コード「</a:t>
            </a:r>
            <a:r>
              <a:rPr kumimoji="1" lang="en-US" altLang="ja-JP" sz="1200" b="1" dirty="0">
                <a:solidFill>
                  <a:schemeClr val="tx1"/>
                </a:solidFill>
                <a:latin typeface="游ゴシック" panose="020B0400000000000000" pitchFamily="50" charset="-128"/>
                <a:ea typeface="游ゴシック" panose="020B0400000000000000" pitchFamily="50" charset="-128"/>
              </a:rPr>
              <a:t>UTF-8</a:t>
            </a:r>
            <a:r>
              <a:rPr kumimoji="1" lang="ja-JP" altLang="en-US" sz="1200" b="1" dirty="0">
                <a:solidFill>
                  <a:schemeClr val="tx1"/>
                </a:solidFill>
                <a:latin typeface="游ゴシック" panose="020B0400000000000000" pitchFamily="50" charset="-128"/>
                <a:ea typeface="游ゴシック" panose="020B0400000000000000" pitchFamily="50" charset="-128"/>
              </a:rPr>
              <a:t>」の</a:t>
            </a:r>
            <a:r>
              <a:rPr kumimoji="1" lang="en-US" altLang="ja-JP" sz="1200" b="1" dirty="0">
                <a:solidFill>
                  <a:schemeClr val="tx1"/>
                </a:solidFill>
                <a:latin typeface="游ゴシック" panose="020B0400000000000000" pitchFamily="50" charset="-128"/>
                <a:ea typeface="游ゴシック" panose="020B0400000000000000" pitchFamily="50" charset="-128"/>
              </a:rPr>
              <a:t>CSV</a:t>
            </a:r>
            <a:r>
              <a:rPr kumimoji="1" lang="ja-JP" altLang="en-US" sz="1200" b="1" dirty="0">
                <a:solidFill>
                  <a:schemeClr val="tx1"/>
                </a:solidFill>
                <a:latin typeface="游ゴシック" panose="020B0400000000000000" pitchFamily="50" charset="-128"/>
                <a:ea typeface="游ゴシック" panose="020B0400000000000000" pitchFamily="50" charset="-128"/>
              </a:rPr>
              <a:t>ファイル</a:t>
            </a:r>
            <a:r>
              <a:rPr kumimoji="1" lang="ja-JP" altLang="en-US" sz="1200" dirty="0">
                <a:solidFill>
                  <a:schemeClr val="tx1"/>
                </a:solidFill>
                <a:latin typeface="游ゴシック" panose="020B0400000000000000" pitchFamily="50" charset="-128"/>
                <a:ea typeface="游ゴシック" panose="020B0400000000000000" pitchFamily="50" charset="-128"/>
              </a:rPr>
              <a:t>になります。</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en-US" altLang="ja-JP" sz="1200" b="1" dirty="0">
                <a:solidFill>
                  <a:srgbClr val="FF0000"/>
                </a:solidFill>
                <a:latin typeface="游ゴシック" panose="020B0400000000000000" pitchFamily="50" charset="-128"/>
                <a:ea typeface="游ゴシック" panose="020B0400000000000000" pitchFamily="50" charset="-128"/>
              </a:rPr>
              <a:t>i-Reporter</a:t>
            </a:r>
            <a:r>
              <a:rPr kumimoji="1" lang="ja-JP" altLang="en-US" sz="1200" b="1" dirty="0">
                <a:solidFill>
                  <a:srgbClr val="FF0000"/>
                </a:solidFill>
                <a:latin typeface="游ゴシック" panose="020B0400000000000000" pitchFamily="50" charset="-128"/>
                <a:ea typeface="游ゴシック" panose="020B0400000000000000" pitchFamily="50" charset="-128"/>
              </a:rPr>
              <a:t>の設定で「入力帳票がリビジョンアップされた場合に別レコードとして保存する」を</a:t>
            </a:r>
            <a:r>
              <a:rPr kumimoji="1" lang="en-US" altLang="ja-JP" sz="1200" b="1" dirty="0">
                <a:solidFill>
                  <a:srgbClr val="FF0000"/>
                </a:solidFill>
                <a:latin typeface="游ゴシック" panose="020B0400000000000000" pitchFamily="50" charset="-128"/>
                <a:ea typeface="游ゴシック" panose="020B0400000000000000" pitchFamily="50" charset="-128"/>
              </a:rPr>
              <a:t>OFF</a:t>
            </a:r>
            <a:r>
              <a:rPr kumimoji="1" lang="ja-JP" altLang="en-US" sz="1200" b="1" dirty="0">
                <a:solidFill>
                  <a:srgbClr val="FF0000"/>
                </a:solidFill>
                <a:latin typeface="游ゴシック" panose="020B0400000000000000" pitchFamily="50" charset="-128"/>
                <a:ea typeface="游ゴシック" panose="020B0400000000000000" pitchFamily="50" charset="-128"/>
              </a:rPr>
              <a:t>に設定された場合</a:t>
            </a:r>
            <a:r>
              <a:rPr kumimoji="1" lang="ja-JP" altLang="en-US" sz="1200" dirty="0">
                <a:solidFill>
                  <a:schemeClr val="tx1"/>
                </a:solidFill>
                <a:latin typeface="游ゴシック" panose="020B0400000000000000" pitchFamily="50" charset="-128"/>
                <a:ea typeface="游ゴシック" panose="020B0400000000000000" pitchFamily="50" charset="-128"/>
              </a:rPr>
              <a:t>、</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こちらの</a:t>
            </a:r>
            <a:r>
              <a:rPr kumimoji="1" lang="en-US" altLang="ja-JP" sz="1200" dirty="0">
                <a:solidFill>
                  <a:schemeClr val="tx1"/>
                </a:solidFill>
                <a:latin typeface="游ゴシック" panose="020B0400000000000000" pitchFamily="50" charset="-128"/>
                <a:ea typeface="游ゴシック" panose="020B0400000000000000" pitchFamily="50" charset="-128"/>
              </a:rPr>
              <a:t>CSV</a:t>
            </a:r>
            <a:r>
              <a:rPr kumimoji="1" lang="ja-JP" altLang="en-US" sz="1200" dirty="0">
                <a:solidFill>
                  <a:schemeClr val="tx1"/>
                </a:solidFill>
                <a:latin typeface="游ゴシック" panose="020B0400000000000000" pitchFamily="50" charset="-128"/>
                <a:ea typeface="游ゴシック" panose="020B0400000000000000" pitchFamily="50" charset="-128"/>
              </a:rPr>
              <a:t>ファイルをテキストエディターなどで開き、</a:t>
            </a:r>
            <a:r>
              <a:rPr kumimoji="1" lang="ja-JP" altLang="en-US" sz="1200" b="1" dirty="0">
                <a:solidFill>
                  <a:schemeClr val="tx1"/>
                </a:solidFill>
                <a:latin typeface="游ゴシック" panose="020B0400000000000000" pitchFamily="50" charset="-128"/>
                <a:ea typeface="游ゴシック" panose="020B0400000000000000" pitchFamily="50" charset="-128"/>
              </a:rPr>
              <a:t>「元帳票</a:t>
            </a:r>
            <a:r>
              <a:rPr kumimoji="1" lang="en-US" altLang="ja-JP" sz="1200" b="1" dirty="0">
                <a:solidFill>
                  <a:schemeClr val="tx1"/>
                </a:solidFill>
                <a:latin typeface="游ゴシック" panose="020B0400000000000000" pitchFamily="50" charset="-128"/>
                <a:ea typeface="游ゴシック" panose="020B0400000000000000" pitchFamily="50" charset="-128"/>
              </a:rPr>
              <a:t>ID</a:t>
            </a:r>
            <a:r>
              <a:rPr kumimoji="1" lang="ja-JP" altLang="en-US" sz="1200" b="1" dirty="0">
                <a:solidFill>
                  <a:schemeClr val="tx1"/>
                </a:solidFill>
                <a:latin typeface="游ゴシック" panose="020B0400000000000000" pitchFamily="50" charset="-128"/>
                <a:ea typeface="游ゴシック" panose="020B0400000000000000" pitchFamily="50" charset="-128"/>
              </a:rPr>
              <a:t>」をご利用環境に合わせて修正</a:t>
            </a:r>
            <a:r>
              <a:rPr kumimoji="1" lang="ja-JP" altLang="en-US" sz="1200" dirty="0">
                <a:solidFill>
                  <a:schemeClr val="tx1"/>
                </a:solidFill>
                <a:latin typeface="游ゴシック" panose="020B0400000000000000" pitchFamily="50" charset="-128"/>
                <a:ea typeface="游ゴシック" panose="020B0400000000000000" pitchFamily="50" charset="-128"/>
              </a:rPr>
              <a:t>してください。</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grpSp>
        <p:nvGrpSpPr>
          <p:cNvPr id="17" name="グループ化 16">
            <a:extLst>
              <a:ext uri="{FF2B5EF4-FFF2-40B4-BE49-F238E27FC236}">
                <a16:creationId xmlns:a16="http://schemas.microsoft.com/office/drawing/2014/main" id="{D50AEBB4-49EB-83BF-58BE-C934FAB595CD}"/>
              </a:ext>
            </a:extLst>
          </p:cNvPr>
          <p:cNvGrpSpPr/>
          <p:nvPr/>
        </p:nvGrpSpPr>
        <p:grpSpPr>
          <a:xfrm>
            <a:off x="82140" y="2160352"/>
            <a:ext cx="11983366" cy="4351529"/>
            <a:chOff x="82140" y="2160352"/>
            <a:chExt cx="11983366" cy="4351529"/>
          </a:xfrm>
        </p:grpSpPr>
        <p:pic>
          <p:nvPicPr>
            <p:cNvPr id="10" name="図 9">
              <a:extLst>
                <a:ext uri="{FF2B5EF4-FFF2-40B4-BE49-F238E27FC236}">
                  <a16:creationId xmlns:a16="http://schemas.microsoft.com/office/drawing/2014/main" id="{BFEE5116-EEBF-FD8C-E301-89015013BAA1}"/>
                </a:ext>
              </a:extLst>
            </p:cNvPr>
            <p:cNvPicPr>
              <a:picLocks noChangeAspect="1"/>
            </p:cNvPicPr>
            <p:nvPr/>
          </p:nvPicPr>
          <p:blipFill>
            <a:blip r:embed="rId3"/>
            <a:stretch>
              <a:fillRect/>
            </a:stretch>
          </p:blipFill>
          <p:spPr>
            <a:xfrm>
              <a:off x="82140" y="2160352"/>
              <a:ext cx="5044033" cy="2818529"/>
            </a:xfrm>
            <a:prstGeom prst="rect">
              <a:avLst/>
            </a:prstGeom>
          </p:spPr>
        </p:pic>
        <p:pic>
          <p:nvPicPr>
            <p:cNvPr id="13" name="図 12">
              <a:extLst>
                <a:ext uri="{FF2B5EF4-FFF2-40B4-BE49-F238E27FC236}">
                  <a16:creationId xmlns:a16="http://schemas.microsoft.com/office/drawing/2014/main" id="{C4B1A3C1-0F29-2B39-93CD-AFB125DF64C6}"/>
                </a:ext>
              </a:extLst>
            </p:cNvPr>
            <p:cNvPicPr>
              <a:picLocks noChangeAspect="1"/>
            </p:cNvPicPr>
            <p:nvPr/>
          </p:nvPicPr>
          <p:blipFill>
            <a:blip r:embed="rId4"/>
            <a:stretch>
              <a:fillRect/>
            </a:stretch>
          </p:blipFill>
          <p:spPr>
            <a:xfrm>
              <a:off x="3551806" y="2926852"/>
              <a:ext cx="5044033" cy="2818529"/>
            </a:xfrm>
            <a:prstGeom prst="rect">
              <a:avLst/>
            </a:prstGeom>
          </p:spPr>
        </p:pic>
        <p:pic>
          <p:nvPicPr>
            <p:cNvPr id="8" name="図 7">
              <a:extLst>
                <a:ext uri="{FF2B5EF4-FFF2-40B4-BE49-F238E27FC236}">
                  <a16:creationId xmlns:a16="http://schemas.microsoft.com/office/drawing/2014/main" id="{A359BA5F-704C-6DA8-FEED-427D0F3DE978}"/>
                </a:ext>
              </a:extLst>
            </p:cNvPr>
            <p:cNvPicPr>
              <a:picLocks noChangeAspect="1"/>
            </p:cNvPicPr>
            <p:nvPr/>
          </p:nvPicPr>
          <p:blipFill>
            <a:blip r:embed="rId5"/>
            <a:stretch>
              <a:fillRect/>
            </a:stretch>
          </p:blipFill>
          <p:spPr>
            <a:xfrm>
              <a:off x="7021473" y="3693352"/>
              <a:ext cx="5044033" cy="2818529"/>
            </a:xfrm>
            <a:prstGeom prst="rect">
              <a:avLst/>
            </a:prstGeom>
          </p:spPr>
        </p:pic>
        <p:sp>
          <p:nvSpPr>
            <p:cNvPr id="21" name="正方形/長方形 20">
              <a:extLst>
                <a:ext uri="{FF2B5EF4-FFF2-40B4-BE49-F238E27FC236}">
                  <a16:creationId xmlns:a16="http://schemas.microsoft.com/office/drawing/2014/main" id="{1A1BAE8E-74FF-5D37-DB40-692266AF6C35}"/>
                </a:ext>
              </a:extLst>
            </p:cNvPr>
            <p:cNvSpPr/>
            <p:nvPr/>
          </p:nvSpPr>
          <p:spPr>
            <a:xfrm>
              <a:off x="1704935" y="3920620"/>
              <a:ext cx="1044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矢印: 右 23">
              <a:extLst>
                <a:ext uri="{FF2B5EF4-FFF2-40B4-BE49-F238E27FC236}">
                  <a16:creationId xmlns:a16="http://schemas.microsoft.com/office/drawing/2014/main" id="{3B36DE3E-B16F-301C-5343-EEC6767165C3}"/>
                </a:ext>
              </a:extLst>
            </p:cNvPr>
            <p:cNvSpPr/>
            <p:nvPr/>
          </p:nvSpPr>
          <p:spPr>
            <a:xfrm>
              <a:off x="3009843" y="3605385"/>
              <a:ext cx="384215" cy="495235"/>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4" name="正方形/長方形 13">
              <a:extLst>
                <a:ext uri="{FF2B5EF4-FFF2-40B4-BE49-F238E27FC236}">
                  <a16:creationId xmlns:a16="http://schemas.microsoft.com/office/drawing/2014/main" id="{EEAC33C0-4D43-4B14-4646-8DB704C4C305}"/>
                </a:ext>
              </a:extLst>
            </p:cNvPr>
            <p:cNvSpPr/>
            <p:nvPr/>
          </p:nvSpPr>
          <p:spPr>
            <a:xfrm>
              <a:off x="5142458" y="4322399"/>
              <a:ext cx="756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EA35E9B0-049A-CEDC-FA96-8C5CEABAB8A4}"/>
                </a:ext>
              </a:extLst>
            </p:cNvPr>
            <p:cNvSpPr/>
            <p:nvPr/>
          </p:nvSpPr>
          <p:spPr>
            <a:xfrm>
              <a:off x="8611450" y="5094801"/>
              <a:ext cx="756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右 15">
              <a:extLst>
                <a:ext uri="{FF2B5EF4-FFF2-40B4-BE49-F238E27FC236}">
                  <a16:creationId xmlns:a16="http://schemas.microsoft.com/office/drawing/2014/main" id="{72AB5E33-1C32-38F9-A7FB-FC6A4FA52820}"/>
                </a:ext>
              </a:extLst>
            </p:cNvPr>
            <p:cNvSpPr/>
            <p:nvPr/>
          </p:nvSpPr>
          <p:spPr>
            <a:xfrm>
              <a:off x="6558384" y="4164781"/>
              <a:ext cx="384215" cy="495235"/>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spTree>
    <p:extLst>
      <p:ext uri="{BB962C8B-B14F-4D97-AF65-F5344CB8AC3E}">
        <p14:creationId xmlns:p14="http://schemas.microsoft.com/office/powerpoint/2010/main" val="17617119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B6359-1CA1-164E-94D4-8DE51873E8A1}"/>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FF1D7420-E4F3-D072-8E46-D886E6FB51A8}"/>
              </a:ext>
            </a:extLst>
          </p:cNvPr>
          <p:cNvSpPr>
            <a:spLocks noGrp="1"/>
          </p:cNvSpPr>
          <p:nvPr>
            <p:ph type="sldNum" sz="quarter" idx="2"/>
          </p:nvPr>
        </p:nvSpPr>
        <p:spPr/>
        <p:txBody>
          <a:bodyPr/>
          <a:lstStyle/>
          <a:p>
            <a:fld id="{86CB4B4D-7CA3-9044-876B-883B54F8677D}" type="slidenum">
              <a:rPr lang="en-US" altLang="ja-JP" smtClean="0"/>
              <a:pPr/>
              <a:t>56</a:t>
            </a:fld>
            <a:endParaRPr lang="ja-JP" altLang="en-US"/>
          </a:p>
        </p:txBody>
      </p:sp>
      <p:sp>
        <p:nvSpPr>
          <p:cNvPr id="2" name="フッター プレースホルダー 1">
            <a:extLst>
              <a:ext uri="{FF2B5EF4-FFF2-40B4-BE49-F238E27FC236}">
                <a16:creationId xmlns:a16="http://schemas.microsoft.com/office/drawing/2014/main" id="{D7939ADC-AAAF-8041-B75E-0AD6C93EBABE}"/>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852C4C31-CB41-682C-5D60-828D0C3BD7FC}"/>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ファイルアップロード画面で「共有アイテム</a:t>
            </a:r>
            <a:r>
              <a:rPr kumimoji="1" lang="en-US" altLang="ja-JP" sz="1800" dirty="0">
                <a:solidFill>
                  <a:schemeClr val="tx1"/>
                </a:solidFill>
                <a:latin typeface="游ゴシック" panose="020B0400000000000000" pitchFamily="50" charset="-128"/>
                <a:ea typeface="游ゴシック" panose="020B0400000000000000" pitchFamily="50" charset="-128"/>
              </a:rPr>
              <a:t>_CSV\Classic</a:t>
            </a:r>
            <a:r>
              <a:rPr kumimoji="1" lang="ja-JP" altLang="en-US" sz="1800" dirty="0">
                <a:solidFill>
                  <a:schemeClr val="tx1"/>
                </a:solidFill>
                <a:latin typeface="游ゴシック" panose="020B0400000000000000" pitchFamily="50" charset="-128"/>
                <a:ea typeface="游ゴシック" panose="020B0400000000000000" pitchFamily="50" charset="-128"/>
              </a:rPr>
              <a:t>版」フォルダを開きます。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画面右下の「カスタム ファイル」→「すべてのファイル」に切り替えます。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表示された「生産日報」ファイルを選択し、「開く」をクリックします。</a:t>
            </a:r>
          </a:p>
        </p:txBody>
      </p:sp>
      <p:sp>
        <p:nvSpPr>
          <p:cNvPr id="5" name="テキスト プレースホルダー 21">
            <a:extLst>
              <a:ext uri="{FF2B5EF4-FFF2-40B4-BE49-F238E27FC236}">
                <a16:creationId xmlns:a16="http://schemas.microsoft.com/office/drawing/2014/main" id="{F299FD21-9678-FC81-2AE0-A7156F602CC4}"/>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8" name="グループ化 7">
            <a:extLst>
              <a:ext uri="{FF2B5EF4-FFF2-40B4-BE49-F238E27FC236}">
                <a16:creationId xmlns:a16="http://schemas.microsoft.com/office/drawing/2014/main" id="{96A3FB4B-5D59-E543-1DD9-67E165C04482}"/>
              </a:ext>
            </a:extLst>
          </p:cNvPr>
          <p:cNvGrpSpPr/>
          <p:nvPr/>
        </p:nvGrpSpPr>
        <p:grpSpPr>
          <a:xfrm>
            <a:off x="236535" y="1828798"/>
            <a:ext cx="5455511" cy="3891289"/>
            <a:chOff x="236535" y="1828798"/>
            <a:chExt cx="5455511" cy="3891289"/>
          </a:xfrm>
        </p:grpSpPr>
        <p:pic>
          <p:nvPicPr>
            <p:cNvPr id="6" name="図 5">
              <a:extLst>
                <a:ext uri="{FF2B5EF4-FFF2-40B4-BE49-F238E27FC236}">
                  <a16:creationId xmlns:a16="http://schemas.microsoft.com/office/drawing/2014/main" id="{DA9CF917-3390-0B96-1ACA-06B8C1F2D03A}"/>
                </a:ext>
              </a:extLst>
            </p:cNvPr>
            <p:cNvPicPr>
              <a:picLocks noChangeAspect="1"/>
            </p:cNvPicPr>
            <p:nvPr/>
          </p:nvPicPr>
          <p:blipFill>
            <a:blip r:embed="rId2"/>
            <a:stretch>
              <a:fillRect/>
            </a:stretch>
          </p:blipFill>
          <p:spPr>
            <a:xfrm>
              <a:off x="236535" y="1828798"/>
              <a:ext cx="5455511" cy="3891289"/>
            </a:xfrm>
            <a:prstGeom prst="rect">
              <a:avLst/>
            </a:prstGeom>
          </p:spPr>
        </p:pic>
        <p:sp>
          <p:nvSpPr>
            <p:cNvPr id="15" name="正方形/長方形 14">
              <a:extLst>
                <a:ext uri="{FF2B5EF4-FFF2-40B4-BE49-F238E27FC236}">
                  <a16:creationId xmlns:a16="http://schemas.microsoft.com/office/drawing/2014/main" id="{37166DAC-3B05-9215-3C19-D60EF6F2FD5B}"/>
                </a:ext>
              </a:extLst>
            </p:cNvPr>
            <p:cNvSpPr/>
            <p:nvPr/>
          </p:nvSpPr>
          <p:spPr>
            <a:xfrm>
              <a:off x="4073835" y="5122320"/>
              <a:ext cx="1500028" cy="2289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9" name="グループ化 8">
            <a:extLst>
              <a:ext uri="{FF2B5EF4-FFF2-40B4-BE49-F238E27FC236}">
                <a16:creationId xmlns:a16="http://schemas.microsoft.com/office/drawing/2014/main" id="{6C6E0788-3C2F-41E8-E71D-129890E37D83}"/>
              </a:ext>
            </a:extLst>
          </p:cNvPr>
          <p:cNvGrpSpPr/>
          <p:nvPr/>
        </p:nvGrpSpPr>
        <p:grpSpPr>
          <a:xfrm>
            <a:off x="4486797" y="5852945"/>
            <a:ext cx="3863405" cy="624817"/>
            <a:chOff x="4486797" y="5852945"/>
            <a:chExt cx="3863405" cy="624817"/>
          </a:xfrm>
        </p:grpSpPr>
        <p:pic>
          <p:nvPicPr>
            <p:cNvPr id="14" name="図 13">
              <a:extLst>
                <a:ext uri="{FF2B5EF4-FFF2-40B4-BE49-F238E27FC236}">
                  <a16:creationId xmlns:a16="http://schemas.microsoft.com/office/drawing/2014/main" id="{10EBF8D0-7238-14C0-F775-398EAECCBEDE}"/>
                </a:ext>
              </a:extLst>
            </p:cNvPr>
            <p:cNvPicPr>
              <a:picLocks noChangeAspect="1"/>
            </p:cNvPicPr>
            <p:nvPr/>
          </p:nvPicPr>
          <p:blipFill>
            <a:blip r:embed="rId3"/>
            <a:stretch>
              <a:fillRect/>
            </a:stretch>
          </p:blipFill>
          <p:spPr>
            <a:xfrm>
              <a:off x="4486797" y="5852945"/>
              <a:ext cx="3863405" cy="585364"/>
            </a:xfrm>
            <a:prstGeom prst="rect">
              <a:avLst/>
            </a:prstGeom>
          </p:spPr>
        </p:pic>
        <p:sp>
          <p:nvSpPr>
            <p:cNvPr id="16" name="正方形/長方形 15">
              <a:extLst>
                <a:ext uri="{FF2B5EF4-FFF2-40B4-BE49-F238E27FC236}">
                  <a16:creationId xmlns:a16="http://schemas.microsoft.com/office/drawing/2014/main" id="{955E8215-D2B8-AC07-8D73-9E1F0294A57C}"/>
                </a:ext>
              </a:extLst>
            </p:cNvPr>
            <p:cNvSpPr/>
            <p:nvPr/>
          </p:nvSpPr>
          <p:spPr>
            <a:xfrm>
              <a:off x="4486797" y="6249160"/>
              <a:ext cx="1059349" cy="2286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7" name="矢印: 右 16">
            <a:extLst>
              <a:ext uri="{FF2B5EF4-FFF2-40B4-BE49-F238E27FC236}">
                <a16:creationId xmlns:a16="http://schemas.microsoft.com/office/drawing/2014/main" id="{93E8E05A-A158-A426-5D34-C72689E8564F}"/>
              </a:ext>
            </a:extLst>
          </p:cNvPr>
          <p:cNvSpPr/>
          <p:nvPr/>
        </p:nvSpPr>
        <p:spPr>
          <a:xfrm rot="5400000">
            <a:off x="5072356" y="5391469"/>
            <a:ext cx="384215" cy="495235"/>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8" name="矢印: 右 17">
            <a:extLst>
              <a:ext uri="{FF2B5EF4-FFF2-40B4-BE49-F238E27FC236}">
                <a16:creationId xmlns:a16="http://schemas.microsoft.com/office/drawing/2014/main" id="{E33A9175-2E57-0DFE-601C-010803519A6F}"/>
              </a:ext>
            </a:extLst>
          </p:cNvPr>
          <p:cNvSpPr/>
          <p:nvPr/>
        </p:nvSpPr>
        <p:spPr>
          <a:xfrm rot="19633385">
            <a:off x="5930818" y="5379743"/>
            <a:ext cx="384215" cy="495235"/>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nvGrpSpPr>
          <p:cNvPr id="13" name="グループ化 12">
            <a:extLst>
              <a:ext uri="{FF2B5EF4-FFF2-40B4-BE49-F238E27FC236}">
                <a16:creationId xmlns:a16="http://schemas.microsoft.com/office/drawing/2014/main" id="{3567D137-C3F6-3251-8B43-78CF27A47A57}"/>
              </a:ext>
            </a:extLst>
          </p:cNvPr>
          <p:cNvGrpSpPr/>
          <p:nvPr/>
        </p:nvGrpSpPr>
        <p:grpSpPr>
          <a:xfrm>
            <a:off x="6609995" y="1759548"/>
            <a:ext cx="5455511" cy="3891289"/>
            <a:chOff x="6609995" y="1759548"/>
            <a:chExt cx="5455511" cy="3891289"/>
          </a:xfrm>
        </p:grpSpPr>
        <p:pic>
          <p:nvPicPr>
            <p:cNvPr id="11" name="図 10">
              <a:extLst>
                <a:ext uri="{FF2B5EF4-FFF2-40B4-BE49-F238E27FC236}">
                  <a16:creationId xmlns:a16="http://schemas.microsoft.com/office/drawing/2014/main" id="{A58BA169-5997-C42D-137A-8F2098992152}"/>
                </a:ext>
              </a:extLst>
            </p:cNvPr>
            <p:cNvPicPr>
              <a:picLocks noChangeAspect="1"/>
            </p:cNvPicPr>
            <p:nvPr/>
          </p:nvPicPr>
          <p:blipFill>
            <a:blip r:embed="rId4"/>
            <a:stretch>
              <a:fillRect/>
            </a:stretch>
          </p:blipFill>
          <p:spPr>
            <a:xfrm>
              <a:off x="6609995" y="1759548"/>
              <a:ext cx="5455511" cy="3891289"/>
            </a:xfrm>
            <a:prstGeom prst="rect">
              <a:avLst/>
            </a:prstGeom>
          </p:spPr>
        </p:pic>
        <p:sp>
          <p:nvSpPr>
            <p:cNvPr id="19" name="正方形/長方形 18">
              <a:extLst>
                <a:ext uri="{FF2B5EF4-FFF2-40B4-BE49-F238E27FC236}">
                  <a16:creationId xmlns:a16="http://schemas.microsoft.com/office/drawing/2014/main" id="{3012D3A1-0705-4A16-FD37-762343955A43}"/>
                </a:ext>
              </a:extLst>
            </p:cNvPr>
            <p:cNvSpPr/>
            <p:nvPr/>
          </p:nvSpPr>
          <p:spPr>
            <a:xfrm>
              <a:off x="7893380" y="3040403"/>
              <a:ext cx="733785" cy="24348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F4FA1DC7-0BA5-287D-736F-2439ADD94D32}"/>
                </a:ext>
              </a:extLst>
            </p:cNvPr>
            <p:cNvSpPr/>
            <p:nvPr/>
          </p:nvSpPr>
          <p:spPr>
            <a:xfrm>
              <a:off x="10423219" y="5289658"/>
              <a:ext cx="756000" cy="24348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085822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E731A-617A-B30D-3A2F-A7601EBCA160}"/>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E3F8B159-8CB2-F4F2-3174-679B077DABE4}"/>
              </a:ext>
            </a:extLst>
          </p:cNvPr>
          <p:cNvSpPr>
            <a:spLocks noGrp="1"/>
          </p:cNvSpPr>
          <p:nvPr>
            <p:ph type="sldNum" sz="quarter" idx="2"/>
          </p:nvPr>
        </p:nvSpPr>
        <p:spPr/>
        <p:txBody>
          <a:bodyPr/>
          <a:lstStyle/>
          <a:p>
            <a:fld id="{86CB4B4D-7CA3-9044-876B-883B54F8677D}" type="slidenum">
              <a:rPr lang="en-US" altLang="ja-JP" smtClean="0"/>
              <a:pPr/>
              <a:t>57</a:t>
            </a:fld>
            <a:endParaRPr lang="ja-JP" altLang="en-US"/>
          </a:p>
        </p:txBody>
      </p:sp>
      <p:sp>
        <p:nvSpPr>
          <p:cNvPr id="2" name="フッター プレースホルダー 1">
            <a:extLst>
              <a:ext uri="{FF2B5EF4-FFF2-40B4-BE49-F238E27FC236}">
                <a16:creationId xmlns:a16="http://schemas.microsoft.com/office/drawing/2014/main" id="{E546AE8A-D992-EC8C-2789-42918A9EE39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750361B1-0C8D-BCDB-4B0C-B7F7C430624E}"/>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「生産日報」ファイルがアップロードされたこと確認し、</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「共有アイテム管理」のウインドウは右上の「</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」ボタンで閉じます。</a:t>
            </a:r>
          </a:p>
        </p:txBody>
      </p:sp>
      <p:sp>
        <p:nvSpPr>
          <p:cNvPr id="5" name="テキスト プレースホルダー 21">
            <a:extLst>
              <a:ext uri="{FF2B5EF4-FFF2-40B4-BE49-F238E27FC236}">
                <a16:creationId xmlns:a16="http://schemas.microsoft.com/office/drawing/2014/main" id="{5B681762-B97F-3A1D-A3D1-B3300D27B090}"/>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3" name="グループ化 2">
            <a:extLst>
              <a:ext uri="{FF2B5EF4-FFF2-40B4-BE49-F238E27FC236}">
                <a16:creationId xmlns:a16="http://schemas.microsoft.com/office/drawing/2014/main" id="{B847AB70-4B53-30EF-FEFF-4EA04A4136EA}"/>
              </a:ext>
            </a:extLst>
          </p:cNvPr>
          <p:cNvGrpSpPr/>
          <p:nvPr/>
        </p:nvGrpSpPr>
        <p:grpSpPr>
          <a:xfrm>
            <a:off x="1787689" y="1695940"/>
            <a:ext cx="8616622" cy="4791353"/>
            <a:chOff x="1787689" y="1695940"/>
            <a:chExt cx="8616622" cy="4791353"/>
          </a:xfrm>
        </p:grpSpPr>
        <p:pic>
          <p:nvPicPr>
            <p:cNvPr id="6" name="図 5">
              <a:extLst>
                <a:ext uri="{FF2B5EF4-FFF2-40B4-BE49-F238E27FC236}">
                  <a16:creationId xmlns:a16="http://schemas.microsoft.com/office/drawing/2014/main" id="{08451217-CB12-6DE1-9D98-8B5F69C9F26D}"/>
                </a:ext>
              </a:extLst>
            </p:cNvPr>
            <p:cNvPicPr>
              <a:picLocks noChangeAspect="1"/>
            </p:cNvPicPr>
            <p:nvPr/>
          </p:nvPicPr>
          <p:blipFill>
            <a:blip r:embed="rId2"/>
            <a:stretch>
              <a:fillRect/>
            </a:stretch>
          </p:blipFill>
          <p:spPr>
            <a:xfrm>
              <a:off x="1787689" y="1743181"/>
              <a:ext cx="8545118" cy="4744112"/>
            </a:xfrm>
            <a:prstGeom prst="rect">
              <a:avLst/>
            </a:prstGeom>
          </p:spPr>
        </p:pic>
        <p:sp>
          <p:nvSpPr>
            <p:cNvPr id="10" name="正方形/長方形 9">
              <a:extLst>
                <a:ext uri="{FF2B5EF4-FFF2-40B4-BE49-F238E27FC236}">
                  <a16:creationId xmlns:a16="http://schemas.microsoft.com/office/drawing/2014/main" id="{A67698F7-334A-40E6-0FE4-318B52BD7F20}"/>
                </a:ext>
              </a:extLst>
            </p:cNvPr>
            <p:cNvSpPr/>
            <p:nvPr/>
          </p:nvSpPr>
          <p:spPr>
            <a:xfrm>
              <a:off x="3796470" y="2947510"/>
              <a:ext cx="859047" cy="21158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E19C7D98-8DBB-D359-C188-8F8208A98110}"/>
                </a:ext>
              </a:extLst>
            </p:cNvPr>
            <p:cNvSpPr/>
            <p:nvPr/>
          </p:nvSpPr>
          <p:spPr>
            <a:xfrm>
              <a:off x="9983910" y="1695940"/>
              <a:ext cx="420401" cy="3738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2097364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C3F019-2A7A-6152-D236-16A250FA8166}"/>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082F86D1-66F0-F285-1E22-429C83BF40F4}"/>
              </a:ext>
            </a:extLst>
          </p:cNvPr>
          <p:cNvSpPr>
            <a:spLocks noGrp="1"/>
          </p:cNvSpPr>
          <p:nvPr>
            <p:ph type="sldNum" sz="quarter" idx="2"/>
          </p:nvPr>
        </p:nvSpPr>
        <p:spPr/>
        <p:txBody>
          <a:bodyPr/>
          <a:lstStyle/>
          <a:p>
            <a:fld id="{86CB4B4D-7CA3-9044-876B-883B54F8677D}" type="slidenum">
              <a:rPr lang="en-US" altLang="ja-JP" smtClean="0"/>
              <a:pPr/>
              <a:t>58</a:t>
            </a:fld>
            <a:endParaRPr lang="ja-JP" altLang="en-US"/>
          </a:p>
        </p:txBody>
      </p:sp>
      <p:sp>
        <p:nvSpPr>
          <p:cNvPr id="2" name="フッター プレースホルダー 1">
            <a:extLst>
              <a:ext uri="{FF2B5EF4-FFF2-40B4-BE49-F238E27FC236}">
                <a16:creationId xmlns:a16="http://schemas.microsoft.com/office/drawing/2014/main" id="{2CC78FB9-215B-33EC-D5F2-48AF3BDFA4DB}"/>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F6E1DFC5-7AFC-CF53-5CDC-FAA88602A1FD}"/>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再度「データストレージ管理」を開きます。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画面右上、メニューから「管理」－「格納データ管理」 －「データストレージ管理」を選択します。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137427DB-AB44-DAA0-1D82-059CEC8CF5B6}"/>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8" name="グループ化 7">
            <a:extLst>
              <a:ext uri="{FF2B5EF4-FFF2-40B4-BE49-F238E27FC236}">
                <a16:creationId xmlns:a16="http://schemas.microsoft.com/office/drawing/2014/main" id="{26F28621-44A2-B602-EBB1-BB4EB5BE8F0E}"/>
              </a:ext>
            </a:extLst>
          </p:cNvPr>
          <p:cNvGrpSpPr/>
          <p:nvPr/>
        </p:nvGrpSpPr>
        <p:grpSpPr>
          <a:xfrm>
            <a:off x="4126511" y="2157954"/>
            <a:ext cx="4157784" cy="3863429"/>
            <a:chOff x="4126511" y="2157954"/>
            <a:chExt cx="4157784" cy="3863429"/>
          </a:xfrm>
        </p:grpSpPr>
        <p:pic>
          <p:nvPicPr>
            <p:cNvPr id="5" name="図 4">
              <a:extLst>
                <a:ext uri="{FF2B5EF4-FFF2-40B4-BE49-F238E27FC236}">
                  <a16:creationId xmlns:a16="http://schemas.microsoft.com/office/drawing/2014/main" id="{775BB79C-7E40-FEB8-F1DA-E957C54762E8}"/>
                </a:ext>
              </a:extLst>
            </p:cNvPr>
            <p:cNvPicPr>
              <a:picLocks noChangeAspect="1"/>
            </p:cNvPicPr>
            <p:nvPr/>
          </p:nvPicPr>
          <p:blipFill>
            <a:blip r:embed="rId2"/>
            <a:stretch>
              <a:fillRect/>
            </a:stretch>
          </p:blipFill>
          <p:spPr>
            <a:xfrm>
              <a:off x="4126511" y="2217696"/>
              <a:ext cx="4157784" cy="3803687"/>
            </a:xfrm>
            <a:prstGeom prst="rect">
              <a:avLst/>
            </a:prstGeom>
          </p:spPr>
        </p:pic>
        <p:sp>
          <p:nvSpPr>
            <p:cNvPr id="7" name="正方形/長方形 6">
              <a:extLst>
                <a:ext uri="{FF2B5EF4-FFF2-40B4-BE49-F238E27FC236}">
                  <a16:creationId xmlns:a16="http://schemas.microsoft.com/office/drawing/2014/main" id="{458CD3C2-95DF-0CCA-F967-D790F2355BC6}"/>
                </a:ext>
              </a:extLst>
            </p:cNvPr>
            <p:cNvSpPr/>
            <p:nvPr/>
          </p:nvSpPr>
          <p:spPr>
            <a:xfrm>
              <a:off x="4513026" y="2899509"/>
              <a:ext cx="1620000" cy="3715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A9639C97-A9A3-65BE-B225-0C028D57DC1E}"/>
                </a:ext>
              </a:extLst>
            </p:cNvPr>
            <p:cNvSpPr/>
            <p:nvPr/>
          </p:nvSpPr>
          <p:spPr>
            <a:xfrm>
              <a:off x="6842660" y="2157954"/>
              <a:ext cx="589745" cy="43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74ECE5C3-C60F-E38E-1AD5-AEAAC6779F7A}"/>
                </a:ext>
              </a:extLst>
            </p:cNvPr>
            <p:cNvCxnSpPr/>
            <p:nvPr/>
          </p:nvCxnSpPr>
          <p:spPr>
            <a:xfrm>
              <a:off x="6152012" y="3158067"/>
              <a:ext cx="2088000"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08640332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3E99E-F2BF-E8D6-9F0B-25B8FB0CC75B}"/>
            </a:ext>
          </a:extLst>
        </p:cNvPr>
        <p:cNvGrpSpPr/>
        <p:nvPr/>
      </p:nvGrpSpPr>
      <p:grpSpPr>
        <a:xfrm>
          <a:off x="0" y="0"/>
          <a:ext cx="0" cy="0"/>
          <a:chOff x="0" y="0"/>
          <a:chExt cx="0" cy="0"/>
        </a:xfrm>
      </p:grpSpPr>
      <p:grpSp>
        <p:nvGrpSpPr>
          <p:cNvPr id="19" name="グループ化 18">
            <a:extLst>
              <a:ext uri="{FF2B5EF4-FFF2-40B4-BE49-F238E27FC236}">
                <a16:creationId xmlns:a16="http://schemas.microsoft.com/office/drawing/2014/main" id="{A662766B-7D14-C980-C3A9-00A512FD283B}"/>
              </a:ext>
            </a:extLst>
          </p:cNvPr>
          <p:cNvGrpSpPr/>
          <p:nvPr/>
        </p:nvGrpSpPr>
        <p:grpSpPr>
          <a:xfrm>
            <a:off x="1720843" y="2237188"/>
            <a:ext cx="8640381" cy="3532801"/>
            <a:chOff x="1720843" y="2237188"/>
            <a:chExt cx="8640381" cy="3532801"/>
          </a:xfrm>
        </p:grpSpPr>
        <p:grpSp>
          <p:nvGrpSpPr>
            <p:cNvPr id="35" name="グループ化 34">
              <a:extLst>
                <a:ext uri="{FF2B5EF4-FFF2-40B4-BE49-F238E27FC236}">
                  <a16:creationId xmlns:a16="http://schemas.microsoft.com/office/drawing/2014/main" id="{999882D9-C157-D74A-CE28-DB953C828AE2}"/>
                </a:ext>
              </a:extLst>
            </p:cNvPr>
            <p:cNvGrpSpPr/>
            <p:nvPr/>
          </p:nvGrpSpPr>
          <p:grpSpPr>
            <a:xfrm>
              <a:off x="1720843" y="2292879"/>
              <a:ext cx="8640381" cy="3477110"/>
              <a:chOff x="1528078" y="2119969"/>
              <a:chExt cx="8640381" cy="3477110"/>
            </a:xfrm>
          </p:grpSpPr>
          <p:pic>
            <p:nvPicPr>
              <p:cNvPr id="15" name="図 14">
                <a:extLst>
                  <a:ext uri="{FF2B5EF4-FFF2-40B4-BE49-F238E27FC236}">
                    <a16:creationId xmlns:a16="http://schemas.microsoft.com/office/drawing/2014/main" id="{FC6E9B20-48E2-581E-AD6C-64B8E120CE9E}"/>
                  </a:ext>
                </a:extLst>
              </p:cNvPr>
              <p:cNvPicPr>
                <a:picLocks noChangeAspect="1"/>
              </p:cNvPicPr>
              <p:nvPr/>
            </p:nvPicPr>
            <p:blipFill>
              <a:blip r:embed="rId2"/>
              <a:stretch>
                <a:fillRect/>
              </a:stretch>
            </p:blipFill>
            <p:spPr>
              <a:xfrm>
                <a:off x="1528078" y="2119969"/>
                <a:ext cx="8640381" cy="3477110"/>
              </a:xfrm>
              <a:prstGeom prst="rect">
                <a:avLst/>
              </a:prstGeom>
            </p:spPr>
          </p:pic>
          <p:pic>
            <p:nvPicPr>
              <p:cNvPr id="18" name="図 17">
                <a:extLst>
                  <a:ext uri="{FF2B5EF4-FFF2-40B4-BE49-F238E27FC236}">
                    <a16:creationId xmlns:a16="http://schemas.microsoft.com/office/drawing/2014/main" id="{31D54A83-F61F-025D-5679-E93F9F2B8FEA}"/>
                  </a:ext>
                </a:extLst>
              </p:cNvPr>
              <p:cNvPicPr>
                <a:picLocks noChangeAspect="1"/>
              </p:cNvPicPr>
              <p:nvPr/>
            </p:nvPicPr>
            <p:blipFill>
              <a:blip r:embed="rId3"/>
              <a:stretch>
                <a:fillRect/>
              </a:stretch>
            </p:blipFill>
            <p:spPr>
              <a:xfrm>
                <a:off x="2690959" y="3929245"/>
                <a:ext cx="3610479" cy="743054"/>
              </a:xfrm>
              <a:prstGeom prst="rect">
                <a:avLst/>
              </a:prstGeom>
            </p:spPr>
          </p:pic>
        </p:grpSp>
        <p:sp>
          <p:nvSpPr>
            <p:cNvPr id="10" name="正方形/長方形 9">
              <a:extLst>
                <a:ext uri="{FF2B5EF4-FFF2-40B4-BE49-F238E27FC236}">
                  <a16:creationId xmlns:a16="http://schemas.microsoft.com/office/drawing/2014/main" id="{4DE6B2FB-3C17-E640-6F90-7496FF0BDDA9}"/>
                </a:ext>
              </a:extLst>
            </p:cNvPr>
            <p:cNvSpPr/>
            <p:nvPr/>
          </p:nvSpPr>
          <p:spPr>
            <a:xfrm>
              <a:off x="3247381" y="2668989"/>
              <a:ext cx="1391238" cy="4474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05EE566B-C925-C17C-7820-DBD13300A81F}"/>
                </a:ext>
              </a:extLst>
            </p:cNvPr>
            <p:cNvSpPr/>
            <p:nvPr/>
          </p:nvSpPr>
          <p:spPr>
            <a:xfrm>
              <a:off x="8532012" y="3806128"/>
              <a:ext cx="381621" cy="4474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63E94DB4-B6F9-0E08-FCA3-6963F9C9CD5D}"/>
                </a:ext>
              </a:extLst>
            </p:cNvPr>
            <p:cNvSpPr/>
            <p:nvPr/>
          </p:nvSpPr>
          <p:spPr>
            <a:xfrm>
              <a:off x="9047927" y="2237188"/>
              <a:ext cx="381621" cy="4474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D8A09640-346B-37EF-93C0-D3173C5FC430}"/>
                </a:ext>
              </a:extLst>
            </p:cNvPr>
            <p:cNvSpPr/>
            <p:nvPr/>
          </p:nvSpPr>
          <p:spPr>
            <a:xfrm>
              <a:off x="3779192" y="4366381"/>
              <a:ext cx="1055077" cy="5345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0629FBDC-3C36-D856-71ED-DFF503106094}"/>
                </a:ext>
              </a:extLst>
            </p:cNvPr>
            <p:cNvSpPr/>
            <p:nvPr/>
          </p:nvSpPr>
          <p:spPr>
            <a:xfrm>
              <a:off x="5560384" y="3869587"/>
              <a:ext cx="1956063" cy="17687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CFD344A8-BB6A-3A44-9FBC-928F34C311F9}"/>
                </a:ext>
              </a:extLst>
            </p:cNvPr>
            <p:cNvSpPr/>
            <p:nvPr/>
          </p:nvSpPr>
          <p:spPr>
            <a:xfrm>
              <a:off x="5638080" y="5291682"/>
              <a:ext cx="823885" cy="39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スライド番号プレースホルダー 5">
            <a:extLst>
              <a:ext uri="{FF2B5EF4-FFF2-40B4-BE49-F238E27FC236}">
                <a16:creationId xmlns:a16="http://schemas.microsoft.com/office/drawing/2014/main" id="{64FFB182-DE77-1A6E-333F-4E1D1E75E00D}"/>
              </a:ext>
            </a:extLst>
          </p:cNvPr>
          <p:cNvSpPr>
            <a:spLocks noGrp="1"/>
          </p:cNvSpPr>
          <p:nvPr>
            <p:ph type="sldNum" sz="quarter" idx="2"/>
          </p:nvPr>
        </p:nvSpPr>
        <p:spPr/>
        <p:txBody>
          <a:bodyPr/>
          <a:lstStyle/>
          <a:p>
            <a:fld id="{86CB4B4D-7CA3-9044-876B-883B54F8677D}" type="slidenum">
              <a:rPr lang="en-US" altLang="ja-JP" smtClean="0"/>
              <a:pPr/>
              <a:t>59</a:t>
            </a:fld>
            <a:endParaRPr lang="ja-JP" altLang="en-US"/>
          </a:p>
        </p:txBody>
      </p:sp>
      <p:sp>
        <p:nvSpPr>
          <p:cNvPr id="2" name="フッター プレースホルダー 1">
            <a:extLst>
              <a:ext uri="{FF2B5EF4-FFF2-40B4-BE49-F238E27FC236}">
                <a16:creationId xmlns:a16="http://schemas.microsoft.com/office/drawing/2014/main" id="{03E107E9-7554-10DE-F419-64D5F2131306}"/>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63FE81A8-6D9E-D63B-C915-4A6A6EFDED25}"/>
              </a:ext>
            </a:extLst>
          </p:cNvPr>
          <p:cNvSpPr/>
          <p:nvPr/>
        </p:nvSpPr>
        <p:spPr>
          <a:xfrm>
            <a:off x="272415" y="876717"/>
            <a:ext cx="11670444" cy="1297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「レプリケーション」タブを開き、「生産日報」の「　（タスク実行）」ボタンをクリックします。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実行確認は「</a:t>
            </a:r>
            <a:r>
              <a:rPr kumimoji="1" lang="en-US" altLang="ja-JP" sz="1800" dirty="0">
                <a:solidFill>
                  <a:schemeClr val="tx1"/>
                </a:solidFill>
                <a:latin typeface="游ゴシック" panose="020B0400000000000000" pitchFamily="50" charset="-128"/>
                <a:ea typeface="游ゴシック" panose="020B0400000000000000" pitchFamily="50" charset="-128"/>
              </a:rPr>
              <a:t>OK</a:t>
            </a:r>
            <a:r>
              <a:rPr kumimoji="1" lang="ja-JP" altLang="en-US" sz="1800" dirty="0">
                <a:solidFill>
                  <a:schemeClr val="tx1"/>
                </a:solidFill>
                <a:latin typeface="游ゴシック" panose="020B0400000000000000" pitchFamily="50" charset="-128"/>
                <a:ea typeface="游ゴシック" panose="020B0400000000000000" pitchFamily="50" charset="-128"/>
              </a:rPr>
              <a:t>」をクリックします。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実行後、画面のリロードは手動になるので、右上の「　（再読込）」ボタンをクリックします。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データを取込めたら「データストレージ管理」のウインドウは「閉じる」で閉じます。</a:t>
            </a:r>
          </a:p>
        </p:txBody>
      </p:sp>
      <p:sp>
        <p:nvSpPr>
          <p:cNvPr id="5" name="テキスト プレースホルダー 21">
            <a:extLst>
              <a:ext uri="{FF2B5EF4-FFF2-40B4-BE49-F238E27FC236}">
                <a16:creationId xmlns:a16="http://schemas.microsoft.com/office/drawing/2014/main" id="{A8E7D999-9D0E-71C4-7F17-EA9660BFE68C}"/>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pic>
        <p:nvPicPr>
          <p:cNvPr id="6" name="図 5">
            <a:extLst>
              <a:ext uri="{FF2B5EF4-FFF2-40B4-BE49-F238E27FC236}">
                <a16:creationId xmlns:a16="http://schemas.microsoft.com/office/drawing/2014/main" id="{D1757901-72CA-4FBF-9FB8-3EE012D7B740}"/>
              </a:ext>
            </a:extLst>
          </p:cNvPr>
          <p:cNvPicPr>
            <a:picLocks noChangeAspect="1"/>
          </p:cNvPicPr>
          <p:nvPr/>
        </p:nvPicPr>
        <p:blipFill>
          <a:blip r:embed="rId4"/>
          <a:stretch>
            <a:fillRect/>
          </a:stretch>
        </p:blipFill>
        <p:spPr>
          <a:xfrm>
            <a:off x="5849753" y="907977"/>
            <a:ext cx="296471" cy="252000"/>
          </a:xfrm>
          <a:prstGeom prst="rect">
            <a:avLst/>
          </a:prstGeom>
        </p:spPr>
      </p:pic>
      <p:pic>
        <p:nvPicPr>
          <p:cNvPr id="9" name="図 8">
            <a:extLst>
              <a:ext uri="{FF2B5EF4-FFF2-40B4-BE49-F238E27FC236}">
                <a16:creationId xmlns:a16="http://schemas.microsoft.com/office/drawing/2014/main" id="{D9386F6E-622B-812B-9210-5F51703D81C9}"/>
              </a:ext>
            </a:extLst>
          </p:cNvPr>
          <p:cNvPicPr>
            <a:picLocks noChangeAspect="1"/>
          </p:cNvPicPr>
          <p:nvPr/>
        </p:nvPicPr>
        <p:blipFill>
          <a:blip r:embed="rId5"/>
          <a:stretch>
            <a:fillRect/>
          </a:stretch>
        </p:blipFill>
        <p:spPr>
          <a:xfrm>
            <a:off x="5864200" y="1480423"/>
            <a:ext cx="282024" cy="266780"/>
          </a:xfrm>
          <a:prstGeom prst="rect">
            <a:avLst/>
          </a:prstGeom>
        </p:spPr>
      </p:pic>
      <p:grpSp>
        <p:nvGrpSpPr>
          <p:cNvPr id="17" name="グループ化 16">
            <a:extLst>
              <a:ext uri="{FF2B5EF4-FFF2-40B4-BE49-F238E27FC236}">
                <a16:creationId xmlns:a16="http://schemas.microsoft.com/office/drawing/2014/main" id="{28642825-2CC2-9114-56FA-CE5E358CC5BB}"/>
              </a:ext>
            </a:extLst>
          </p:cNvPr>
          <p:cNvGrpSpPr/>
          <p:nvPr/>
        </p:nvGrpSpPr>
        <p:grpSpPr>
          <a:xfrm>
            <a:off x="6538416" y="4046464"/>
            <a:ext cx="4297597" cy="2273331"/>
            <a:chOff x="6538416" y="4046464"/>
            <a:chExt cx="4297597" cy="2273331"/>
          </a:xfrm>
        </p:grpSpPr>
        <p:sp>
          <p:nvSpPr>
            <p:cNvPr id="23" name="正方形/長方形 22">
              <a:extLst>
                <a:ext uri="{FF2B5EF4-FFF2-40B4-BE49-F238E27FC236}">
                  <a16:creationId xmlns:a16="http://schemas.microsoft.com/office/drawing/2014/main" id="{9F706E37-B9D2-6CCA-9DC2-2DF6609371E4}"/>
                </a:ext>
              </a:extLst>
            </p:cNvPr>
            <p:cNvSpPr/>
            <p:nvPr/>
          </p:nvSpPr>
          <p:spPr>
            <a:xfrm>
              <a:off x="7129383" y="4519202"/>
              <a:ext cx="3706630" cy="180059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22" name="図 21">
              <a:extLst>
                <a:ext uri="{FF2B5EF4-FFF2-40B4-BE49-F238E27FC236}">
                  <a16:creationId xmlns:a16="http://schemas.microsoft.com/office/drawing/2014/main" id="{3E587BA4-B768-94E3-DC54-12F310BB52F1}"/>
                </a:ext>
              </a:extLst>
            </p:cNvPr>
            <p:cNvPicPr>
              <a:picLocks noChangeAspect="1"/>
            </p:cNvPicPr>
            <p:nvPr/>
          </p:nvPicPr>
          <p:blipFill>
            <a:blip r:embed="rId6"/>
            <a:stretch>
              <a:fillRect/>
            </a:stretch>
          </p:blipFill>
          <p:spPr>
            <a:xfrm>
              <a:off x="7222921" y="4596271"/>
              <a:ext cx="2470885" cy="819223"/>
            </a:xfrm>
            <a:prstGeom prst="rect">
              <a:avLst/>
            </a:prstGeom>
          </p:spPr>
        </p:pic>
        <p:sp>
          <p:nvSpPr>
            <p:cNvPr id="26" name="正方形/長方形 25">
              <a:extLst>
                <a:ext uri="{FF2B5EF4-FFF2-40B4-BE49-F238E27FC236}">
                  <a16:creationId xmlns:a16="http://schemas.microsoft.com/office/drawing/2014/main" id="{4CDBF4BE-5629-A2A8-8D0A-707E84FE6F3E}"/>
                </a:ext>
              </a:extLst>
            </p:cNvPr>
            <p:cNvSpPr/>
            <p:nvPr/>
          </p:nvSpPr>
          <p:spPr>
            <a:xfrm>
              <a:off x="7222921" y="5499768"/>
              <a:ext cx="3613091" cy="7575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400" b="1" dirty="0">
                  <a:solidFill>
                    <a:schemeClr val="tx1"/>
                  </a:solidFill>
                  <a:latin typeface="游ゴシック" panose="020B0400000000000000" pitchFamily="50" charset="-128"/>
                  <a:ea typeface="游ゴシック" panose="020B0400000000000000" pitchFamily="50" charset="-128"/>
                </a:rPr>
                <a:t>　 ボタンで数回画面をリロードし</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a:p>
              <a:pPr algn="l"/>
              <a:r>
                <a:rPr kumimoji="1" lang="ja-JP" altLang="en-US" sz="1400" b="1" dirty="0">
                  <a:solidFill>
                    <a:schemeClr val="tx1"/>
                  </a:solidFill>
                  <a:latin typeface="游ゴシック" panose="020B0400000000000000" pitchFamily="50" charset="-128"/>
                  <a:ea typeface="游ゴシック" panose="020B0400000000000000" pitchFamily="50" charset="-128"/>
                </a:rPr>
                <a:t>履歴数、スナップショット総レコード数</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a:p>
              <a:pPr algn="l"/>
              <a:r>
                <a:rPr kumimoji="1" lang="ja-JP" altLang="en-US" sz="1400" b="1" dirty="0">
                  <a:solidFill>
                    <a:schemeClr val="tx1"/>
                  </a:solidFill>
                  <a:latin typeface="游ゴシック" panose="020B0400000000000000" pitchFamily="50" charset="-128"/>
                  <a:ea typeface="游ゴシック" panose="020B0400000000000000" pitchFamily="50" charset="-128"/>
                </a:rPr>
                <a:t>が</a:t>
              </a:r>
              <a:r>
                <a:rPr kumimoji="1" lang="en-US" altLang="ja-JP" sz="1400" b="1" dirty="0">
                  <a:solidFill>
                    <a:schemeClr val="tx1"/>
                  </a:solidFill>
                  <a:latin typeface="游ゴシック" panose="020B0400000000000000" pitchFamily="50" charset="-128"/>
                  <a:ea typeface="游ゴシック" panose="020B0400000000000000" pitchFamily="50" charset="-128"/>
                </a:rPr>
                <a:t>0</a:t>
              </a:r>
              <a:r>
                <a:rPr kumimoji="1" lang="ja-JP" altLang="en-US" sz="1400" b="1" dirty="0">
                  <a:solidFill>
                    <a:schemeClr val="tx1"/>
                  </a:solidFill>
                  <a:latin typeface="游ゴシック" panose="020B0400000000000000" pitchFamily="50" charset="-128"/>
                  <a:ea typeface="游ゴシック" panose="020B0400000000000000" pitchFamily="50" charset="-128"/>
                </a:rPr>
                <a:t>から増えててれば取込完了になります。</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p:txBody>
        </p:sp>
        <p:pic>
          <p:nvPicPr>
            <p:cNvPr id="25" name="図 24">
              <a:extLst>
                <a:ext uri="{FF2B5EF4-FFF2-40B4-BE49-F238E27FC236}">
                  <a16:creationId xmlns:a16="http://schemas.microsoft.com/office/drawing/2014/main" id="{B7123548-E232-497E-FDA7-012A4BBD19D0}"/>
                </a:ext>
              </a:extLst>
            </p:cNvPr>
            <p:cNvPicPr>
              <a:picLocks noChangeAspect="1"/>
            </p:cNvPicPr>
            <p:nvPr/>
          </p:nvPicPr>
          <p:blipFill>
            <a:blip r:embed="rId5"/>
            <a:stretch>
              <a:fillRect/>
            </a:stretch>
          </p:blipFill>
          <p:spPr>
            <a:xfrm>
              <a:off x="7300447" y="5533066"/>
              <a:ext cx="216000" cy="204325"/>
            </a:xfrm>
            <a:prstGeom prst="rect">
              <a:avLst/>
            </a:prstGeom>
          </p:spPr>
        </p:pic>
        <p:sp>
          <p:nvSpPr>
            <p:cNvPr id="30" name="正方形/長方形 29">
              <a:extLst>
                <a:ext uri="{FF2B5EF4-FFF2-40B4-BE49-F238E27FC236}">
                  <a16:creationId xmlns:a16="http://schemas.microsoft.com/office/drawing/2014/main" id="{D67FA790-3E24-164C-4707-49F738442471}"/>
                </a:ext>
              </a:extLst>
            </p:cNvPr>
            <p:cNvSpPr/>
            <p:nvPr/>
          </p:nvSpPr>
          <p:spPr>
            <a:xfrm>
              <a:off x="7263353" y="5148938"/>
              <a:ext cx="2430453"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2" name="直線矢印コネクタ 31">
              <a:extLst>
                <a:ext uri="{FF2B5EF4-FFF2-40B4-BE49-F238E27FC236}">
                  <a16:creationId xmlns:a16="http://schemas.microsoft.com/office/drawing/2014/main" id="{90904AF7-B602-CBB8-9E61-ADBD3D1DE7AD}"/>
                </a:ext>
              </a:extLst>
            </p:cNvPr>
            <p:cNvCxnSpPr>
              <a:cxnSpLocks/>
              <a:stCxn id="29" idx="2"/>
            </p:cNvCxnSpPr>
            <p:nvPr/>
          </p:nvCxnSpPr>
          <p:spPr>
            <a:xfrm>
              <a:off x="6538416" y="4046464"/>
              <a:ext cx="684505" cy="599561"/>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208088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CE373C49-2154-46CD-A27D-C89FFC8F566B}"/>
              </a:ext>
            </a:extLst>
          </p:cNvPr>
          <p:cNvSpPr>
            <a:spLocks noGrp="1"/>
          </p:cNvSpPr>
          <p:nvPr>
            <p:ph type="sldNum" sz="quarter" idx="2"/>
          </p:nvPr>
        </p:nvSpPr>
        <p:spPr/>
        <p:txBody>
          <a:bodyPr/>
          <a:lstStyle/>
          <a:p>
            <a:fld id="{86CB4B4D-7CA3-9044-876B-883B54F8677D}" type="slidenum">
              <a:rPr lang="en-US" altLang="ja-JP" smtClean="0"/>
              <a:pPr/>
              <a:t>6</a:t>
            </a:fld>
            <a:endParaRPr lang="ja-JP" altLang="en-US"/>
          </a:p>
        </p:txBody>
      </p:sp>
      <p:sp>
        <p:nvSpPr>
          <p:cNvPr id="2" name="フッター プレースホルダー 1">
            <a:extLst>
              <a:ext uri="{FF2B5EF4-FFF2-40B4-BE49-F238E27FC236}">
                <a16:creationId xmlns:a16="http://schemas.microsoft.com/office/drawing/2014/main" id="{EDA4F99E-6AA2-42CB-8C0A-854CD75174FA}"/>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6" name="01">
            <a:extLst>
              <a:ext uri="{FF2B5EF4-FFF2-40B4-BE49-F238E27FC236}">
                <a16:creationId xmlns:a16="http://schemas.microsoft.com/office/drawing/2014/main" id="{096B4956-C569-4F38-BE7A-DB99CD69FDE9}"/>
              </a:ext>
            </a:extLst>
          </p:cNvPr>
          <p:cNvSpPr txBox="1">
            <a:spLocks/>
          </p:cNvSpPr>
          <p:nvPr/>
        </p:nvSpPr>
        <p:spPr>
          <a:xfrm>
            <a:off x="644817" y="1075991"/>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panose="020B0400000000000000" pitchFamily="50" charset="-128"/>
                <a:ea typeface="游ゴシック" panose="020B0400000000000000" pitchFamily="50" charset="-128"/>
              </a:rPr>
              <a:t>01</a:t>
            </a:r>
          </a:p>
        </p:txBody>
      </p:sp>
      <p:sp>
        <p:nvSpPr>
          <p:cNvPr id="17" name="データに価値を、企業にイノベーションを。">
            <a:extLst>
              <a:ext uri="{FF2B5EF4-FFF2-40B4-BE49-F238E27FC236}">
                <a16:creationId xmlns:a16="http://schemas.microsoft.com/office/drawing/2014/main" id="{8B859228-5860-4318-B900-4B73FD32E512}"/>
              </a:ext>
            </a:extLst>
          </p:cNvPr>
          <p:cNvSpPr txBox="1">
            <a:spLocks/>
          </p:cNvSpPr>
          <p:nvPr/>
        </p:nvSpPr>
        <p:spPr>
          <a:xfrm>
            <a:off x="1208982" y="1094824"/>
            <a:ext cx="4775666" cy="278731"/>
          </a:xfrm>
          <a:prstGeom prst="rect">
            <a:avLst/>
          </a:prstGeom>
        </p:spPr>
        <p:txBody>
          <a:bodyPr wrap="non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panose="020B0400000000000000" pitchFamily="50" charset="-128"/>
                <a:ea typeface="游ゴシック" panose="020B0400000000000000" pitchFamily="50" charset="-128"/>
              </a:rPr>
              <a:t>i-Reporter</a:t>
            </a:r>
            <a:r>
              <a:rPr lang="ja-JP" altLang="en-US">
                <a:latin typeface="游ゴシック" panose="020B0400000000000000" pitchFamily="50" charset="-128"/>
                <a:ea typeface="游ゴシック" panose="020B0400000000000000" pitchFamily="50" charset="-128"/>
              </a:rPr>
              <a:t> </a:t>
            </a:r>
            <a:r>
              <a:rPr lang="en-US" altLang="ja-JP" dirty="0">
                <a:latin typeface="游ゴシック" panose="020B0400000000000000" pitchFamily="50" charset="-128"/>
                <a:ea typeface="游ゴシック" panose="020B0400000000000000" pitchFamily="50" charset="-128"/>
              </a:rPr>
              <a:t>Cloud</a:t>
            </a:r>
            <a:r>
              <a:rPr lang="ja-JP" altLang="en-US">
                <a:latin typeface="游ゴシック" panose="020B0400000000000000" pitchFamily="50" charset="-128"/>
                <a:ea typeface="游ゴシック" panose="020B0400000000000000" pitchFamily="50" charset="-128"/>
              </a:rPr>
              <a:t>→</a:t>
            </a:r>
            <a:r>
              <a:rPr lang="en-US" altLang="ja-JP" dirty="0">
                <a:latin typeface="游ゴシック" panose="020B0400000000000000" pitchFamily="50" charset="-128"/>
                <a:ea typeface="游ゴシック" panose="020B0400000000000000" pitchFamily="50" charset="-128"/>
              </a:rPr>
              <a:t>MBCloud</a:t>
            </a:r>
            <a:r>
              <a:rPr lang="ja-JP" altLang="en-US">
                <a:latin typeface="游ゴシック" panose="020B0400000000000000" pitchFamily="50" charset="-128"/>
                <a:ea typeface="游ゴシック" panose="020B0400000000000000" pitchFamily="50" charset="-128"/>
              </a:rPr>
              <a:t>の接続設定</a:t>
            </a:r>
          </a:p>
        </p:txBody>
      </p:sp>
      <p:sp>
        <p:nvSpPr>
          <p:cNvPr id="18" name="02">
            <a:extLst>
              <a:ext uri="{FF2B5EF4-FFF2-40B4-BE49-F238E27FC236}">
                <a16:creationId xmlns:a16="http://schemas.microsoft.com/office/drawing/2014/main" id="{3E0C7048-4813-43B8-9B2D-07781F7C35F2}"/>
              </a:ext>
            </a:extLst>
          </p:cNvPr>
          <p:cNvSpPr txBox="1">
            <a:spLocks/>
          </p:cNvSpPr>
          <p:nvPr/>
        </p:nvSpPr>
        <p:spPr>
          <a:xfrm>
            <a:off x="633140" y="1745645"/>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panose="020B0400000000000000" pitchFamily="50" charset="-128"/>
                <a:ea typeface="游ゴシック" panose="020B0400000000000000" pitchFamily="50" charset="-128"/>
              </a:rPr>
              <a:t>02</a:t>
            </a:r>
          </a:p>
        </p:txBody>
      </p:sp>
      <p:sp>
        <p:nvSpPr>
          <p:cNvPr id="19" name="データに価値を、企業にイノベーションを。">
            <a:extLst>
              <a:ext uri="{FF2B5EF4-FFF2-40B4-BE49-F238E27FC236}">
                <a16:creationId xmlns:a16="http://schemas.microsoft.com/office/drawing/2014/main" id="{C4A1A3CE-636B-45CD-A966-55B209896F89}"/>
              </a:ext>
            </a:extLst>
          </p:cNvPr>
          <p:cNvSpPr txBox="1">
            <a:spLocks/>
          </p:cNvSpPr>
          <p:nvPr/>
        </p:nvSpPr>
        <p:spPr>
          <a:xfrm>
            <a:off x="1209783" y="2443703"/>
            <a:ext cx="6295313" cy="278731"/>
          </a:xfrm>
          <a:prstGeom prst="rect">
            <a:avLst/>
          </a:prstGeom>
        </p:spPr>
        <p:txBody>
          <a:bodyPr wrap="non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panose="020B0400000000000000" pitchFamily="50" charset="-128"/>
                <a:ea typeface="游ゴシック" panose="020B0400000000000000" pitchFamily="50" charset="-128"/>
              </a:rPr>
              <a:t>MotionBoard Cloud</a:t>
            </a:r>
            <a:r>
              <a:rPr lang="ja-JP" altLang="en-US" dirty="0">
                <a:latin typeface="游ゴシック" panose="020B0400000000000000" pitchFamily="50" charset="-128"/>
                <a:ea typeface="游ゴシック" panose="020B0400000000000000" pitchFamily="50" charset="-128"/>
              </a:rPr>
              <a:t>　デモ用定義・</a:t>
            </a:r>
            <a:r>
              <a:rPr lang="en-US" altLang="ja-JP" dirty="0">
                <a:latin typeface="游ゴシック" panose="020B0400000000000000" pitchFamily="50" charset="-128"/>
                <a:ea typeface="游ゴシック" panose="020B0400000000000000" pitchFamily="50" charset="-128"/>
              </a:rPr>
              <a:t>CSV</a:t>
            </a:r>
            <a:r>
              <a:rPr lang="ja-JP" altLang="en-US" dirty="0">
                <a:latin typeface="游ゴシック" panose="020B0400000000000000" pitchFamily="50" charset="-128"/>
                <a:ea typeface="游ゴシック" panose="020B0400000000000000" pitchFamily="50" charset="-128"/>
              </a:rPr>
              <a:t>のインポート</a:t>
            </a:r>
          </a:p>
        </p:txBody>
      </p:sp>
      <p:sp>
        <p:nvSpPr>
          <p:cNvPr id="20" name="03">
            <a:extLst>
              <a:ext uri="{FF2B5EF4-FFF2-40B4-BE49-F238E27FC236}">
                <a16:creationId xmlns:a16="http://schemas.microsoft.com/office/drawing/2014/main" id="{895D58AE-F3DF-4454-82FF-789E23F1FB6B}"/>
              </a:ext>
            </a:extLst>
          </p:cNvPr>
          <p:cNvSpPr txBox="1">
            <a:spLocks/>
          </p:cNvSpPr>
          <p:nvPr/>
        </p:nvSpPr>
        <p:spPr>
          <a:xfrm>
            <a:off x="633141" y="2415299"/>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panose="020B0400000000000000" pitchFamily="50" charset="-128"/>
                <a:ea typeface="游ゴシック" panose="020B0400000000000000" pitchFamily="50" charset="-128"/>
              </a:rPr>
              <a:t>03</a:t>
            </a:r>
          </a:p>
        </p:txBody>
      </p:sp>
      <p:sp>
        <p:nvSpPr>
          <p:cNvPr id="21" name="データに価値を、企業にイノベーションを。">
            <a:extLst>
              <a:ext uri="{FF2B5EF4-FFF2-40B4-BE49-F238E27FC236}">
                <a16:creationId xmlns:a16="http://schemas.microsoft.com/office/drawing/2014/main" id="{646651E7-8244-4A9F-919E-0DF1B2EE904D}"/>
              </a:ext>
            </a:extLst>
          </p:cNvPr>
          <p:cNvSpPr txBox="1">
            <a:spLocks/>
          </p:cNvSpPr>
          <p:nvPr/>
        </p:nvSpPr>
        <p:spPr>
          <a:xfrm>
            <a:off x="1208982" y="3777634"/>
            <a:ext cx="8100000" cy="278731"/>
          </a:xfrm>
          <a:prstGeom prst="rect">
            <a:avLst/>
          </a:prstGeom>
        </p:spPr>
        <p:txBody>
          <a:bodyPr wrap="squar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panose="020B0400000000000000" pitchFamily="50" charset="-128"/>
                <a:ea typeface="游ゴシック" panose="020B0400000000000000" pitchFamily="50" charset="-128"/>
              </a:rPr>
              <a:t>【APPENDIX】</a:t>
            </a:r>
            <a:r>
              <a:rPr lang="ja-JP" altLang="en-US" dirty="0">
                <a:latin typeface="游ゴシック" panose="020B0400000000000000" pitchFamily="50" charset="-128"/>
                <a:ea typeface="游ゴシック" panose="020B0400000000000000" pitchFamily="50" charset="-128"/>
              </a:rPr>
              <a:t>日付・日時のデータについて</a:t>
            </a:r>
          </a:p>
        </p:txBody>
      </p:sp>
      <p:sp>
        <p:nvSpPr>
          <p:cNvPr id="22" name="04">
            <a:extLst>
              <a:ext uri="{FF2B5EF4-FFF2-40B4-BE49-F238E27FC236}">
                <a16:creationId xmlns:a16="http://schemas.microsoft.com/office/drawing/2014/main" id="{CA8F726A-5B36-457F-B5CB-7D9CA9F5AC24}"/>
              </a:ext>
            </a:extLst>
          </p:cNvPr>
          <p:cNvSpPr txBox="1">
            <a:spLocks/>
          </p:cNvSpPr>
          <p:nvPr/>
        </p:nvSpPr>
        <p:spPr>
          <a:xfrm>
            <a:off x="633139" y="3084953"/>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panose="020B0400000000000000" pitchFamily="50" charset="-128"/>
                <a:ea typeface="游ゴシック" panose="020B0400000000000000" pitchFamily="50" charset="-128"/>
              </a:rPr>
              <a:t>04</a:t>
            </a:r>
          </a:p>
        </p:txBody>
      </p:sp>
      <p:sp>
        <p:nvSpPr>
          <p:cNvPr id="23" name="データに価値を、企業にイノベーションを。">
            <a:extLst>
              <a:ext uri="{FF2B5EF4-FFF2-40B4-BE49-F238E27FC236}">
                <a16:creationId xmlns:a16="http://schemas.microsoft.com/office/drawing/2014/main" id="{28C5688F-A860-457F-948C-20CE1637B3A8}"/>
              </a:ext>
            </a:extLst>
          </p:cNvPr>
          <p:cNvSpPr txBox="1">
            <a:spLocks/>
          </p:cNvSpPr>
          <p:nvPr/>
        </p:nvSpPr>
        <p:spPr>
          <a:xfrm>
            <a:off x="1208982" y="4454511"/>
            <a:ext cx="8100000" cy="278731"/>
          </a:xfrm>
          <a:prstGeom prst="rect">
            <a:avLst/>
          </a:prstGeom>
        </p:spPr>
        <p:txBody>
          <a:bodyPr wrap="squar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panose="020B0400000000000000" pitchFamily="50" charset="-128"/>
                <a:ea typeface="游ゴシック" panose="020B0400000000000000" pitchFamily="50" charset="-128"/>
              </a:rPr>
              <a:t>【APPENDIX】</a:t>
            </a:r>
            <a:r>
              <a:rPr lang="ja-JP" altLang="en-US" dirty="0">
                <a:latin typeface="游ゴシック" panose="020B0400000000000000" pitchFamily="50" charset="-128"/>
                <a:ea typeface="游ゴシック" panose="020B0400000000000000" pitchFamily="50" charset="-128"/>
              </a:rPr>
              <a:t>データストレージのテーブル名・項目名について</a:t>
            </a:r>
          </a:p>
        </p:txBody>
      </p:sp>
      <p:sp>
        <p:nvSpPr>
          <p:cNvPr id="4" name="04">
            <a:extLst>
              <a:ext uri="{FF2B5EF4-FFF2-40B4-BE49-F238E27FC236}">
                <a16:creationId xmlns:a16="http://schemas.microsoft.com/office/drawing/2014/main" id="{519FA83A-DA41-49CD-2BFE-E9CC8F987479}"/>
              </a:ext>
            </a:extLst>
          </p:cNvPr>
          <p:cNvSpPr txBox="1">
            <a:spLocks/>
          </p:cNvSpPr>
          <p:nvPr/>
        </p:nvSpPr>
        <p:spPr>
          <a:xfrm>
            <a:off x="644818" y="3754607"/>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panose="020B0400000000000000" pitchFamily="50" charset="-128"/>
                <a:ea typeface="游ゴシック" panose="020B0400000000000000" pitchFamily="50" charset="-128"/>
              </a:rPr>
              <a:t>05</a:t>
            </a:r>
          </a:p>
        </p:txBody>
      </p:sp>
      <p:sp>
        <p:nvSpPr>
          <p:cNvPr id="6" name="04">
            <a:extLst>
              <a:ext uri="{FF2B5EF4-FFF2-40B4-BE49-F238E27FC236}">
                <a16:creationId xmlns:a16="http://schemas.microsoft.com/office/drawing/2014/main" id="{38556FE6-7AA7-949C-FC80-50542B522EFF}"/>
              </a:ext>
            </a:extLst>
          </p:cNvPr>
          <p:cNvSpPr txBox="1">
            <a:spLocks/>
          </p:cNvSpPr>
          <p:nvPr/>
        </p:nvSpPr>
        <p:spPr>
          <a:xfrm>
            <a:off x="626204" y="4424261"/>
            <a:ext cx="374846"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panose="020B0400000000000000" pitchFamily="50" charset="-128"/>
                <a:ea typeface="游ゴシック" panose="020B0400000000000000" pitchFamily="50" charset="-128"/>
              </a:rPr>
              <a:t>06</a:t>
            </a:r>
          </a:p>
        </p:txBody>
      </p:sp>
      <p:sp>
        <p:nvSpPr>
          <p:cNvPr id="10" name="データに価値を、企業にイノベーションを。">
            <a:extLst>
              <a:ext uri="{FF2B5EF4-FFF2-40B4-BE49-F238E27FC236}">
                <a16:creationId xmlns:a16="http://schemas.microsoft.com/office/drawing/2014/main" id="{F940600C-4B43-B878-0645-5940010A8C0B}"/>
              </a:ext>
            </a:extLst>
          </p:cNvPr>
          <p:cNvSpPr txBox="1">
            <a:spLocks/>
          </p:cNvSpPr>
          <p:nvPr/>
        </p:nvSpPr>
        <p:spPr>
          <a:xfrm>
            <a:off x="1208982" y="3112852"/>
            <a:ext cx="7374135" cy="278731"/>
          </a:xfrm>
          <a:prstGeom prst="rect">
            <a:avLst/>
          </a:prstGeom>
        </p:spPr>
        <p:txBody>
          <a:bodyPr wrap="non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panose="020B0400000000000000" pitchFamily="50" charset="-128"/>
                <a:ea typeface="游ゴシック" panose="020B0400000000000000" pitchFamily="50" charset="-128"/>
              </a:rPr>
              <a:t>【APPENDIX】</a:t>
            </a:r>
            <a:r>
              <a:rPr lang="ja-JP" altLang="en-US" dirty="0">
                <a:latin typeface="游ゴシック" panose="020B0400000000000000" pitchFamily="50" charset="-128"/>
                <a:ea typeface="游ゴシック" panose="020B0400000000000000" pitchFamily="50" charset="-128"/>
              </a:rPr>
              <a:t>「生産数推移」チャートの「目標数」について</a:t>
            </a:r>
          </a:p>
        </p:txBody>
      </p:sp>
      <p:sp>
        <p:nvSpPr>
          <p:cNvPr id="11" name="データに価値を、企業にイノベーションを。">
            <a:extLst>
              <a:ext uri="{FF2B5EF4-FFF2-40B4-BE49-F238E27FC236}">
                <a16:creationId xmlns:a16="http://schemas.microsoft.com/office/drawing/2014/main" id="{12B9385B-A4A1-75AE-0A36-E4A55C00EE6E}"/>
              </a:ext>
            </a:extLst>
          </p:cNvPr>
          <p:cNvSpPr txBox="1">
            <a:spLocks/>
          </p:cNvSpPr>
          <p:nvPr/>
        </p:nvSpPr>
        <p:spPr>
          <a:xfrm>
            <a:off x="1208982" y="1774177"/>
            <a:ext cx="4196983" cy="278731"/>
          </a:xfrm>
          <a:prstGeom prst="rect">
            <a:avLst/>
          </a:prstGeom>
        </p:spPr>
        <p:txBody>
          <a:bodyPr wrap="non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panose="020B0400000000000000" pitchFamily="50" charset="-128"/>
                <a:ea typeface="游ゴシック" panose="020B0400000000000000" pitchFamily="50" charset="-128"/>
              </a:rPr>
              <a:t>i-Reporter</a:t>
            </a:r>
            <a:r>
              <a:rPr lang="ja-JP" altLang="en-US" dirty="0">
                <a:latin typeface="游ゴシック" panose="020B0400000000000000" pitchFamily="50" charset="-128"/>
                <a:ea typeface="游ゴシック" panose="020B0400000000000000" pitchFamily="50" charset="-128"/>
              </a:rPr>
              <a:t> </a:t>
            </a:r>
            <a:r>
              <a:rPr lang="en-US" altLang="ja-JP" dirty="0">
                <a:latin typeface="游ゴシック" panose="020B0400000000000000" pitchFamily="50" charset="-128"/>
                <a:ea typeface="游ゴシック" panose="020B0400000000000000" pitchFamily="50" charset="-128"/>
              </a:rPr>
              <a:t>Cloud</a:t>
            </a:r>
            <a:r>
              <a:rPr lang="ja-JP" altLang="en-US" dirty="0">
                <a:latin typeface="游ゴシック" panose="020B0400000000000000" pitchFamily="50" charset="-128"/>
                <a:ea typeface="游ゴシック" panose="020B0400000000000000" pitchFamily="50" charset="-128"/>
              </a:rPr>
              <a:t>　帳票の連携設定</a:t>
            </a:r>
          </a:p>
        </p:txBody>
      </p:sp>
      <p:sp>
        <p:nvSpPr>
          <p:cNvPr id="13" name="テキスト プレースホルダー 21">
            <a:extLst>
              <a:ext uri="{FF2B5EF4-FFF2-40B4-BE49-F238E27FC236}">
                <a16:creationId xmlns:a16="http://schemas.microsoft.com/office/drawing/2014/main" id="{3C60A1CF-1D8C-097F-C7A7-8ADCD38B6A2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INDEX</a:t>
            </a:r>
            <a:endParaRPr kumimoji="1" lang="ja-JP" altLang="en-US" sz="12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sym typeface="Noto Sans JP Medium"/>
            </a:endParaRPr>
          </a:p>
        </p:txBody>
      </p:sp>
      <p:sp>
        <p:nvSpPr>
          <p:cNvPr id="3" name="データに価値を、企業にイノベーションを。">
            <a:extLst>
              <a:ext uri="{FF2B5EF4-FFF2-40B4-BE49-F238E27FC236}">
                <a16:creationId xmlns:a16="http://schemas.microsoft.com/office/drawing/2014/main" id="{83BA5732-C99A-921B-64CF-EE544FDC333E}"/>
              </a:ext>
            </a:extLst>
          </p:cNvPr>
          <p:cNvSpPr txBox="1">
            <a:spLocks/>
          </p:cNvSpPr>
          <p:nvPr/>
        </p:nvSpPr>
        <p:spPr>
          <a:xfrm>
            <a:off x="1208982" y="5108716"/>
            <a:ext cx="9983164" cy="280013"/>
          </a:xfrm>
          <a:prstGeom prst="rect">
            <a:avLst/>
          </a:prstGeom>
        </p:spPr>
        <p:txBody>
          <a:bodyPr wrap="squar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panose="020B0400000000000000" pitchFamily="50" charset="-128"/>
                <a:ea typeface="游ゴシック" panose="020B0400000000000000" pitchFamily="50" charset="-128"/>
              </a:rPr>
              <a:t>【APPENDIX】i-Reporter Cloud×MotionBoard</a:t>
            </a:r>
            <a:r>
              <a:rPr lang="ja-JP" altLang="en-US" dirty="0">
                <a:latin typeface="游ゴシック" panose="020B0400000000000000" pitchFamily="50" charset="-128"/>
                <a:ea typeface="游ゴシック" panose="020B0400000000000000" pitchFamily="50" charset="-128"/>
              </a:rPr>
              <a:t> （オンプレミス版）の連携手順 </a:t>
            </a:r>
          </a:p>
        </p:txBody>
      </p:sp>
      <p:sp>
        <p:nvSpPr>
          <p:cNvPr id="14" name="04">
            <a:extLst>
              <a:ext uri="{FF2B5EF4-FFF2-40B4-BE49-F238E27FC236}">
                <a16:creationId xmlns:a16="http://schemas.microsoft.com/office/drawing/2014/main" id="{D5650E45-DC62-B34E-4828-420DE1B137E1}"/>
              </a:ext>
            </a:extLst>
          </p:cNvPr>
          <p:cNvSpPr txBox="1">
            <a:spLocks/>
          </p:cNvSpPr>
          <p:nvPr/>
        </p:nvSpPr>
        <p:spPr>
          <a:xfrm>
            <a:off x="626204" y="5092378"/>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panose="020B0400000000000000" pitchFamily="50" charset="-128"/>
                <a:ea typeface="游ゴシック" panose="020B0400000000000000" pitchFamily="50" charset="-128"/>
              </a:rPr>
              <a:t>07</a:t>
            </a:r>
          </a:p>
        </p:txBody>
      </p:sp>
    </p:spTree>
    <p:extLst>
      <p:ext uri="{BB962C8B-B14F-4D97-AF65-F5344CB8AC3E}">
        <p14:creationId xmlns:p14="http://schemas.microsoft.com/office/powerpoint/2010/main" val="29177483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83EFC-B1A5-70F1-D0B6-76A97279D30E}"/>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7EE95817-D19C-A735-458B-D7C9A7D431D9}"/>
              </a:ext>
            </a:extLst>
          </p:cNvPr>
          <p:cNvSpPr>
            <a:spLocks noGrp="1"/>
          </p:cNvSpPr>
          <p:nvPr>
            <p:ph type="sldNum" sz="quarter" idx="2"/>
          </p:nvPr>
        </p:nvSpPr>
        <p:spPr/>
        <p:txBody>
          <a:bodyPr/>
          <a:lstStyle/>
          <a:p>
            <a:fld id="{86CB4B4D-7CA3-9044-876B-883B54F8677D}" type="slidenum">
              <a:rPr lang="en-US" altLang="ja-JP" smtClean="0"/>
              <a:pPr/>
              <a:t>60</a:t>
            </a:fld>
            <a:endParaRPr lang="ja-JP" altLang="en-US"/>
          </a:p>
        </p:txBody>
      </p:sp>
      <p:sp>
        <p:nvSpPr>
          <p:cNvPr id="2" name="フッター プレースホルダー 1">
            <a:extLst>
              <a:ext uri="{FF2B5EF4-FFF2-40B4-BE49-F238E27FC236}">
                <a16:creationId xmlns:a16="http://schemas.microsoft.com/office/drawing/2014/main" id="{4FAC6556-97F2-545A-B8F6-11D0332EF56E}"/>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6565F10D-B51A-F1EE-C71F-41F8745788B0}"/>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「生産日報」のボードは特に変更しないため、画面左下の「編集を終了」をクリックします。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確認のポップアップは何も変更していないので「破棄して終了」をクリックします。</a:t>
            </a:r>
          </a:p>
        </p:txBody>
      </p:sp>
      <p:sp>
        <p:nvSpPr>
          <p:cNvPr id="5" name="テキスト プレースホルダー 21">
            <a:extLst>
              <a:ext uri="{FF2B5EF4-FFF2-40B4-BE49-F238E27FC236}">
                <a16:creationId xmlns:a16="http://schemas.microsoft.com/office/drawing/2014/main" id="{59D97814-8436-BBE3-3ADE-D82AE94CF0A1}"/>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3" name="グループ化 2">
            <a:extLst>
              <a:ext uri="{FF2B5EF4-FFF2-40B4-BE49-F238E27FC236}">
                <a16:creationId xmlns:a16="http://schemas.microsoft.com/office/drawing/2014/main" id="{16EEC662-1968-8733-DD06-2FB614B57532}"/>
              </a:ext>
            </a:extLst>
          </p:cNvPr>
          <p:cNvGrpSpPr/>
          <p:nvPr/>
        </p:nvGrpSpPr>
        <p:grpSpPr>
          <a:xfrm>
            <a:off x="1563076" y="1758569"/>
            <a:ext cx="9065846" cy="4822037"/>
            <a:chOff x="1563076" y="1758569"/>
            <a:chExt cx="9065846" cy="4822037"/>
          </a:xfrm>
        </p:grpSpPr>
        <p:grpSp>
          <p:nvGrpSpPr>
            <p:cNvPr id="17" name="グループ化 16">
              <a:extLst>
                <a:ext uri="{FF2B5EF4-FFF2-40B4-BE49-F238E27FC236}">
                  <a16:creationId xmlns:a16="http://schemas.microsoft.com/office/drawing/2014/main" id="{98C0D46D-A6AA-D175-B956-D951B58E3BEA}"/>
                </a:ext>
              </a:extLst>
            </p:cNvPr>
            <p:cNvGrpSpPr/>
            <p:nvPr/>
          </p:nvGrpSpPr>
          <p:grpSpPr>
            <a:xfrm>
              <a:off x="1563076" y="1758569"/>
              <a:ext cx="9065846" cy="4759104"/>
              <a:chOff x="1563076" y="1758569"/>
              <a:chExt cx="9065846" cy="4759104"/>
            </a:xfrm>
          </p:grpSpPr>
          <p:pic>
            <p:nvPicPr>
              <p:cNvPr id="16" name="図 15">
                <a:extLst>
                  <a:ext uri="{FF2B5EF4-FFF2-40B4-BE49-F238E27FC236}">
                    <a16:creationId xmlns:a16="http://schemas.microsoft.com/office/drawing/2014/main" id="{B946A904-0E46-0F2F-4028-64FBC1B92019}"/>
                  </a:ext>
                </a:extLst>
              </p:cNvPr>
              <p:cNvPicPr>
                <a:picLocks noChangeAspect="1"/>
              </p:cNvPicPr>
              <p:nvPr/>
            </p:nvPicPr>
            <p:blipFill>
              <a:blip r:embed="rId2"/>
              <a:stretch>
                <a:fillRect/>
              </a:stretch>
            </p:blipFill>
            <p:spPr>
              <a:xfrm>
                <a:off x="1563076" y="1758569"/>
                <a:ext cx="9065846" cy="4759104"/>
              </a:xfrm>
              <a:prstGeom prst="rect">
                <a:avLst/>
              </a:prstGeom>
            </p:spPr>
          </p:pic>
          <p:pic>
            <p:nvPicPr>
              <p:cNvPr id="8" name="図 7">
                <a:extLst>
                  <a:ext uri="{FF2B5EF4-FFF2-40B4-BE49-F238E27FC236}">
                    <a16:creationId xmlns:a16="http://schemas.microsoft.com/office/drawing/2014/main" id="{5A0996E5-5127-5410-61C7-0EAD47C2D953}"/>
                  </a:ext>
                </a:extLst>
              </p:cNvPr>
              <p:cNvPicPr>
                <a:picLocks noChangeAspect="1"/>
              </p:cNvPicPr>
              <p:nvPr/>
            </p:nvPicPr>
            <p:blipFill>
              <a:blip r:embed="rId3"/>
              <a:stretch>
                <a:fillRect/>
              </a:stretch>
            </p:blipFill>
            <p:spPr>
              <a:xfrm>
                <a:off x="4180787" y="4008458"/>
                <a:ext cx="4283718" cy="1013762"/>
              </a:xfrm>
              <a:prstGeom prst="rect">
                <a:avLst/>
              </a:prstGeom>
            </p:spPr>
          </p:pic>
        </p:grpSp>
        <p:sp>
          <p:nvSpPr>
            <p:cNvPr id="10" name="正方形/長方形 9">
              <a:extLst>
                <a:ext uri="{FF2B5EF4-FFF2-40B4-BE49-F238E27FC236}">
                  <a16:creationId xmlns:a16="http://schemas.microsoft.com/office/drawing/2014/main" id="{839B1802-8E40-75F7-7CEC-7B6633BFB82B}"/>
                </a:ext>
              </a:extLst>
            </p:cNvPr>
            <p:cNvSpPr/>
            <p:nvPr/>
          </p:nvSpPr>
          <p:spPr>
            <a:xfrm>
              <a:off x="2586841" y="6215837"/>
              <a:ext cx="797220" cy="3647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37120082-D4B0-8060-E006-E0F31842954D}"/>
                </a:ext>
              </a:extLst>
            </p:cNvPr>
            <p:cNvSpPr/>
            <p:nvPr/>
          </p:nvSpPr>
          <p:spPr>
            <a:xfrm>
              <a:off x="4581189" y="4665374"/>
              <a:ext cx="1163117" cy="3882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7336081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1F16C-D9E3-0CBD-4D22-B762698B9EC5}"/>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80FB4F10-87EC-B98C-9464-A49533FFD8CC}"/>
              </a:ext>
            </a:extLst>
          </p:cNvPr>
          <p:cNvPicPr>
            <a:picLocks noChangeAspect="1"/>
          </p:cNvPicPr>
          <p:nvPr/>
        </p:nvPicPr>
        <p:blipFill>
          <a:blip r:embed="rId2"/>
          <a:stretch>
            <a:fillRect/>
          </a:stretch>
        </p:blipFill>
        <p:spPr>
          <a:xfrm>
            <a:off x="1563076" y="1758569"/>
            <a:ext cx="9060005" cy="4753312"/>
          </a:xfrm>
          <a:prstGeom prst="rect">
            <a:avLst/>
          </a:prstGeom>
        </p:spPr>
      </p:pic>
      <p:sp>
        <p:nvSpPr>
          <p:cNvPr id="12" name="スライド番号プレースホルダー 5">
            <a:extLst>
              <a:ext uri="{FF2B5EF4-FFF2-40B4-BE49-F238E27FC236}">
                <a16:creationId xmlns:a16="http://schemas.microsoft.com/office/drawing/2014/main" id="{81B7E338-7A1F-595D-AAAC-FDA153FBCE3D}"/>
              </a:ext>
            </a:extLst>
          </p:cNvPr>
          <p:cNvSpPr>
            <a:spLocks noGrp="1"/>
          </p:cNvSpPr>
          <p:nvPr>
            <p:ph type="sldNum" sz="quarter" idx="2"/>
          </p:nvPr>
        </p:nvSpPr>
        <p:spPr/>
        <p:txBody>
          <a:bodyPr/>
          <a:lstStyle/>
          <a:p>
            <a:fld id="{86CB4B4D-7CA3-9044-876B-883B54F8677D}" type="slidenum">
              <a:rPr lang="en-US" altLang="ja-JP" smtClean="0"/>
              <a:pPr/>
              <a:t>61</a:t>
            </a:fld>
            <a:endParaRPr lang="ja-JP" altLang="en-US"/>
          </a:p>
        </p:txBody>
      </p:sp>
      <p:sp>
        <p:nvSpPr>
          <p:cNvPr id="2" name="フッター プレースホルダー 1">
            <a:extLst>
              <a:ext uri="{FF2B5EF4-FFF2-40B4-BE49-F238E27FC236}">
                <a16:creationId xmlns:a16="http://schemas.microsoft.com/office/drawing/2014/main" id="{DD89A9B7-D79D-6D47-C54A-640DCBD9636E}"/>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366A041F-40AC-9081-CB2A-7489D4D5B1F2}"/>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エラーが解消され、数値・グラフなどが正しく表示されることを確認します。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以上で</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環境の構築は完了となります。</a:t>
            </a:r>
          </a:p>
        </p:txBody>
      </p:sp>
      <p:sp>
        <p:nvSpPr>
          <p:cNvPr id="5" name="テキスト プレースホルダー 21">
            <a:extLst>
              <a:ext uri="{FF2B5EF4-FFF2-40B4-BE49-F238E27FC236}">
                <a16:creationId xmlns:a16="http://schemas.microsoft.com/office/drawing/2014/main" id="{E2CBFDA4-9F22-5D6D-0361-513ADF0CCD00}"/>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9745491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83928-7D60-6A7B-9FFC-405FC36B8896}"/>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5A085657-60FB-BF29-85B9-72C680D77AAD}"/>
              </a:ext>
            </a:extLst>
          </p:cNvPr>
          <p:cNvPicPr>
            <a:picLocks noChangeAspect="1"/>
          </p:cNvPicPr>
          <p:nvPr/>
        </p:nvPicPr>
        <p:blipFill>
          <a:blip r:embed="rId2"/>
          <a:stretch>
            <a:fillRect/>
          </a:stretch>
        </p:blipFill>
        <p:spPr>
          <a:xfrm>
            <a:off x="5498610" y="2629950"/>
            <a:ext cx="6348066" cy="3330499"/>
          </a:xfrm>
          <a:prstGeom prst="rect">
            <a:avLst/>
          </a:prstGeom>
        </p:spPr>
      </p:pic>
      <p:sp>
        <p:nvSpPr>
          <p:cNvPr id="12" name="スライド番号プレースホルダー 5">
            <a:extLst>
              <a:ext uri="{FF2B5EF4-FFF2-40B4-BE49-F238E27FC236}">
                <a16:creationId xmlns:a16="http://schemas.microsoft.com/office/drawing/2014/main" id="{6AF69890-13B4-5927-DC34-5ED483C980DF}"/>
              </a:ext>
            </a:extLst>
          </p:cNvPr>
          <p:cNvSpPr>
            <a:spLocks noGrp="1"/>
          </p:cNvSpPr>
          <p:nvPr>
            <p:ph type="sldNum" sz="quarter" idx="2"/>
          </p:nvPr>
        </p:nvSpPr>
        <p:spPr/>
        <p:txBody>
          <a:bodyPr/>
          <a:lstStyle/>
          <a:p>
            <a:fld id="{86CB4B4D-7CA3-9044-876B-883B54F8677D}" type="slidenum">
              <a:rPr lang="en-US" altLang="ja-JP" smtClean="0"/>
              <a:pPr/>
              <a:t>62</a:t>
            </a:fld>
            <a:endParaRPr lang="ja-JP" altLang="en-US"/>
          </a:p>
        </p:txBody>
      </p:sp>
      <p:sp>
        <p:nvSpPr>
          <p:cNvPr id="2" name="フッター プレースホルダー 1">
            <a:extLst>
              <a:ext uri="{FF2B5EF4-FFF2-40B4-BE49-F238E27FC236}">
                <a16:creationId xmlns:a16="http://schemas.microsoft.com/office/drawing/2014/main" id="{27C2AF75-72E3-8632-5F84-E0EADDC515F1}"/>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正方形/長方形 5">
            <a:extLst>
              <a:ext uri="{FF2B5EF4-FFF2-40B4-BE49-F238E27FC236}">
                <a16:creationId xmlns:a16="http://schemas.microsoft.com/office/drawing/2014/main" id="{56BB7D0E-2077-5450-A90A-C17239E5A4D5}"/>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a:solidFill>
                  <a:schemeClr val="tx1"/>
                </a:solidFill>
                <a:latin typeface="游ゴシック" panose="020B0400000000000000" pitchFamily="50" charset="-128"/>
                <a:ea typeface="游ゴシック" panose="020B0400000000000000" pitchFamily="50" charset="-128"/>
              </a:rPr>
              <a:t>でデータを入力し、</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に数値が反映されるか確認します。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画面をリロードし、各チャートが正しく表示されることを確認ください。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連携デモ環境の構築は以上で完了となります。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6BF56AB0-E5E5-AD23-5345-ABA930A42929}"/>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4" name="矢印: 右 3">
            <a:extLst>
              <a:ext uri="{FF2B5EF4-FFF2-40B4-BE49-F238E27FC236}">
                <a16:creationId xmlns:a16="http://schemas.microsoft.com/office/drawing/2014/main" id="{829BE30B-472E-7DD1-6A92-DA2CFA3E5772}"/>
              </a:ext>
            </a:extLst>
          </p:cNvPr>
          <p:cNvSpPr/>
          <p:nvPr/>
        </p:nvSpPr>
        <p:spPr>
          <a:xfrm>
            <a:off x="4929661" y="4110481"/>
            <a:ext cx="384215" cy="495235"/>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8" name="図 7">
            <a:extLst>
              <a:ext uri="{FF2B5EF4-FFF2-40B4-BE49-F238E27FC236}">
                <a16:creationId xmlns:a16="http://schemas.microsoft.com/office/drawing/2014/main" id="{310716AC-1806-BB31-53AF-2589DE7A4249}"/>
              </a:ext>
            </a:extLst>
          </p:cNvPr>
          <p:cNvPicPr>
            <a:picLocks noChangeAspect="1"/>
          </p:cNvPicPr>
          <p:nvPr/>
        </p:nvPicPr>
        <p:blipFill>
          <a:blip r:embed="rId3"/>
          <a:stretch>
            <a:fillRect/>
          </a:stretch>
        </p:blipFill>
        <p:spPr>
          <a:xfrm>
            <a:off x="627990" y="2629950"/>
            <a:ext cx="4090068" cy="3351333"/>
          </a:xfrm>
          <a:prstGeom prst="rect">
            <a:avLst/>
          </a:prstGeom>
        </p:spPr>
      </p:pic>
      <p:sp>
        <p:nvSpPr>
          <p:cNvPr id="7" name="吹き出し: 折線 6">
            <a:extLst>
              <a:ext uri="{FF2B5EF4-FFF2-40B4-BE49-F238E27FC236}">
                <a16:creationId xmlns:a16="http://schemas.microsoft.com/office/drawing/2014/main" id="{F380D73C-FAFF-18AE-2BD8-30E8F4707610}"/>
              </a:ext>
            </a:extLst>
          </p:cNvPr>
          <p:cNvSpPr/>
          <p:nvPr/>
        </p:nvSpPr>
        <p:spPr>
          <a:xfrm>
            <a:off x="9030380" y="2308561"/>
            <a:ext cx="2095970" cy="741270"/>
          </a:xfrm>
          <a:prstGeom prst="borderCallout2">
            <a:avLst>
              <a:gd name="adj1" fmla="val 23622"/>
              <a:gd name="adj2" fmla="val 102128"/>
              <a:gd name="adj3" fmla="val 23921"/>
              <a:gd name="adj4" fmla="val 110515"/>
              <a:gd name="adj5" fmla="val 54433"/>
              <a:gd name="adj6" fmla="val 114921"/>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dirty="0">
                <a:solidFill>
                  <a:srgbClr val="323332"/>
                </a:solidFill>
                <a:latin typeface="游ゴシック" panose="020B0400000000000000" pitchFamily="50" charset="-128"/>
                <a:ea typeface="游ゴシック" panose="020B0400000000000000" pitchFamily="50" charset="-128"/>
              </a:rPr>
              <a:t>で入力後、</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こちらのボタンでチャート</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のリロードが可能です。</a:t>
            </a:r>
            <a:endParaRPr lang="en-US" altLang="ja-JP" sz="1200" b="1" dirty="0">
              <a:solidFill>
                <a:schemeClr val="dk1"/>
              </a:solidFill>
            </a:endParaRPr>
          </a:p>
        </p:txBody>
      </p:sp>
      <p:sp>
        <p:nvSpPr>
          <p:cNvPr id="9" name="正方形/長方形 8">
            <a:extLst>
              <a:ext uri="{FF2B5EF4-FFF2-40B4-BE49-F238E27FC236}">
                <a16:creationId xmlns:a16="http://schemas.microsoft.com/office/drawing/2014/main" id="{EB5631E8-FCE7-7468-DE87-E80546134FE8}"/>
              </a:ext>
            </a:extLst>
          </p:cNvPr>
          <p:cNvSpPr/>
          <p:nvPr/>
        </p:nvSpPr>
        <p:spPr>
          <a:xfrm>
            <a:off x="11332307" y="2739457"/>
            <a:ext cx="391721" cy="3647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4835A653-3645-89E2-D68E-5A4F7E3F92C7}"/>
              </a:ext>
            </a:extLst>
          </p:cNvPr>
          <p:cNvSpPr/>
          <p:nvPr/>
        </p:nvSpPr>
        <p:spPr>
          <a:xfrm>
            <a:off x="5692946" y="3539856"/>
            <a:ext cx="848532" cy="3647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吹き出し: 折線 12">
            <a:extLst>
              <a:ext uri="{FF2B5EF4-FFF2-40B4-BE49-F238E27FC236}">
                <a16:creationId xmlns:a16="http://schemas.microsoft.com/office/drawing/2014/main" id="{F1C8EBDE-4ED0-C64F-BFF6-045BF7263952}"/>
              </a:ext>
            </a:extLst>
          </p:cNvPr>
          <p:cNvSpPr/>
          <p:nvPr/>
        </p:nvSpPr>
        <p:spPr>
          <a:xfrm>
            <a:off x="6423588" y="2189875"/>
            <a:ext cx="2400835" cy="558761"/>
          </a:xfrm>
          <a:prstGeom prst="borderCallout2">
            <a:avLst>
              <a:gd name="adj1" fmla="val 20313"/>
              <a:gd name="adj2" fmla="val -178"/>
              <a:gd name="adj3" fmla="val 20612"/>
              <a:gd name="adj4" fmla="val -9962"/>
              <a:gd name="adj5" fmla="val 241810"/>
              <a:gd name="adj6" fmla="val -2470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rgbClr val="323332"/>
                </a:solidFill>
                <a:latin typeface="游ゴシック" panose="020B0400000000000000" pitchFamily="50" charset="-128"/>
                <a:ea typeface="游ゴシック" panose="020B0400000000000000" pitchFamily="50" charset="-128"/>
              </a:rPr>
              <a:t>連携の確認には</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ここの数値が分かりやすいです。</a:t>
            </a:r>
          </a:p>
        </p:txBody>
      </p:sp>
    </p:spTree>
    <p:extLst>
      <p:ext uri="{BB962C8B-B14F-4D97-AF65-F5344CB8AC3E}">
        <p14:creationId xmlns:p14="http://schemas.microsoft.com/office/powerpoint/2010/main" val="18947863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a:xfrm>
            <a:off x="526414" y="1600199"/>
            <a:ext cx="7433765" cy="459659"/>
          </a:xfrm>
        </p:spPr>
        <p:txBody>
          <a:bodyPr>
            <a:normAutofit fontScale="90000"/>
          </a:bodyPr>
          <a:lstStyle/>
          <a:p>
            <a:r>
              <a:rPr lang="en-US" altLang="ja-JP" dirty="0"/>
              <a:t>【APPENDIX】</a:t>
            </a:r>
            <a:br>
              <a:rPr lang="en-US" altLang="ja-JP" dirty="0"/>
            </a:br>
            <a:r>
              <a:rPr lang="ja-JP" altLang="en-US"/>
              <a:t>「生産数推移」チャートの「目標数」について</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04</a:t>
            </a:r>
            <a:endParaRPr kumimoji="1" lang="ja-JP" altLang="en-US"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29994703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64</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正方形/長方形 5">
            <a:extLst>
              <a:ext uri="{FF2B5EF4-FFF2-40B4-BE49-F238E27FC236}">
                <a16:creationId xmlns:a16="http://schemas.microsoft.com/office/drawing/2014/main" id="{1BE8845B-0687-68E7-DC55-2D4B2E13BD6B}"/>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「生産数推移」の「目標数」は、汎用的なデモボードとする関係上「生産数（累積）の最大値」になっています。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a:solidFill>
                  <a:schemeClr val="tx1"/>
                </a:solidFill>
                <a:latin typeface="游ゴシック" panose="020B0400000000000000" pitchFamily="50" charset="-128"/>
                <a:ea typeface="游ゴシック" panose="020B0400000000000000" pitchFamily="50" charset="-128"/>
              </a:rPr>
              <a:t>で「</a:t>
            </a:r>
            <a:r>
              <a:rPr kumimoji="1" lang="en-US" altLang="ja-JP" sz="1800" dirty="0">
                <a:solidFill>
                  <a:schemeClr val="tx1"/>
                </a:solidFill>
                <a:latin typeface="游ゴシック" panose="020B0400000000000000" pitchFamily="50" charset="-128"/>
                <a:ea typeface="游ゴシック" panose="020B0400000000000000" pitchFamily="50" charset="-128"/>
              </a:rPr>
              <a:t>10</a:t>
            </a:r>
            <a:r>
              <a:rPr kumimoji="1" lang="ja-JP" altLang="en-US" sz="1800">
                <a:solidFill>
                  <a:schemeClr val="tx1"/>
                </a:solidFill>
                <a:latin typeface="游ゴシック" panose="020B0400000000000000" pitchFamily="50" charset="-128"/>
                <a:ea typeface="游ゴシック" panose="020B0400000000000000" pitchFamily="50" charset="-128"/>
              </a:rPr>
              <a:t>」と入力されてても、「</a:t>
            </a:r>
            <a:r>
              <a:rPr kumimoji="1" lang="en-US" altLang="ja-JP" sz="1800" dirty="0">
                <a:solidFill>
                  <a:schemeClr val="tx1"/>
                </a:solidFill>
                <a:latin typeface="游ゴシック" panose="020B0400000000000000" pitchFamily="50" charset="-128"/>
                <a:ea typeface="游ゴシック" panose="020B0400000000000000" pitchFamily="50" charset="-128"/>
              </a:rPr>
              <a:t>100</a:t>
            </a:r>
            <a:r>
              <a:rPr kumimoji="1" lang="ja-JP" altLang="en-US" sz="1800">
                <a:solidFill>
                  <a:schemeClr val="tx1"/>
                </a:solidFill>
                <a:latin typeface="游ゴシック" panose="020B0400000000000000" pitchFamily="50" charset="-128"/>
                <a:ea typeface="游ゴシック" panose="020B0400000000000000" pitchFamily="50" charset="-128"/>
              </a:rPr>
              <a:t>」と入力されても、必ず目標数のラインが表示されるようにするためです。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grpSp>
        <p:nvGrpSpPr>
          <p:cNvPr id="7" name="グループ化 6">
            <a:extLst>
              <a:ext uri="{FF2B5EF4-FFF2-40B4-BE49-F238E27FC236}">
                <a16:creationId xmlns:a16="http://schemas.microsoft.com/office/drawing/2014/main" id="{67A7A890-6ACE-66F5-0D0A-C2BFAC8AE6B3}"/>
              </a:ext>
            </a:extLst>
          </p:cNvPr>
          <p:cNvGrpSpPr/>
          <p:nvPr/>
        </p:nvGrpSpPr>
        <p:grpSpPr>
          <a:xfrm>
            <a:off x="2140224" y="1801518"/>
            <a:ext cx="8315741" cy="4651447"/>
            <a:chOff x="2140224" y="1801518"/>
            <a:chExt cx="8315741" cy="4651447"/>
          </a:xfrm>
        </p:grpSpPr>
        <p:pic>
          <p:nvPicPr>
            <p:cNvPr id="13" name="図 12">
              <a:extLst>
                <a:ext uri="{FF2B5EF4-FFF2-40B4-BE49-F238E27FC236}">
                  <a16:creationId xmlns:a16="http://schemas.microsoft.com/office/drawing/2014/main" id="{D9267EE3-FBE9-95A2-3208-FF906A0D1420}"/>
                </a:ext>
              </a:extLst>
            </p:cNvPr>
            <p:cNvPicPr>
              <a:picLocks noChangeAspect="1"/>
            </p:cNvPicPr>
            <p:nvPr/>
          </p:nvPicPr>
          <p:blipFill>
            <a:blip r:embed="rId2"/>
            <a:stretch>
              <a:fillRect/>
            </a:stretch>
          </p:blipFill>
          <p:spPr>
            <a:xfrm>
              <a:off x="2140224" y="1801518"/>
              <a:ext cx="7911552" cy="4651447"/>
            </a:xfrm>
            <a:prstGeom prst="rect">
              <a:avLst/>
            </a:prstGeom>
          </p:spPr>
        </p:pic>
        <p:sp>
          <p:nvSpPr>
            <p:cNvPr id="3" name="正方形/長方形 2">
              <a:extLst>
                <a:ext uri="{FF2B5EF4-FFF2-40B4-BE49-F238E27FC236}">
                  <a16:creationId xmlns:a16="http://schemas.microsoft.com/office/drawing/2014/main" id="{71F473E4-E9CB-D033-3E20-06256FAA76E7}"/>
                </a:ext>
              </a:extLst>
            </p:cNvPr>
            <p:cNvSpPr/>
            <p:nvPr/>
          </p:nvSpPr>
          <p:spPr>
            <a:xfrm>
              <a:off x="2210463" y="3936528"/>
              <a:ext cx="4055165" cy="3730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吹き出し: 折線 3">
              <a:extLst>
                <a:ext uri="{FF2B5EF4-FFF2-40B4-BE49-F238E27FC236}">
                  <a16:creationId xmlns:a16="http://schemas.microsoft.com/office/drawing/2014/main" id="{E4EC65EB-B738-1417-8608-2F7A749C62BD}"/>
                </a:ext>
              </a:extLst>
            </p:cNvPr>
            <p:cNvSpPr/>
            <p:nvPr/>
          </p:nvSpPr>
          <p:spPr>
            <a:xfrm>
              <a:off x="6599583" y="4446990"/>
              <a:ext cx="3856382" cy="602088"/>
            </a:xfrm>
            <a:prstGeom prst="borderCallout2">
              <a:avLst>
                <a:gd name="adj1" fmla="val 20313"/>
                <a:gd name="adj2" fmla="val -178"/>
                <a:gd name="adj3" fmla="val 21414"/>
                <a:gd name="adj4" fmla="val -9962"/>
                <a:gd name="adj5" fmla="val -33407"/>
                <a:gd name="adj6" fmla="val -18256"/>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323332"/>
                  </a:solidFill>
                  <a:latin typeface="游ゴシック" panose="020B0400000000000000" pitchFamily="50" charset="-128"/>
                  <a:ea typeface="游ゴシック" panose="020B0400000000000000" pitchFamily="50" charset="-128"/>
                </a:rPr>
                <a:t>目標数のライン値 ＝ 生産数（累積）の最大値</a:t>
              </a:r>
            </a:p>
          </p:txBody>
        </p:sp>
      </p:grpSp>
      <p:sp>
        <p:nvSpPr>
          <p:cNvPr id="5" name="テキスト プレースホルダー 21">
            <a:extLst>
              <a:ext uri="{FF2B5EF4-FFF2-40B4-BE49-F238E27FC236}">
                <a16:creationId xmlns:a16="http://schemas.microsoft.com/office/drawing/2014/main" id="{2F95964A-FE84-EB5B-267D-317545D55B0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35311701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9C9D758A-41E3-44B1-4B4C-867E78EED58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「目標数」を修正したい場合は次の手順で変更ください。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画面右上、ボードメニューの「管理」－「ボード編集」から編集モードに切り替えます。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grpSp>
        <p:nvGrpSpPr>
          <p:cNvPr id="5" name="グループ化 4">
            <a:extLst>
              <a:ext uri="{FF2B5EF4-FFF2-40B4-BE49-F238E27FC236}">
                <a16:creationId xmlns:a16="http://schemas.microsoft.com/office/drawing/2014/main" id="{6B3D3E63-0823-E20C-0645-C6EB04431B36}"/>
              </a:ext>
            </a:extLst>
          </p:cNvPr>
          <p:cNvGrpSpPr/>
          <p:nvPr/>
        </p:nvGrpSpPr>
        <p:grpSpPr>
          <a:xfrm>
            <a:off x="2148175" y="1781175"/>
            <a:ext cx="7940705" cy="4663323"/>
            <a:chOff x="2148175" y="1781175"/>
            <a:chExt cx="7940705" cy="4663323"/>
          </a:xfrm>
        </p:grpSpPr>
        <p:pic>
          <p:nvPicPr>
            <p:cNvPr id="8" name="図 7">
              <a:extLst>
                <a:ext uri="{FF2B5EF4-FFF2-40B4-BE49-F238E27FC236}">
                  <a16:creationId xmlns:a16="http://schemas.microsoft.com/office/drawing/2014/main" id="{7CDD9232-8CA9-8ABB-FD09-5167D5CA7DB0}"/>
                </a:ext>
              </a:extLst>
            </p:cNvPr>
            <p:cNvPicPr>
              <a:picLocks noChangeAspect="1"/>
            </p:cNvPicPr>
            <p:nvPr/>
          </p:nvPicPr>
          <p:blipFill>
            <a:blip r:embed="rId2"/>
            <a:stretch>
              <a:fillRect/>
            </a:stretch>
          </p:blipFill>
          <p:spPr>
            <a:xfrm>
              <a:off x="2148175" y="1793051"/>
              <a:ext cx="7901462" cy="4651447"/>
            </a:xfrm>
            <a:prstGeom prst="rect">
              <a:avLst/>
            </a:prstGeom>
          </p:spPr>
        </p:pic>
        <p:sp>
          <p:nvSpPr>
            <p:cNvPr id="13" name="正方形/長方形 12">
              <a:extLst>
                <a:ext uri="{FF2B5EF4-FFF2-40B4-BE49-F238E27FC236}">
                  <a16:creationId xmlns:a16="http://schemas.microsoft.com/office/drawing/2014/main" id="{EB5F5507-780E-8ADE-FF00-7BA888CC624B}"/>
                </a:ext>
              </a:extLst>
            </p:cNvPr>
            <p:cNvSpPr/>
            <p:nvPr/>
          </p:nvSpPr>
          <p:spPr>
            <a:xfrm>
              <a:off x="9144000" y="1781175"/>
              <a:ext cx="421419"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E8C4EE0E-2814-D74A-918D-2057FD00009C}"/>
                </a:ext>
              </a:extLst>
            </p:cNvPr>
            <p:cNvSpPr/>
            <p:nvPr/>
          </p:nvSpPr>
          <p:spPr>
            <a:xfrm>
              <a:off x="8690610" y="2040255"/>
              <a:ext cx="1398270" cy="1962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 name="テキスト プレースホルダー 21">
            <a:extLst>
              <a:ext uri="{FF2B5EF4-FFF2-40B4-BE49-F238E27FC236}">
                <a16:creationId xmlns:a16="http://schemas.microsoft.com/office/drawing/2014/main" id="{34E9F28C-5CD1-0835-D301-F3934F0ECE9C}"/>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4066952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66</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9C9D758A-41E3-44B1-4B4C-867E78EED58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「生産数推移」チャートのどこでも構いませんので</a:t>
            </a:r>
            <a:r>
              <a:rPr kumimoji="1" lang="en-US" altLang="ja-JP" sz="1800" dirty="0">
                <a:solidFill>
                  <a:schemeClr val="tx1"/>
                </a:solidFill>
                <a:latin typeface="游ゴシック" panose="020B0400000000000000" pitchFamily="50" charset="-128"/>
                <a:ea typeface="游ゴシック" panose="020B0400000000000000" pitchFamily="50" charset="-128"/>
              </a:rPr>
              <a:t>1</a:t>
            </a:r>
            <a:r>
              <a:rPr kumimoji="1" lang="ja-JP" altLang="en-US" sz="1800">
                <a:solidFill>
                  <a:schemeClr val="tx1"/>
                </a:solidFill>
                <a:latin typeface="游ゴシック" panose="020B0400000000000000" pitchFamily="50" charset="-128"/>
                <a:ea typeface="游ゴシック" panose="020B0400000000000000" pitchFamily="50" charset="-128"/>
              </a:rPr>
              <a:t>度クリックします。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画面右側にチャートメニューが表示されたら「チャート編集」をクリックします。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grpSp>
        <p:nvGrpSpPr>
          <p:cNvPr id="11" name="グループ化 10">
            <a:extLst>
              <a:ext uri="{FF2B5EF4-FFF2-40B4-BE49-F238E27FC236}">
                <a16:creationId xmlns:a16="http://schemas.microsoft.com/office/drawing/2014/main" id="{4CBE99A9-5CA9-447F-63F7-729AED695D2D}"/>
              </a:ext>
            </a:extLst>
          </p:cNvPr>
          <p:cNvGrpSpPr/>
          <p:nvPr/>
        </p:nvGrpSpPr>
        <p:grpSpPr>
          <a:xfrm>
            <a:off x="2148174" y="1826017"/>
            <a:ext cx="7971186" cy="4657387"/>
            <a:chOff x="2148174" y="1826017"/>
            <a:chExt cx="7971186" cy="4657387"/>
          </a:xfrm>
        </p:grpSpPr>
        <p:pic>
          <p:nvPicPr>
            <p:cNvPr id="4" name="図 3">
              <a:extLst>
                <a:ext uri="{FF2B5EF4-FFF2-40B4-BE49-F238E27FC236}">
                  <a16:creationId xmlns:a16="http://schemas.microsoft.com/office/drawing/2014/main" id="{DDA6DB32-31BE-1FF5-F210-DBEEB8CD10A9}"/>
                </a:ext>
              </a:extLst>
            </p:cNvPr>
            <p:cNvPicPr>
              <a:picLocks noChangeAspect="1"/>
            </p:cNvPicPr>
            <p:nvPr/>
          </p:nvPicPr>
          <p:blipFill>
            <a:blip r:embed="rId2"/>
            <a:stretch>
              <a:fillRect/>
            </a:stretch>
          </p:blipFill>
          <p:spPr>
            <a:xfrm>
              <a:off x="2148174" y="1826017"/>
              <a:ext cx="7911551" cy="4657387"/>
            </a:xfrm>
            <a:prstGeom prst="rect">
              <a:avLst/>
            </a:prstGeom>
          </p:spPr>
        </p:pic>
        <p:sp>
          <p:nvSpPr>
            <p:cNvPr id="6" name="星: 5 pt 5">
              <a:extLst>
                <a:ext uri="{FF2B5EF4-FFF2-40B4-BE49-F238E27FC236}">
                  <a16:creationId xmlns:a16="http://schemas.microsoft.com/office/drawing/2014/main" id="{A14C19CC-768E-78EF-B92B-4805ED171033}"/>
                </a:ext>
              </a:extLst>
            </p:cNvPr>
            <p:cNvSpPr/>
            <p:nvPr/>
          </p:nvSpPr>
          <p:spPr>
            <a:xfrm>
              <a:off x="4437719" y="4739641"/>
              <a:ext cx="214685" cy="254442"/>
            </a:xfrm>
            <a:prstGeom prst="star5">
              <a:avLst/>
            </a:prstGeom>
            <a:solidFill>
              <a:schemeClr val="accent4"/>
            </a:solidFill>
            <a:ln>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1200"/>
            </a:p>
          </p:txBody>
        </p:sp>
        <p:sp>
          <p:nvSpPr>
            <p:cNvPr id="7" name="正方形/長方形 6">
              <a:extLst>
                <a:ext uri="{FF2B5EF4-FFF2-40B4-BE49-F238E27FC236}">
                  <a16:creationId xmlns:a16="http://schemas.microsoft.com/office/drawing/2014/main" id="{1CE13579-A480-1859-F878-2FCC2ECB080C}"/>
                </a:ext>
              </a:extLst>
            </p:cNvPr>
            <p:cNvSpPr/>
            <p:nvPr/>
          </p:nvSpPr>
          <p:spPr>
            <a:xfrm>
              <a:off x="2221230" y="3558541"/>
              <a:ext cx="3874770" cy="2362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吹き出し: 折線 4">
              <a:extLst>
                <a:ext uri="{FF2B5EF4-FFF2-40B4-BE49-F238E27FC236}">
                  <a16:creationId xmlns:a16="http://schemas.microsoft.com/office/drawing/2014/main" id="{DC592AC5-3F64-4CB1-759A-87A3C8138410}"/>
                </a:ext>
              </a:extLst>
            </p:cNvPr>
            <p:cNvSpPr/>
            <p:nvPr/>
          </p:nvSpPr>
          <p:spPr>
            <a:xfrm>
              <a:off x="5073824" y="5017936"/>
              <a:ext cx="2203375" cy="482820"/>
            </a:xfrm>
            <a:prstGeom prst="borderCallout2">
              <a:avLst>
                <a:gd name="adj1" fmla="val 20313"/>
                <a:gd name="adj2" fmla="val -178"/>
                <a:gd name="adj3" fmla="val 21414"/>
                <a:gd name="adj4" fmla="val -9962"/>
                <a:gd name="adj5" fmla="val -15909"/>
                <a:gd name="adj6" fmla="val -1855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rgbClr val="323332"/>
                  </a:solidFill>
                  <a:latin typeface="游ゴシック" panose="020B0400000000000000" pitchFamily="50" charset="-128"/>
                  <a:ea typeface="游ゴシック" panose="020B0400000000000000" pitchFamily="50" charset="-128"/>
                </a:rPr>
                <a:t>チャートのどこでも良いので</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一度クリックします</a:t>
              </a:r>
            </a:p>
          </p:txBody>
        </p:sp>
        <p:sp>
          <p:nvSpPr>
            <p:cNvPr id="9" name="正方形/長方形 8">
              <a:extLst>
                <a:ext uri="{FF2B5EF4-FFF2-40B4-BE49-F238E27FC236}">
                  <a16:creationId xmlns:a16="http://schemas.microsoft.com/office/drawing/2014/main" id="{633E9520-2E54-4405-5717-289C3C058A9B}"/>
                </a:ext>
              </a:extLst>
            </p:cNvPr>
            <p:cNvSpPr/>
            <p:nvPr/>
          </p:nvSpPr>
          <p:spPr>
            <a:xfrm>
              <a:off x="8663939" y="2755903"/>
              <a:ext cx="1455421" cy="28193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0" name="直線矢印コネクタ 9">
              <a:extLst>
                <a:ext uri="{FF2B5EF4-FFF2-40B4-BE49-F238E27FC236}">
                  <a16:creationId xmlns:a16="http://schemas.microsoft.com/office/drawing/2014/main" id="{A6B13F02-4BEE-2D48-0EE8-371C79841B0F}"/>
                </a:ext>
              </a:extLst>
            </p:cNvPr>
            <p:cNvCxnSpPr>
              <a:cxnSpLocks/>
              <a:stCxn id="5" idx="3"/>
            </p:cNvCxnSpPr>
            <p:nvPr/>
          </p:nvCxnSpPr>
          <p:spPr>
            <a:xfrm flipV="1">
              <a:off x="6175512" y="2902226"/>
              <a:ext cx="2459604" cy="211571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grpSp>
      <p:sp>
        <p:nvSpPr>
          <p:cNvPr id="8" name="テキスト プレースホルダー 21">
            <a:extLst>
              <a:ext uri="{FF2B5EF4-FFF2-40B4-BE49-F238E27FC236}">
                <a16:creationId xmlns:a16="http://schemas.microsoft.com/office/drawing/2014/main" id="{28E8F76C-75EA-67F9-65FE-D2355115D1C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4944855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67</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D540E39B-93C6-67B6-07ED-214E1F217A80}"/>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プルダウンメニューから「折れ線・線形設定＞全般」に合わせます。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「基準線を設定する」横にある「　 」をクリックします。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pic>
        <p:nvPicPr>
          <p:cNvPr id="7" name="図 6">
            <a:extLst>
              <a:ext uri="{FF2B5EF4-FFF2-40B4-BE49-F238E27FC236}">
                <a16:creationId xmlns:a16="http://schemas.microsoft.com/office/drawing/2014/main" id="{7CDFFDAF-451B-FFB6-82A8-33962768496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796091" y="1185364"/>
            <a:ext cx="288000" cy="286856"/>
          </a:xfrm>
          <a:prstGeom prst="rect">
            <a:avLst/>
          </a:prstGeom>
        </p:spPr>
      </p:pic>
      <p:grpSp>
        <p:nvGrpSpPr>
          <p:cNvPr id="8" name="グループ化 7">
            <a:extLst>
              <a:ext uri="{FF2B5EF4-FFF2-40B4-BE49-F238E27FC236}">
                <a16:creationId xmlns:a16="http://schemas.microsoft.com/office/drawing/2014/main" id="{076A45EA-272E-4364-C311-83696E68C15C}"/>
              </a:ext>
            </a:extLst>
          </p:cNvPr>
          <p:cNvGrpSpPr/>
          <p:nvPr/>
        </p:nvGrpSpPr>
        <p:grpSpPr>
          <a:xfrm>
            <a:off x="4147945" y="1801518"/>
            <a:ext cx="3919384" cy="4476261"/>
            <a:chOff x="4147945" y="1801518"/>
            <a:chExt cx="3919384" cy="4476261"/>
          </a:xfrm>
        </p:grpSpPr>
        <p:pic>
          <p:nvPicPr>
            <p:cNvPr id="4" name="図 3">
              <a:extLst>
                <a:ext uri="{FF2B5EF4-FFF2-40B4-BE49-F238E27FC236}">
                  <a16:creationId xmlns:a16="http://schemas.microsoft.com/office/drawing/2014/main" id="{D5F7FB22-7A67-659E-6A79-F96503731B0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47945" y="1801518"/>
              <a:ext cx="3919384" cy="4476261"/>
            </a:xfrm>
            <a:prstGeom prst="rect">
              <a:avLst/>
            </a:prstGeom>
          </p:spPr>
        </p:pic>
        <p:sp>
          <p:nvSpPr>
            <p:cNvPr id="6" name="正方形/長方形 5">
              <a:extLst>
                <a:ext uri="{FF2B5EF4-FFF2-40B4-BE49-F238E27FC236}">
                  <a16:creationId xmlns:a16="http://schemas.microsoft.com/office/drawing/2014/main" id="{B7F66448-16AD-3274-0B3F-B4416333760F}"/>
                </a:ext>
              </a:extLst>
            </p:cNvPr>
            <p:cNvSpPr/>
            <p:nvPr/>
          </p:nvSpPr>
          <p:spPr>
            <a:xfrm>
              <a:off x="4259579" y="2737407"/>
              <a:ext cx="2194561" cy="2971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DA73A057-40DC-6A45-7023-2151596855A5}"/>
                </a:ext>
              </a:extLst>
            </p:cNvPr>
            <p:cNvSpPr/>
            <p:nvPr/>
          </p:nvSpPr>
          <p:spPr>
            <a:xfrm>
              <a:off x="4229099" y="5274867"/>
              <a:ext cx="1181102" cy="2971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 name="テキスト プレースホルダー 21">
            <a:extLst>
              <a:ext uri="{FF2B5EF4-FFF2-40B4-BE49-F238E27FC236}">
                <a16:creationId xmlns:a16="http://schemas.microsoft.com/office/drawing/2014/main" id="{06152FF5-CC6B-49AB-9E4A-EFE906B729C8}"/>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38518977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68</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D2AC684B-AB83-33B7-A6C7-5BF7A55A965B}"/>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対象集計項目名「生産数」の設定が</a:t>
            </a:r>
            <a:r>
              <a:rPr kumimoji="1" lang="en-US" altLang="ja-JP" sz="1800" dirty="0">
                <a:solidFill>
                  <a:schemeClr val="tx1"/>
                </a:solidFill>
                <a:latin typeface="游ゴシック" panose="020B0400000000000000" pitchFamily="50" charset="-128"/>
                <a:ea typeface="游ゴシック" panose="020B0400000000000000" pitchFamily="50" charset="-128"/>
              </a:rPr>
              <a:t>1</a:t>
            </a:r>
            <a:r>
              <a:rPr kumimoji="1" lang="ja-JP" altLang="en-US" sz="1800">
                <a:solidFill>
                  <a:schemeClr val="tx1"/>
                </a:solidFill>
                <a:latin typeface="游ゴシック" panose="020B0400000000000000" pitchFamily="50" charset="-128"/>
                <a:ea typeface="游ゴシック" panose="020B0400000000000000" pitchFamily="50" charset="-128"/>
              </a:rPr>
              <a:t>つ存在しています。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基準線値が「自動的に最大値を設定」になっています。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grpSp>
        <p:nvGrpSpPr>
          <p:cNvPr id="8" name="グループ化 7">
            <a:extLst>
              <a:ext uri="{FF2B5EF4-FFF2-40B4-BE49-F238E27FC236}">
                <a16:creationId xmlns:a16="http://schemas.microsoft.com/office/drawing/2014/main" id="{52382E67-A4A0-22C2-D104-44C6E6332F61}"/>
              </a:ext>
            </a:extLst>
          </p:cNvPr>
          <p:cNvGrpSpPr/>
          <p:nvPr/>
        </p:nvGrpSpPr>
        <p:grpSpPr>
          <a:xfrm>
            <a:off x="1724829" y="1801518"/>
            <a:ext cx="8765615" cy="3750159"/>
            <a:chOff x="1724829" y="1801518"/>
            <a:chExt cx="8765615" cy="3750159"/>
          </a:xfrm>
        </p:grpSpPr>
        <p:pic>
          <p:nvPicPr>
            <p:cNvPr id="4" name="図 3">
              <a:extLst>
                <a:ext uri="{FF2B5EF4-FFF2-40B4-BE49-F238E27FC236}">
                  <a16:creationId xmlns:a16="http://schemas.microsoft.com/office/drawing/2014/main" id="{5FF2D18A-76C2-7A52-88CE-C27EE96F84A6}"/>
                </a:ext>
              </a:extLst>
            </p:cNvPr>
            <p:cNvPicPr>
              <a:picLocks noChangeAspect="1"/>
            </p:cNvPicPr>
            <p:nvPr/>
          </p:nvPicPr>
          <p:blipFill>
            <a:blip r:embed="rId2"/>
            <a:stretch>
              <a:fillRect/>
            </a:stretch>
          </p:blipFill>
          <p:spPr>
            <a:xfrm>
              <a:off x="1724829" y="1801518"/>
              <a:ext cx="8765615" cy="3750159"/>
            </a:xfrm>
            <a:prstGeom prst="rect">
              <a:avLst/>
            </a:prstGeom>
          </p:spPr>
        </p:pic>
        <p:sp>
          <p:nvSpPr>
            <p:cNvPr id="7" name="正方形/長方形 6">
              <a:extLst>
                <a:ext uri="{FF2B5EF4-FFF2-40B4-BE49-F238E27FC236}">
                  <a16:creationId xmlns:a16="http://schemas.microsoft.com/office/drawing/2014/main" id="{303F7650-0B23-5383-50E5-8C45974DC2C6}"/>
                </a:ext>
              </a:extLst>
            </p:cNvPr>
            <p:cNvSpPr/>
            <p:nvPr/>
          </p:nvSpPr>
          <p:spPr>
            <a:xfrm>
              <a:off x="4015739" y="2926743"/>
              <a:ext cx="1897381" cy="2971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C18BBE88-2BAC-DE07-C326-B4B6BB0B8B63}"/>
                </a:ext>
              </a:extLst>
            </p:cNvPr>
            <p:cNvSpPr/>
            <p:nvPr/>
          </p:nvSpPr>
          <p:spPr>
            <a:xfrm>
              <a:off x="1925873" y="2148842"/>
              <a:ext cx="944550" cy="2971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 name="テキスト プレースホルダー 21">
            <a:extLst>
              <a:ext uri="{FF2B5EF4-FFF2-40B4-BE49-F238E27FC236}">
                <a16:creationId xmlns:a16="http://schemas.microsoft.com/office/drawing/2014/main" id="{CDE32A74-509D-65CE-7BF5-A37EE366411E}"/>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132491503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69</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8CF75EAE-A664-6DDC-0B9B-96F8B488761C}"/>
              </a:ext>
            </a:extLst>
          </p:cNvPr>
          <p:cNvSpPr/>
          <p:nvPr/>
        </p:nvSpPr>
        <p:spPr>
          <a:xfrm>
            <a:off x="272415" y="876717"/>
            <a:ext cx="11670444" cy="4675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こちらの設定を、たとえば「入力値を設定」に変更し、値を「</a:t>
            </a:r>
            <a:r>
              <a:rPr kumimoji="1" lang="en-US" altLang="ja-JP" sz="1800" dirty="0">
                <a:solidFill>
                  <a:schemeClr val="tx1"/>
                </a:solidFill>
                <a:latin typeface="游ゴシック" panose="020B0400000000000000" pitchFamily="50" charset="-128"/>
                <a:ea typeface="游ゴシック" panose="020B0400000000000000" pitchFamily="50" charset="-128"/>
              </a:rPr>
              <a:t>1000</a:t>
            </a:r>
            <a:r>
              <a:rPr kumimoji="1" lang="ja-JP" altLang="en-US" sz="1800">
                <a:solidFill>
                  <a:schemeClr val="tx1"/>
                </a:solidFill>
                <a:latin typeface="游ゴシック" panose="020B0400000000000000" pitchFamily="50" charset="-128"/>
                <a:ea typeface="游ゴシック" panose="020B0400000000000000" pitchFamily="50" charset="-128"/>
              </a:rPr>
              <a:t>」と入力します。</a:t>
            </a:r>
          </a:p>
        </p:txBody>
      </p:sp>
      <p:sp>
        <p:nvSpPr>
          <p:cNvPr id="8" name="矢印: 上向き折線 7">
            <a:extLst>
              <a:ext uri="{FF2B5EF4-FFF2-40B4-BE49-F238E27FC236}">
                <a16:creationId xmlns:a16="http://schemas.microsoft.com/office/drawing/2014/main" id="{901C09C2-CB01-9327-6B23-4712CF565A6F}"/>
              </a:ext>
            </a:extLst>
          </p:cNvPr>
          <p:cNvSpPr/>
          <p:nvPr/>
        </p:nvSpPr>
        <p:spPr>
          <a:xfrm rot="5400000">
            <a:off x="5145488" y="4866787"/>
            <a:ext cx="532737" cy="421419"/>
          </a:xfrm>
          <a:prstGeom prst="bentUpArrow">
            <a:avLst>
              <a:gd name="adj1" fmla="val 25000"/>
              <a:gd name="adj2" fmla="val 47641"/>
              <a:gd name="adj3" fmla="val 4575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nvGrpSpPr>
          <p:cNvPr id="9" name="グループ化 8">
            <a:extLst>
              <a:ext uri="{FF2B5EF4-FFF2-40B4-BE49-F238E27FC236}">
                <a16:creationId xmlns:a16="http://schemas.microsoft.com/office/drawing/2014/main" id="{BD218002-AC96-19C4-69CC-9B0EBD414B45}"/>
              </a:ext>
            </a:extLst>
          </p:cNvPr>
          <p:cNvGrpSpPr/>
          <p:nvPr/>
        </p:nvGrpSpPr>
        <p:grpSpPr>
          <a:xfrm>
            <a:off x="577810" y="1801518"/>
            <a:ext cx="4954309" cy="2675336"/>
            <a:chOff x="577810" y="1801518"/>
            <a:chExt cx="4954309" cy="2675336"/>
          </a:xfrm>
        </p:grpSpPr>
        <p:pic>
          <p:nvPicPr>
            <p:cNvPr id="4" name="図 3">
              <a:extLst>
                <a:ext uri="{FF2B5EF4-FFF2-40B4-BE49-F238E27FC236}">
                  <a16:creationId xmlns:a16="http://schemas.microsoft.com/office/drawing/2014/main" id="{E3AFF81A-B8C7-DFD9-FCBF-DC555E342EF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7810" y="1801518"/>
              <a:ext cx="4954309" cy="2675336"/>
            </a:xfrm>
            <a:prstGeom prst="rect">
              <a:avLst/>
            </a:prstGeom>
          </p:spPr>
        </p:pic>
        <p:sp>
          <p:nvSpPr>
            <p:cNvPr id="7" name="正方形/長方形 6">
              <a:extLst>
                <a:ext uri="{FF2B5EF4-FFF2-40B4-BE49-F238E27FC236}">
                  <a16:creationId xmlns:a16="http://schemas.microsoft.com/office/drawing/2014/main" id="{2400C9CD-021B-99D4-7C64-4D0481C79D81}"/>
                </a:ext>
              </a:extLst>
            </p:cNvPr>
            <p:cNvSpPr/>
            <p:nvPr/>
          </p:nvSpPr>
          <p:spPr>
            <a:xfrm>
              <a:off x="2944302" y="3916402"/>
              <a:ext cx="1685676"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86F748B2-D6A7-C8D7-6231-6DB43C4B4337}"/>
                </a:ext>
              </a:extLst>
            </p:cNvPr>
            <p:cNvSpPr/>
            <p:nvPr/>
          </p:nvSpPr>
          <p:spPr>
            <a:xfrm>
              <a:off x="1892742" y="2973368"/>
              <a:ext cx="812358"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 name="グループ化 12">
            <a:extLst>
              <a:ext uri="{FF2B5EF4-FFF2-40B4-BE49-F238E27FC236}">
                <a16:creationId xmlns:a16="http://schemas.microsoft.com/office/drawing/2014/main" id="{D09F034E-7BFF-EBF2-1BE5-24F69E33D42E}"/>
              </a:ext>
            </a:extLst>
          </p:cNvPr>
          <p:cNvGrpSpPr/>
          <p:nvPr/>
        </p:nvGrpSpPr>
        <p:grpSpPr>
          <a:xfrm>
            <a:off x="5866088" y="2988130"/>
            <a:ext cx="5106712" cy="2675336"/>
            <a:chOff x="5866088" y="2988130"/>
            <a:chExt cx="5106712" cy="2675336"/>
          </a:xfrm>
        </p:grpSpPr>
        <p:pic>
          <p:nvPicPr>
            <p:cNvPr id="6" name="図 5">
              <a:extLst>
                <a:ext uri="{FF2B5EF4-FFF2-40B4-BE49-F238E27FC236}">
                  <a16:creationId xmlns:a16="http://schemas.microsoft.com/office/drawing/2014/main" id="{75687B90-193F-AFFA-0A8A-54C5481D3FE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866088" y="2988130"/>
              <a:ext cx="5106712" cy="2675336"/>
            </a:xfrm>
            <a:prstGeom prst="rect">
              <a:avLst/>
            </a:prstGeom>
          </p:spPr>
        </p:pic>
        <p:sp>
          <p:nvSpPr>
            <p:cNvPr id="11" name="正方形/長方形 10">
              <a:extLst>
                <a:ext uri="{FF2B5EF4-FFF2-40B4-BE49-F238E27FC236}">
                  <a16:creationId xmlns:a16="http://schemas.microsoft.com/office/drawing/2014/main" id="{9FED995F-BE52-A1C4-4F47-106137842C0A}"/>
                </a:ext>
              </a:extLst>
            </p:cNvPr>
            <p:cNvSpPr/>
            <p:nvPr/>
          </p:nvSpPr>
          <p:spPr>
            <a:xfrm>
              <a:off x="8217342" y="4139490"/>
              <a:ext cx="2633538"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 name="テキスト プレースホルダー 21">
            <a:extLst>
              <a:ext uri="{FF2B5EF4-FFF2-40B4-BE49-F238E27FC236}">
                <a16:creationId xmlns:a16="http://schemas.microsoft.com/office/drawing/2014/main" id="{F20D0AFC-7BA3-1F56-7A37-F03CB766643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39664536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1E9C2-76BE-BBFB-84D3-EB4F19F6B211}"/>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AE3B2978-5681-B0AB-B1FB-B254EFFFFBBF}"/>
              </a:ext>
            </a:extLst>
          </p:cNvPr>
          <p:cNvSpPr>
            <a:spLocks noGrp="1"/>
          </p:cNvSpPr>
          <p:nvPr>
            <p:ph type="sldNum" sz="quarter" idx="2"/>
          </p:nvPr>
        </p:nvSpPr>
        <p:spPr/>
        <p:txBody>
          <a:bodyPr/>
          <a:lstStyle/>
          <a:p>
            <a:fld id="{86CB4B4D-7CA3-9044-876B-883B54F8677D}" type="slidenum">
              <a:rPr lang="en-US" altLang="ja-JP" smtClean="0"/>
              <a:pPr/>
              <a:t>7</a:t>
            </a:fld>
            <a:endParaRPr lang="ja-JP" altLang="en-US"/>
          </a:p>
        </p:txBody>
      </p:sp>
      <p:sp>
        <p:nvSpPr>
          <p:cNvPr id="2" name="フッター プレースホルダー 1">
            <a:extLst>
              <a:ext uri="{FF2B5EF4-FFF2-40B4-BE49-F238E27FC236}">
                <a16:creationId xmlns:a16="http://schemas.microsoft.com/office/drawing/2014/main" id="{0B89196C-192C-F1B4-337B-62FD78ECF7C3}"/>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テキスト プレースホルダー 21">
            <a:extLst>
              <a:ext uri="{FF2B5EF4-FFF2-40B4-BE49-F238E27FC236}">
                <a16:creationId xmlns:a16="http://schemas.microsoft.com/office/drawing/2014/main" id="{23E516CC-9EF5-002A-8DAB-6083BFF2DF6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連携イメージ</a:t>
            </a:r>
          </a:p>
        </p:txBody>
      </p:sp>
      <p:grpSp>
        <p:nvGrpSpPr>
          <p:cNvPr id="23" name="グループ化 22">
            <a:extLst>
              <a:ext uri="{FF2B5EF4-FFF2-40B4-BE49-F238E27FC236}">
                <a16:creationId xmlns:a16="http://schemas.microsoft.com/office/drawing/2014/main" id="{81D982AD-CB2C-0467-FF11-A773906548FE}"/>
              </a:ext>
            </a:extLst>
          </p:cNvPr>
          <p:cNvGrpSpPr/>
          <p:nvPr/>
        </p:nvGrpSpPr>
        <p:grpSpPr>
          <a:xfrm>
            <a:off x="272415" y="1028471"/>
            <a:ext cx="2511569" cy="1663507"/>
            <a:chOff x="1397491" y="1028471"/>
            <a:chExt cx="2511569" cy="1663507"/>
          </a:xfrm>
        </p:grpSpPr>
        <p:pic>
          <p:nvPicPr>
            <p:cNvPr id="21" name="図 20">
              <a:extLst>
                <a:ext uri="{FF2B5EF4-FFF2-40B4-BE49-F238E27FC236}">
                  <a16:creationId xmlns:a16="http://schemas.microsoft.com/office/drawing/2014/main" id="{57237C42-97F7-336A-BC45-28D9C670EAC2}"/>
                </a:ext>
              </a:extLst>
            </p:cNvPr>
            <p:cNvPicPr>
              <a:picLocks noChangeAspect="1"/>
            </p:cNvPicPr>
            <p:nvPr/>
          </p:nvPicPr>
          <p:blipFill>
            <a:blip r:embed="rId2">
              <a:duotone>
                <a:schemeClr val="accent6">
                  <a:shade val="45000"/>
                  <a:satMod val="135000"/>
                </a:schemeClr>
                <a:prstClr val="white"/>
              </a:duotone>
            </a:blip>
            <a:stretch>
              <a:fillRect/>
            </a:stretch>
          </p:blipFill>
          <p:spPr>
            <a:xfrm>
              <a:off x="1397491" y="1028471"/>
              <a:ext cx="2511569" cy="1663507"/>
            </a:xfrm>
            <a:prstGeom prst="rect">
              <a:avLst/>
            </a:prstGeom>
            <a:ln>
              <a:noFill/>
            </a:ln>
          </p:spPr>
        </p:pic>
        <p:pic>
          <p:nvPicPr>
            <p:cNvPr id="10" name="図 9">
              <a:extLst>
                <a:ext uri="{FF2B5EF4-FFF2-40B4-BE49-F238E27FC236}">
                  <a16:creationId xmlns:a16="http://schemas.microsoft.com/office/drawing/2014/main" id="{C495BE41-9B5C-6C87-8E6E-6BC10A51E6F7}"/>
                </a:ext>
              </a:extLst>
            </p:cNvPr>
            <p:cNvPicPr>
              <a:picLocks noChangeAspect="1"/>
            </p:cNvPicPr>
            <p:nvPr/>
          </p:nvPicPr>
          <p:blipFill>
            <a:blip r:embed="rId3"/>
            <a:stretch>
              <a:fillRect/>
            </a:stretch>
          </p:blipFill>
          <p:spPr>
            <a:xfrm>
              <a:off x="1655237" y="1938024"/>
              <a:ext cx="1996075" cy="474707"/>
            </a:xfrm>
            <a:prstGeom prst="rect">
              <a:avLst/>
            </a:prstGeom>
            <a:noFill/>
          </p:spPr>
        </p:pic>
      </p:grpSp>
      <p:pic>
        <p:nvPicPr>
          <p:cNvPr id="16" name="図 15">
            <a:extLst>
              <a:ext uri="{FF2B5EF4-FFF2-40B4-BE49-F238E27FC236}">
                <a16:creationId xmlns:a16="http://schemas.microsoft.com/office/drawing/2014/main" id="{F4EC62A6-4D49-B5A9-BAC2-5B672847D5A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42069" y="1446514"/>
            <a:ext cx="2993901" cy="1245464"/>
          </a:xfrm>
          <a:prstGeom prst="rect">
            <a:avLst/>
          </a:prstGeom>
        </p:spPr>
      </p:pic>
      <p:cxnSp>
        <p:nvCxnSpPr>
          <p:cNvPr id="45" name="直線矢印コネクタ 44">
            <a:extLst>
              <a:ext uri="{FF2B5EF4-FFF2-40B4-BE49-F238E27FC236}">
                <a16:creationId xmlns:a16="http://schemas.microsoft.com/office/drawing/2014/main" id="{EDA03586-C2A3-B03D-60CC-D4A7B9B2657A}"/>
              </a:ext>
            </a:extLst>
          </p:cNvPr>
          <p:cNvCxnSpPr>
            <a:cxnSpLocks/>
          </p:cNvCxnSpPr>
          <p:nvPr/>
        </p:nvCxnSpPr>
        <p:spPr>
          <a:xfrm>
            <a:off x="3004964" y="2156460"/>
            <a:ext cx="447025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97" name="グループ化 96">
            <a:extLst>
              <a:ext uri="{FF2B5EF4-FFF2-40B4-BE49-F238E27FC236}">
                <a16:creationId xmlns:a16="http://schemas.microsoft.com/office/drawing/2014/main" id="{BCE751CA-9495-D216-C30B-757B470ECF90}"/>
              </a:ext>
            </a:extLst>
          </p:cNvPr>
          <p:cNvGrpSpPr/>
          <p:nvPr/>
        </p:nvGrpSpPr>
        <p:grpSpPr>
          <a:xfrm>
            <a:off x="2929684" y="1580474"/>
            <a:ext cx="3190990" cy="604089"/>
            <a:chOff x="2929684" y="1580474"/>
            <a:chExt cx="3190990" cy="604089"/>
          </a:xfrm>
        </p:grpSpPr>
        <p:sp>
          <p:nvSpPr>
            <p:cNvPr id="32" name="01">
              <a:extLst>
                <a:ext uri="{FF2B5EF4-FFF2-40B4-BE49-F238E27FC236}">
                  <a16:creationId xmlns:a16="http://schemas.microsoft.com/office/drawing/2014/main" id="{2102BF1F-CF5A-AAA5-EDFB-364B2DA9C573}"/>
                </a:ext>
              </a:extLst>
            </p:cNvPr>
            <p:cNvSpPr txBox="1">
              <a:spLocks/>
            </p:cNvSpPr>
            <p:nvPr/>
          </p:nvSpPr>
          <p:spPr>
            <a:xfrm>
              <a:off x="2929684" y="158047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01</a:t>
              </a:r>
            </a:p>
          </p:txBody>
        </p:sp>
        <p:sp>
          <p:nvSpPr>
            <p:cNvPr id="46" name="テキスト プレースホルダー 21">
              <a:extLst>
                <a:ext uri="{FF2B5EF4-FFF2-40B4-BE49-F238E27FC236}">
                  <a16:creationId xmlns:a16="http://schemas.microsoft.com/office/drawing/2014/main" id="{1C32F9D2-F873-760C-267F-016420A3099F}"/>
                </a:ext>
              </a:extLst>
            </p:cNvPr>
            <p:cNvSpPr txBox="1">
              <a:spLocks/>
            </p:cNvSpPr>
            <p:nvPr/>
          </p:nvSpPr>
          <p:spPr>
            <a:xfrm>
              <a:off x="3257344" y="1600580"/>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システム間の連携</a:t>
              </a:r>
            </a:p>
          </p:txBody>
        </p:sp>
        <p:sp>
          <p:nvSpPr>
            <p:cNvPr id="65" name="テキスト プレースホルダー 21">
              <a:extLst>
                <a:ext uri="{FF2B5EF4-FFF2-40B4-BE49-F238E27FC236}">
                  <a16:creationId xmlns:a16="http://schemas.microsoft.com/office/drawing/2014/main" id="{50D94683-3FB4-6950-F822-77E8C50F07F6}"/>
                </a:ext>
              </a:extLst>
            </p:cNvPr>
            <p:cNvSpPr txBox="1">
              <a:spLocks/>
            </p:cNvSpPr>
            <p:nvPr/>
          </p:nvSpPr>
          <p:spPr>
            <a:xfrm>
              <a:off x="3342015" y="1890262"/>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・システム全体で最初に</a:t>
              </a:r>
              <a:r>
                <a:rPr lang="en-US" altLang="ja-JP" sz="1200" dirty="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回のみ設定</a:t>
              </a:r>
            </a:p>
          </p:txBody>
        </p:sp>
      </p:grpSp>
    </p:spTree>
    <p:extLst>
      <p:ext uri="{BB962C8B-B14F-4D97-AF65-F5344CB8AC3E}">
        <p14:creationId xmlns:p14="http://schemas.microsoft.com/office/powerpoint/2010/main" val="366422381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70</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9205243F-924D-37DE-7317-1D06E41A3DEC}"/>
              </a:ext>
            </a:extLst>
          </p:cNvPr>
          <p:cNvSpPr/>
          <p:nvPr/>
        </p:nvSpPr>
        <p:spPr>
          <a:xfrm>
            <a:off x="272415" y="876717"/>
            <a:ext cx="11670444" cy="4206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基準線値を変更したら、画面下の方にある「更新」をクリックし、設定を上書きします。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grpSp>
        <p:nvGrpSpPr>
          <p:cNvPr id="6" name="グループ化 5">
            <a:extLst>
              <a:ext uri="{FF2B5EF4-FFF2-40B4-BE49-F238E27FC236}">
                <a16:creationId xmlns:a16="http://schemas.microsoft.com/office/drawing/2014/main" id="{ED13E467-3F41-4610-DA4C-0427A750E307}"/>
              </a:ext>
            </a:extLst>
          </p:cNvPr>
          <p:cNvGrpSpPr/>
          <p:nvPr/>
        </p:nvGrpSpPr>
        <p:grpSpPr>
          <a:xfrm>
            <a:off x="1909884" y="1801518"/>
            <a:ext cx="8372231" cy="4570628"/>
            <a:chOff x="1909884" y="1801518"/>
            <a:chExt cx="8372231" cy="4570628"/>
          </a:xfrm>
        </p:grpSpPr>
        <p:pic>
          <p:nvPicPr>
            <p:cNvPr id="4" name="図 3">
              <a:extLst>
                <a:ext uri="{FF2B5EF4-FFF2-40B4-BE49-F238E27FC236}">
                  <a16:creationId xmlns:a16="http://schemas.microsoft.com/office/drawing/2014/main" id="{ACF48BD9-7717-D52D-BF36-608E35487A7E}"/>
                </a:ext>
              </a:extLst>
            </p:cNvPr>
            <p:cNvPicPr>
              <a:picLocks noChangeAspect="1"/>
            </p:cNvPicPr>
            <p:nvPr/>
          </p:nvPicPr>
          <p:blipFill>
            <a:blip r:embed="rId2"/>
            <a:stretch>
              <a:fillRect/>
            </a:stretch>
          </p:blipFill>
          <p:spPr>
            <a:xfrm>
              <a:off x="1909884" y="1801518"/>
              <a:ext cx="8372231" cy="4570628"/>
            </a:xfrm>
            <a:prstGeom prst="rect">
              <a:avLst/>
            </a:prstGeom>
          </p:spPr>
        </p:pic>
        <p:sp>
          <p:nvSpPr>
            <p:cNvPr id="7" name="正方形/長方形 6">
              <a:extLst>
                <a:ext uri="{FF2B5EF4-FFF2-40B4-BE49-F238E27FC236}">
                  <a16:creationId xmlns:a16="http://schemas.microsoft.com/office/drawing/2014/main" id="{321DBD95-5607-D03F-F72C-BB320CB11D9F}"/>
                </a:ext>
              </a:extLst>
            </p:cNvPr>
            <p:cNvSpPr/>
            <p:nvPr/>
          </p:nvSpPr>
          <p:spPr>
            <a:xfrm>
              <a:off x="5900862" y="5660880"/>
              <a:ext cx="766638"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3D9D1EAB-95E0-3413-7CAA-EFE9958FCA67}"/>
                </a:ext>
              </a:extLst>
            </p:cNvPr>
            <p:cNvSpPr/>
            <p:nvPr/>
          </p:nvSpPr>
          <p:spPr>
            <a:xfrm>
              <a:off x="5329361" y="6020072"/>
              <a:ext cx="766638"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 name="テキスト プレースホルダー 21">
            <a:extLst>
              <a:ext uri="{FF2B5EF4-FFF2-40B4-BE49-F238E27FC236}">
                <a16:creationId xmlns:a16="http://schemas.microsoft.com/office/drawing/2014/main" id="{6DDA52A5-80B3-20E4-C819-1B3B6DCB160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33462448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71</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9205243F-924D-37DE-7317-1D06E41A3DEC}"/>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設定の適用を確認したら、画面左下の「保存」をクリックしボードを保存します。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grpSp>
        <p:nvGrpSpPr>
          <p:cNvPr id="5" name="グループ化 4">
            <a:extLst>
              <a:ext uri="{FF2B5EF4-FFF2-40B4-BE49-F238E27FC236}">
                <a16:creationId xmlns:a16="http://schemas.microsoft.com/office/drawing/2014/main" id="{ACE2EC09-B627-3063-EDD3-3797D3A5CE98}"/>
              </a:ext>
            </a:extLst>
          </p:cNvPr>
          <p:cNvGrpSpPr/>
          <p:nvPr/>
        </p:nvGrpSpPr>
        <p:grpSpPr>
          <a:xfrm>
            <a:off x="442819" y="1770306"/>
            <a:ext cx="7153230" cy="4253478"/>
            <a:chOff x="4392064" y="1770306"/>
            <a:chExt cx="7153230" cy="4253478"/>
          </a:xfrm>
        </p:grpSpPr>
        <p:pic>
          <p:nvPicPr>
            <p:cNvPr id="10" name="図 9">
              <a:extLst>
                <a:ext uri="{FF2B5EF4-FFF2-40B4-BE49-F238E27FC236}">
                  <a16:creationId xmlns:a16="http://schemas.microsoft.com/office/drawing/2014/main" id="{88210955-E2A8-9243-F3B3-109688BE8903}"/>
                </a:ext>
              </a:extLst>
            </p:cNvPr>
            <p:cNvPicPr>
              <a:picLocks noChangeAspect="1"/>
            </p:cNvPicPr>
            <p:nvPr/>
          </p:nvPicPr>
          <p:blipFill>
            <a:blip r:embed="rId2"/>
            <a:stretch>
              <a:fillRect/>
            </a:stretch>
          </p:blipFill>
          <p:spPr>
            <a:xfrm>
              <a:off x="4392064" y="1770306"/>
              <a:ext cx="7153230" cy="4210977"/>
            </a:xfrm>
            <a:prstGeom prst="rect">
              <a:avLst/>
            </a:prstGeom>
          </p:spPr>
        </p:pic>
        <p:sp>
          <p:nvSpPr>
            <p:cNvPr id="6" name="正方形/長方形 5">
              <a:extLst>
                <a:ext uri="{FF2B5EF4-FFF2-40B4-BE49-F238E27FC236}">
                  <a16:creationId xmlns:a16="http://schemas.microsoft.com/office/drawing/2014/main" id="{643D718E-3B40-A39A-4E45-0361876C1FE7}"/>
                </a:ext>
              </a:extLst>
            </p:cNvPr>
            <p:cNvSpPr/>
            <p:nvPr/>
          </p:nvSpPr>
          <p:spPr>
            <a:xfrm>
              <a:off x="5001701" y="5739740"/>
              <a:ext cx="461839"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正方形/長方形 8">
            <a:extLst>
              <a:ext uri="{FF2B5EF4-FFF2-40B4-BE49-F238E27FC236}">
                <a16:creationId xmlns:a16="http://schemas.microsoft.com/office/drawing/2014/main" id="{BDA883E5-582E-F990-FAAA-152478A82591}"/>
              </a:ext>
            </a:extLst>
          </p:cNvPr>
          <p:cNvSpPr/>
          <p:nvPr/>
        </p:nvSpPr>
        <p:spPr>
          <a:xfrm>
            <a:off x="7721465" y="1804239"/>
            <a:ext cx="4027716" cy="39355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400" dirty="0">
                <a:solidFill>
                  <a:schemeClr val="tx1"/>
                </a:solidFill>
                <a:latin typeface="游ゴシック" panose="020B0400000000000000" pitchFamily="50" charset="-128"/>
                <a:ea typeface="游ゴシック" panose="020B0400000000000000" pitchFamily="50" charset="-128"/>
              </a:rPr>
              <a:t>基準線の値は実施するデモに合わせて調整をしてください。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右図の例では生産数が「</a:t>
            </a:r>
            <a:r>
              <a:rPr kumimoji="1" lang="en-US" altLang="ja-JP" sz="1400" dirty="0">
                <a:solidFill>
                  <a:schemeClr val="tx1"/>
                </a:solidFill>
                <a:latin typeface="游ゴシック" panose="020B0400000000000000" pitchFamily="50" charset="-128"/>
                <a:ea typeface="游ゴシック" panose="020B0400000000000000" pitchFamily="50" charset="-128"/>
              </a:rPr>
              <a:t>650</a:t>
            </a:r>
            <a:r>
              <a:rPr kumimoji="1" lang="ja-JP" altLang="en-US" sz="1400" dirty="0">
                <a:solidFill>
                  <a:schemeClr val="tx1"/>
                </a:solidFill>
                <a:latin typeface="游ゴシック" panose="020B0400000000000000" pitchFamily="50" charset="-128"/>
                <a:ea typeface="游ゴシック" panose="020B0400000000000000" pitchFamily="50" charset="-128"/>
              </a:rPr>
              <a:t>」しかないのに、基準線値が「</a:t>
            </a:r>
            <a:r>
              <a:rPr kumimoji="1" lang="en-US" altLang="ja-JP" sz="1400" dirty="0">
                <a:solidFill>
                  <a:schemeClr val="tx1"/>
                </a:solidFill>
                <a:latin typeface="游ゴシック" panose="020B0400000000000000" pitchFamily="50" charset="-128"/>
                <a:ea typeface="游ゴシック" panose="020B0400000000000000" pitchFamily="50" charset="-128"/>
              </a:rPr>
              <a:t>1000</a:t>
            </a:r>
            <a:r>
              <a:rPr kumimoji="1" lang="ja-JP" altLang="en-US" sz="1400" dirty="0">
                <a:solidFill>
                  <a:schemeClr val="tx1"/>
                </a:solidFill>
                <a:latin typeface="游ゴシック" panose="020B0400000000000000" pitchFamily="50" charset="-128"/>
                <a:ea typeface="游ゴシック" panose="020B0400000000000000" pitchFamily="50" charset="-128"/>
              </a:rPr>
              <a:t>」のため、</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折れ線チャートの表示軸外に基準値が存在している状態です。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次に入力する生産数の値が「</a:t>
            </a:r>
            <a:r>
              <a:rPr kumimoji="1" lang="en-US" altLang="ja-JP" sz="1400" dirty="0">
                <a:solidFill>
                  <a:schemeClr val="tx1"/>
                </a:solidFill>
                <a:latin typeface="游ゴシック" panose="020B0400000000000000" pitchFamily="50" charset="-128"/>
                <a:ea typeface="游ゴシック" panose="020B0400000000000000" pitchFamily="50" charset="-128"/>
              </a:rPr>
              <a:t>300</a:t>
            </a:r>
            <a:r>
              <a:rPr kumimoji="1" lang="ja-JP" altLang="en-US" sz="1400" dirty="0">
                <a:solidFill>
                  <a:schemeClr val="tx1"/>
                </a:solidFill>
                <a:latin typeface="游ゴシック" panose="020B0400000000000000" pitchFamily="50" charset="-128"/>
                <a:ea typeface="游ゴシック" panose="020B0400000000000000" pitchFamily="50" charset="-128"/>
              </a:rPr>
              <a:t>」であれば、入力後に基準線のと合わせて確認ができるようになります。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入力する生産数の値が「</a:t>
            </a:r>
            <a:r>
              <a:rPr kumimoji="1" lang="en-US" altLang="ja-JP" sz="1400" dirty="0">
                <a:solidFill>
                  <a:schemeClr val="tx1"/>
                </a:solidFill>
                <a:latin typeface="游ゴシック" panose="020B0400000000000000" pitchFamily="50" charset="-128"/>
                <a:ea typeface="游ゴシック" panose="020B0400000000000000" pitchFamily="50" charset="-128"/>
              </a:rPr>
              <a:t>1</a:t>
            </a:r>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10</a:t>
            </a:r>
            <a:r>
              <a:rPr kumimoji="1" lang="ja-JP" altLang="en-US" sz="1400" dirty="0">
                <a:solidFill>
                  <a:schemeClr val="tx1"/>
                </a:solidFill>
                <a:latin typeface="游ゴシック" panose="020B0400000000000000" pitchFamily="50" charset="-128"/>
                <a:ea typeface="游ゴシック" panose="020B0400000000000000" pitchFamily="50" charset="-128"/>
              </a:rPr>
              <a:t>」ぐらいであれば、かなりの行数入力が必要となります。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この場合、基準線値を現在の生産数「</a:t>
            </a:r>
            <a:r>
              <a:rPr kumimoji="1" lang="en-US" altLang="ja-JP" sz="1400" dirty="0">
                <a:solidFill>
                  <a:schemeClr val="tx1"/>
                </a:solidFill>
                <a:latin typeface="游ゴシック" panose="020B0400000000000000" pitchFamily="50" charset="-128"/>
                <a:ea typeface="游ゴシック" panose="020B0400000000000000" pitchFamily="50" charset="-128"/>
              </a:rPr>
              <a:t>650</a:t>
            </a:r>
            <a:r>
              <a:rPr kumimoji="1" lang="ja-JP" altLang="en-US" sz="1400" dirty="0">
                <a:solidFill>
                  <a:schemeClr val="tx1"/>
                </a:solidFill>
                <a:latin typeface="游ゴシック" panose="020B0400000000000000" pitchFamily="50" charset="-128"/>
                <a:ea typeface="游ゴシック" panose="020B0400000000000000" pitchFamily="50" charset="-128"/>
              </a:rPr>
              <a:t>」に近い値で設定することをお勧めします。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4BD18192-D1DF-339B-A621-7E714108CB37}"/>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224814607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fontScale="90000"/>
          </a:bodyPr>
          <a:lstStyle/>
          <a:p>
            <a:r>
              <a:rPr lang="en-US" altLang="ja-JP" sz="2400" dirty="0"/>
              <a:t>【APPENDIX】</a:t>
            </a:r>
            <a:br>
              <a:rPr lang="en-US" altLang="ja-JP" sz="2400" dirty="0"/>
            </a:br>
            <a:r>
              <a:rPr lang="ja-JP" altLang="en-US" dirty="0"/>
              <a:t>日付・日時のデータについて</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05</a:t>
            </a:r>
            <a:endParaRPr kumimoji="1" lang="ja-JP" altLang="en-US"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367780258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ADB67F85-C4C7-2B0F-2DF8-6F9384CFFD48}"/>
              </a:ext>
            </a:extLst>
          </p:cNvPr>
          <p:cNvGrpSpPr/>
          <p:nvPr/>
        </p:nvGrpSpPr>
        <p:grpSpPr>
          <a:xfrm>
            <a:off x="442819" y="1740445"/>
            <a:ext cx="5910807" cy="4485426"/>
            <a:chOff x="5040619" y="1740445"/>
            <a:chExt cx="5910807" cy="4485426"/>
          </a:xfrm>
        </p:grpSpPr>
        <p:pic>
          <p:nvPicPr>
            <p:cNvPr id="15" name="図 14">
              <a:extLst>
                <a:ext uri="{FF2B5EF4-FFF2-40B4-BE49-F238E27FC236}">
                  <a16:creationId xmlns:a16="http://schemas.microsoft.com/office/drawing/2014/main" id="{A2D48CB5-60D6-0144-0FB0-E154A7E34CFA}"/>
                </a:ext>
              </a:extLst>
            </p:cNvPr>
            <p:cNvPicPr>
              <a:picLocks noChangeAspect="1"/>
            </p:cNvPicPr>
            <p:nvPr/>
          </p:nvPicPr>
          <p:blipFill>
            <a:blip r:embed="rId2"/>
            <a:stretch>
              <a:fillRect/>
            </a:stretch>
          </p:blipFill>
          <p:spPr>
            <a:xfrm>
              <a:off x="5040619" y="1740445"/>
              <a:ext cx="5910807" cy="4485426"/>
            </a:xfrm>
            <a:prstGeom prst="rect">
              <a:avLst/>
            </a:prstGeom>
          </p:spPr>
        </p:pic>
        <p:sp>
          <p:nvSpPr>
            <p:cNvPr id="10" name="正方形/長方形 9">
              <a:extLst>
                <a:ext uri="{FF2B5EF4-FFF2-40B4-BE49-F238E27FC236}">
                  <a16:creationId xmlns:a16="http://schemas.microsoft.com/office/drawing/2014/main" id="{6335AF91-A82C-6FD9-7714-173F6C01200E}"/>
                </a:ext>
              </a:extLst>
            </p:cNvPr>
            <p:cNvSpPr/>
            <p:nvPr/>
          </p:nvSpPr>
          <p:spPr>
            <a:xfrm>
              <a:off x="6013700" y="4172504"/>
              <a:ext cx="365761" cy="3033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040F1698-DECD-98F9-C315-76A7D1CF5535}"/>
                </a:ext>
              </a:extLst>
            </p:cNvPr>
            <p:cNvSpPr/>
            <p:nvPr/>
          </p:nvSpPr>
          <p:spPr>
            <a:xfrm>
              <a:off x="5135217" y="5907367"/>
              <a:ext cx="1463548" cy="2310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73</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日付・日時について、</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 と </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では扱いが異なります。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では</a:t>
            </a:r>
            <a:r>
              <a:rPr kumimoji="1" lang="en-US" altLang="ja-JP" sz="1800" dirty="0">
                <a:solidFill>
                  <a:schemeClr val="tx1"/>
                </a:solidFill>
                <a:latin typeface="游ゴシック" panose="020B0400000000000000" pitchFamily="50" charset="-128"/>
                <a:ea typeface="游ゴシック" panose="020B0400000000000000" pitchFamily="50" charset="-128"/>
              </a:rPr>
              <a:t>DB</a:t>
            </a:r>
            <a:r>
              <a:rPr kumimoji="1" lang="ja-JP" altLang="en-US" sz="1800" dirty="0">
                <a:solidFill>
                  <a:schemeClr val="tx1"/>
                </a:solidFill>
                <a:latin typeface="游ゴシック" panose="020B0400000000000000" pitchFamily="50" charset="-128"/>
                <a:ea typeface="游ゴシック" panose="020B0400000000000000" pitchFamily="50" charset="-128"/>
              </a:rPr>
              <a:t>の</a:t>
            </a:r>
            <a:r>
              <a:rPr kumimoji="1" lang="en-US" altLang="ja-JP" sz="1800" dirty="0">
                <a:solidFill>
                  <a:schemeClr val="tx1"/>
                </a:solidFill>
                <a:latin typeface="游ゴシック" panose="020B0400000000000000" pitchFamily="50" charset="-128"/>
                <a:ea typeface="游ゴシック" panose="020B0400000000000000" pitchFamily="50" charset="-128"/>
              </a:rPr>
              <a:t>1</a:t>
            </a:r>
            <a:r>
              <a:rPr kumimoji="1" lang="ja-JP" altLang="en-US" sz="1800" dirty="0">
                <a:solidFill>
                  <a:schemeClr val="tx1"/>
                </a:solidFill>
                <a:latin typeface="游ゴシック" panose="020B0400000000000000" pitchFamily="50" charset="-128"/>
                <a:ea typeface="游ゴシック" panose="020B0400000000000000" pitchFamily="50" charset="-128"/>
              </a:rPr>
              <a:t>カラムとして扱うため、取り込みフォーマットが厳密にチェックされます。</a:t>
            </a:r>
          </a:p>
        </p:txBody>
      </p:sp>
      <p:sp>
        <p:nvSpPr>
          <p:cNvPr id="9" name="正方形/長方形 8">
            <a:extLst>
              <a:ext uri="{FF2B5EF4-FFF2-40B4-BE49-F238E27FC236}">
                <a16:creationId xmlns:a16="http://schemas.microsoft.com/office/drawing/2014/main" id="{210AC435-E836-29F9-4554-A952696E086E}"/>
              </a:ext>
            </a:extLst>
          </p:cNvPr>
          <p:cNvSpPr/>
          <p:nvPr/>
        </p:nvSpPr>
        <p:spPr>
          <a:xfrm>
            <a:off x="6674151" y="1804239"/>
            <a:ext cx="4734720" cy="44216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MB</a:t>
            </a:r>
            <a:r>
              <a:rPr lang="ja-JP"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では基本的に下記のフォーマットが</a:t>
            </a:r>
            <a:endParaRPr lang="en-US"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日付・日時として利用出来ます。</a:t>
            </a:r>
          </a:p>
          <a:p>
            <a:r>
              <a:rPr lang="ja-JP"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　日付型：</a:t>
            </a:r>
            <a:r>
              <a:rPr lang="en-US"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YYYY/MM/DD</a:t>
            </a:r>
            <a:endParaRPr lang="ja-JP"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　日時型：</a:t>
            </a:r>
            <a:r>
              <a:rPr lang="en-US"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YYYY/MM/DD JJ:NN:SS</a:t>
            </a:r>
            <a:endParaRPr lang="ja-JP"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pPr marR="76540"/>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例えば </a:t>
            </a:r>
            <a:r>
              <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i-Reporter</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のクラスター種別「キーボードテキスト」</a:t>
            </a:r>
            <a:r>
              <a:rPr lang="ja-JP" altLang="en-US" sz="1400" dirty="0">
                <a:solidFill>
                  <a:schemeClr val="tx1"/>
                </a:solidFill>
                <a:latin typeface="游ゴシック" panose="020B0400000000000000" pitchFamily="50" charset="-128"/>
                <a:ea typeface="游ゴシック" panose="020B0400000000000000" pitchFamily="50" charset="-128"/>
              </a:rPr>
              <a:t>などの場合 、中の値に関わらず</a:t>
            </a:r>
            <a:r>
              <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文字型</a:t>
            </a:r>
            <a:r>
              <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で作成されますが、</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4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a:t>
            </a:r>
            <a:r>
              <a:rPr lang="en-US" altLang="ja-JP" sz="14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YYYY/MM/DD</a:t>
            </a:r>
            <a:r>
              <a:rPr lang="ja-JP" altLang="ja-JP" sz="14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とフォーマットが一致したデータの場合、</a:t>
            </a:r>
            <a:r>
              <a:rPr kumimoji="1"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対象項目の「鉛筆アイコン」、または項目一覧の下にある、「項目一括編集」から型の変更を行うことで日付・日時型として扱えます。</a:t>
            </a:r>
            <a:endParaRPr kumimoji="1" lang="ja-JP" altLang="en-US" sz="1200" dirty="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63576227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15AB1-FD27-F11D-8732-6FD55DAA4BA1}"/>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C2B8BC0E-FD16-7E9E-91FE-27EA613907B2}"/>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0" name="四角形: 角を丸くする 9">
            <a:extLst>
              <a:ext uri="{FF2B5EF4-FFF2-40B4-BE49-F238E27FC236}">
                <a16:creationId xmlns:a16="http://schemas.microsoft.com/office/drawing/2014/main" id="{27888B8E-B9AE-64C4-A7D5-38DB05590978}"/>
              </a:ext>
            </a:extLst>
          </p:cNvPr>
          <p:cNvSpPr/>
          <p:nvPr/>
        </p:nvSpPr>
        <p:spPr>
          <a:xfrm>
            <a:off x="235246" y="5660660"/>
            <a:ext cx="11617427" cy="900000"/>
          </a:xfrm>
          <a:prstGeom prst="roundRect">
            <a:avLst>
              <a:gd name="adj" fmla="val 1187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800" dirty="0">
                <a:latin typeface="游ゴシック" panose="020B0400000000000000" pitchFamily="50" charset="-128"/>
                <a:ea typeface="游ゴシック" panose="020B0400000000000000" pitchFamily="50" charset="-128"/>
              </a:rPr>
              <a:t>上記の「日時フォーマット」は</a:t>
            </a:r>
            <a:r>
              <a:rPr lang="en-US" altLang="ja-JP" sz="1800" dirty="0">
                <a:latin typeface="游ゴシック" panose="020B0400000000000000" pitchFamily="50" charset="-128"/>
                <a:ea typeface="游ゴシック" panose="020B0400000000000000" pitchFamily="50" charset="-128"/>
              </a:rPr>
              <a:t>ConMas Manager</a:t>
            </a:r>
            <a:r>
              <a:rPr lang="ja-JP" altLang="en-US" sz="1800" dirty="0">
                <a:latin typeface="游ゴシック" panose="020B0400000000000000" pitchFamily="50" charset="-128"/>
                <a:ea typeface="游ゴシック" panose="020B0400000000000000" pitchFamily="50" charset="-128"/>
              </a:rPr>
              <a:t> </a:t>
            </a:r>
            <a:r>
              <a:rPr lang="en-US" altLang="ja-JP" sz="1800" dirty="0">
                <a:latin typeface="游ゴシック" panose="020B0400000000000000" pitchFamily="50" charset="-128"/>
                <a:ea typeface="游ゴシック" panose="020B0400000000000000" pitchFamily="50" charset="-128"/>
              </a:rPr>
              <a:t>Ver</a:t>
            </a:r>
            <a:r>
              <a:rPr lang="ja-JP" altLang="en-US" sz="1800" dirty="0">
                <a:latin typeface="游ゴシック" panose="020B0400000000000000" pitchFamily="50" charset="-128"/>
                <a:ea typeface="游ゴシック" panose="020B0400000000000000" pitchFamily="50" charset="-128"/>
              </a:rPr>
              <a:t> </a:t>
            </a:r>
            <a:r>
              <a:rPr lang="en-US" altLang="ja-JP" sz="1800" b="1" dirty="0">
                <a:latin typeface="游ゴシック" panose="020B0400000000000000" pitchFamily="50" charset="-128"/>
                <a:ea typeface="游ゴシック" panose="020B0400000000000000" pitchFamily="50" charset="-128"/>
              </a:rPr>
              <a:t>8.2.25070</a:t>
            </a:r>
            <a:r>
              <a:rPr lang="en-US" altLang="ja-JP" sz="1800" dirty="0">
                <a:latin typeface="游ゴシック" panose="020B0400000000000000" pitchFamily="50" charset="-128"/>
                <a:ea typeface="游ゴシック" panose="020B0400000000000000" pitchFamily="50" charset="-128"/>
              </a:rPr>
              <a:t> </a:t>
            </a:r>
            <a:r>
              <a:rPr lang="ja-JP" altLang="en-US" sz="1800" dirty="0">
                <a:latin typeface="游ゴシック" panose="020B0400000000000000" pitchFamily="50" charset="-128"/>
                <a:ea typeface="游ゴシック" panose="020B0400000000000000" pitchFamily="50" charset="-128"/>
              </a:rPr>
              <a:t>のアップデートで追加された機能になります。</a:t>
            </a:r>
            <a:endParaRPr lang="en-US" altLang="ja-JP" sz="1800" dirty="0">
              <a:latin typeface="游ゴシック" panose="020B0400000000000000" pitchFamily="50" charset="-128"/>
              <a:ea typeface="游ゴシック" panose="020B0400000000000000" pitchFamily="50" charset="-128"/>
            </a:endParaRPr>
          </a:p>
          <a:p>
            <a:r>
              <a:rPr lang="en-US" altLang="ja-JP" sz="1800" dirty="0">
                <a:latin typeface="游ゴシック" panose="020B0400000000000000" pitchFamily="50" charset="-128"/>
                <a:ea typeface="游ゴシック" panose="020B0400000000000000" pitchFamily="50" charset="-128"/>
              </a:rPr>
              <a:t>i-Reporter</a:t>
            </a:r>
            <a:r>
              <a:rPr lang="ja-JP" altLang="en-US" sz="1800" dirty="0">
                <a:latin typeface="游ゴシック" panose="020B0400000000000000" pitchFamily="50" charset="-128"/>
                <a:ea typeface="游ゴシック" panose="020B0400000000000000" pitchFamily="50" charset="-128"/>
              </a:rPr>
              <a:t>の</a:t>
            </a:r>
            <a:r>
              <a:rPr lang="ja-JP" altLang="en-US" sz="1800" b="1" dirty="0">
                <a:latin typeface="游ゴシック" panose="020B0400000000000000" pitchFamily="50" charset="-128"/>
                <a:ea typeface="游ゴシック" panose="020B0400000000000000" pitchFamily="50" charset="-128"/>
              </a:rPr>
              <a:t>クラスター種別が「年月日」「カレンダー年月日」など</a:t>
            </a:r>
            <a:r>
              <a:rPr lang="en-US" altLang="ja-JP" sz="1800" b="1" dirty="0">
                <a:latin typeface="游ゴシック" panose="020B0400000000000000" pitchFamily="50" charset="-128"/>
                <a:ea typeface="游ゴシック" panose="020B0400000000000000" pitchFamily="50" charset="-128"/>
              </a:rPr>
              <a:t>【</a:t>
            </a:r>
            <a:r>
              <a:rPr lang="ja-JP" altLang="en-US" sz="1800" b="1" dirty="0">
                <a:latin typeface="游ゴシック" panose="020B0400000000000000" pitchFamily="50" charset="-128"/>
                <a:ea typeface="游ゴシック" panose="020B0400000000000000" pitchFamily="50" charset="-128"/>
              </a:rPr>
              <a:t>日付型</a:t>
            </a:r>
            <a:r>
              <a:rPr lang="en-US" altLang="ja-JP" sz="1800" b="1" dirty="0">
                <a:latin typeface="游ゴシック" panose="020B0400000000000000" pitchFamily="50" charset="-128"/>
                <a:ea typeface="游ゴシック" panose="020B0400000000000000" pitchFamily="50" charset="-128"/>
              </a:rPr>
              <a:t>】</a:t>
            </a:r>
            <a:r>
              <a:rPr lang="ja-JP" altLang="en-US" sz="1800" b="1" dirty="0">
                <a:latin typeface="游ゴシック" panose="020B0400000000000000" pitchFamily="50" charset="-128"/>
                <a:ea typeface="游ゴシック" panose="020B0400000000000000" pitchFamily="50" charset="-128"/>
              </a:rPr>
              <a:t>の項目に適用</a:t>
            </a:r>
            <a:r>
              <a:rPr lang="ja-JP" altLang="en-US" sz="1800" dirty="0">
                <a:latin typeface="游ゴシック" panose="020B0400000000000000" pitchFamily="50" charset="-128"/>
                <a:ea typeface="游ゴシック" panose="020B0400000000000000" pitchFamily="50" charset="-128"/>
              </a:rPr>
              <a:t>されます。</a:t>
            </a:r>
            <a:endParaRPr lang="en-US" altLang="ja-JP" sz="1800" dirty="0">
              <a:latin typeface="游ゴシック" panose="020B0400000000000000" pitchFamily="50" charset="-128"/>
              <a:ea typeface="游ゴシック" panose="020B0400000000000000" pitchFamily="50" charset="-128"/>
            </a:endParaRPr>
          </a:p>
          <a:p>
            <a:r>
              <a:rPr lang="ja-JP" altLang="en-US" sz="1800" b="1" dirty="0">
                <a:latin typeface="游ゴシック" panose="020B0400000000000000" pitchFamily="50" charset="-128"/>
                <a:ea typeface="游ゴシック" panose="020B0400000000000000" pitchFamily="50" charset="-128"/>
              </a:rPr>
              <a:t>種別が「キーボードテキスト」「単一選択」など</a:t>
            </a:r>
            <a:r>
              <a:rPr lang="en-US" altLang="ja-JP" sz="1800" b="1" dirty="0">
                <a:latin typeface="游ゴシック" panose="020B0400000000000000" pitchFamily="50" charset="-128"/>
                <a:ea typeface="游ゴシック" panose="020B0400000000000000" pitchFamily="50" charset="-128"/>
              </a:rPr>
              <a:t>【</a:t>
            </a:r>
            <a:r>
              <a:rPr lang="ja-JP" altLang="en-US" sz="1800" b="1" dirty="0">
                <a:latin typeface="游ゴシック" panose="020B0400000000000000" pitchFamily="50" charset="-128"/>
                <a:ea typeface="游ゴシック" panose="020B0400000000000000" pitchFamily="50" charset="-128"/>
              </a:rPr>
              <a:t>文字型</a:t>
            </a:r>
            <a:r>
              <a:rPr lang="en-US" altLang="ja-JP" sz="1800" b="1" dirty="0">
                <a:latin typeface="游ゴシック" panose="020B0400000000000000" pitchFamily="50" charset="-128"/>
                <a:ea typeface="游ゴシック" panose="020B0400000000000000" pitchFamily="50" charset="-128"/>
              </a:rPr>
              <a:t>】</a:t>
            </a:r>
            <a:r>
              <a:rPr lang="ja-JP" altLang="en-US" sz="1800" b="1" dirty="0">
                <a:latin typeface="游ゴシック" panose="020B0400000000000000" pitchFamily="50" charset="-128"/>
                <a:ea typeface="游ゴシック" panose="020B0400000000000000" pitchFamily="50" charset="-128"/>
              </a:rPr>
              <a:t>の項目には、入力値に関わらず適用されません</a:t>
            </a:r>
            <a:r>
              <a:rPr lang="ja-JP" altLang="en-US" sz="1800" dirty="0">
                <a:latin typeface="游ゴシック" panose="020B0400000000000000" pitchFamily="50" charset="-128"/>
                <a:ea typeface="游ゴシック" panose="020B0400000000000000" pitchFamily="50" charset="-128"/>
              </a:rPr>
              <a:t>。</a:t>
            </a:r>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16" name="正方形/長方形 15">
            <a:extLst>
              <a:ext uri="{FF2B5EF4-FFF2-40B4-BE49-F238E27FC236}">
                <a16:creationId xmlns:a16="http://schemas.microsoft.com/office/drawing/2014/main" id="{8F9DD501-83E0-5C35-A8F7-6CABA7940708}"/>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「日時フォーマット」を帳票個別で指定できます。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本資料では</a:t>
            </a:r>
            <a:r>
              <a:rPr kumimoji="1" lang="en-US" altLang="ja-JP" sz="1800" dirty="0">
                <a:solidFill>
                  <a:schemeClr val="tx1"/>
                </a:solidFill>
                <a:latin typeface="游ゴシック" panose="020B0400000000000000" pitchFamily="50" charset="-128"/>
                <a:ea typeface="游ゴシック" panose="020B0400000000000000" pitchFamily="50" charset="-128"/>
              </a:rPr>
              <a:t>【yyyy/MM/dd HH:mm:ss】</a:t>
            </a:r>
            <a:r>
              <a:rPr kumimoji="1" lang="ja-JP" altLang="en-US" sz="1800" dirty="0">
                <a:solidFill>
                  <a:schemeClr val="tx1"/>
                </a:solidFill>
                <a:latin typeface="游ゴシック" panose="020B0400000000000000" pitchFamily="50" charset="-128"/>
                <a:ea typeface="游ゴシック" panose="020B0400000000000000" pitchFamily="50" charset="-128"/>
              </a:rPr>
              <a:t>で連携したいため、デフォルト値が異なる場合、日時フォーマットを上書き指定してください。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0BCDFEF3-2B73-2729-5013-27E1D7669F6A}"/>
              </a:ext>
            </a:extLst>
          </p:cNvPr>
          <p:cNvSpPr>
            <a:spLocks noGrp="1"/>
          </p:cNvSpPr>
          <p:nvPr>
            <p:ph type="sldNum" sz="quarter" idx="2"/>
          </p:nvPr>
        </p:nvSpPr>
        <p:spPr/>
        <p:txBody>
          <a:bodyPr/>
          <a:lstStyle/>
          <a:p>
            <a:fld id="{86CB4B4D-7CA3-9044-876B-883B54F8677D}" type="slidenum">
              <a:rPr lang="en-US" altLang="ja-JP" smtClean="0"/>
              <a:pPr/>
              <a:t>74</a:t>
            </a:fld>
            <a:endParaRPr lang="ja-JP" altLang="en-US"/>
          </a:p>
        </p:txBody>
      </p:sp>
      <p:sp>
        <p:nvSpPr>
          <p:cNvPr id="3" name="フッター プレースホルダー 2">
            <a:extLst>
              <a:ext uri="{FF2B5EF4-FFF2-40B4-BE49-F238E27FC236}">
                <a16:creationId xmlns:a16="http://schemas.microsoft.com/office/drawing/2014/main" id="{B5DCB647-0E3F-1D90-EF90-A0AED41F93CB}"/>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4DBB70A8-C3EE-4FCE-7F75-A4482EF910E2}"/>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7" name="テキスト プレースホルダー 21">
            <a:extLst>
              <a:ext uri="{FF2B5EF4-FFF2-40B4-BE49-F238E27FC236}">
                <a16:creationId xmlns:a16="http://schemas.microsoft.com/office/drawing/2014/main" id="{6296DA18-87E1-792A-2896-163CB59F1704}"/>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6" name="四角形: 角を丸くする 5">
            <a:extLst>
              <a:ext uri="{FF2B5EF4-FFF2-40B4-BE49-F238E27FC236}">
                <a16:creationId xmlns:a16="http://schemas.microsoft.com/office/drawing/2014/main" id="{C18370E7-B0B7-062D-450D-4F186F4E9C36}"/>
              </a:ext>
            </a:extLst>
          </p:cNvPr>
          <p:cNvSpPr/>
          <p:nvPr/>
        </p:nvSpPr>
        <p:spPr>
          <a:xfrm>
            <a:off x="2622979" y="208806"/>
            <a:ext cx="1359877" cy="55489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再掲載</a:t>
            </a:r>
          </a:p>
        </p:txBody>
      </p:sp>
      <p:grpSp>
        <p:nvGrpSpPr>
          <p:cNvPr id="9" name="グループ化 8">
            <a:extLst>
              <a:ext uri="{FF2B5EF4-FFF2-40B4-BE49-F238E27FC236}">
                <a16:creationId xmlns:a16="http://schemas.microsoft.com/office/drawing/2014/main" id="{3AD5B64E-9192-8FBD-BDA7-BD68B5E0868E}"/>
              </a:ext>
            </a:extLst>
          </p:cNvPr>
          <p:cNvGrpSpPr/>
          <p:nvPr/>
        </p:nvGrpSpPr>
        <p:grpSpPr>
          <a:xfrm>
            <a:off x="395061" y="1866682"/>
            <a:ext cx="8202839" cy="3743847"/>
            <a:chOff x="395061" y="1866682"/>
            <a:chExt cx="8202839" cy="3743847"/>
          </a:xfrm>
        </p:grpSpPr>
        <p:pic>
          <p:nvPicPr>
            <p:cNvPr id="11" name="図 10"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D6249F0F-EDC7-7830-EED1-49C19E0EE2D0}"/>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12" name="正方形/長方形 11">
              <a:extLst>
                <a:ext uri="{FF2B5EF4-FFF2-40B4-BE49-F238E27FC236}">
                  <a16:creationId xmlns:a16="http://schemas.microsoft.com/office/drawing/2014/main" id="{01D26E3E-3009-9526-7CC2-EFEE7EA90600}"/>
                </a:ext>
              </a:extLst>
            </p:cNvPr>
            <p:cNvSpPr/>
            <p:nvPr/>
          </p:nvSpPr>
          <p:spPr>
            <a:xfrm>
              <a:off x="518033" y="4207822"/>
              <a:ext cx="3428735"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吹き出し: 折線 12">
              <a:extLst>
                <a:ext uri="{FF2B5EF4-FFF2-40B4-BE49-F238E27FC236}">
                  <a16:creationId xmlns:a16="http://schemas.microsoft.com/office/drawing/2014/main" id="{E3AF479F-5195-45D9-4306-4AAD1B7B2CA8}"/>
                </a:ext>
              </a:extLst>
            </p:cNvPr>
            <p:cNvSpPr/>
            <p:nvPr/>
          </p:nvSpPr>
          <p:spPr>
            <a:xfrm>
              <a:off x="4706769" y="4384067"/>
              <a:ext cx="3891131" cy="991120"/>
            </a:xfrm>
            <a:prstGeom prst="borderCallout2">
              <a:avLst>
                <a:gd name="adj1" fmla="val 20313"/>
                <a:gd name="adj2" fmla="val -178"/>
                <a:gd name="adj3" fmla="val 20612"/>
                <a:gd name="adj4" fmla="val -9962"/>
                <a:gd name="adj5" fmla="val -1563"/>
                <a:gd name="adj6" fmla="val -17869"/>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a:solidFill>
                    <a:srgbClr val="323332"/>
                  </a:solidFill>
                  <a:latin typeface="游ゴシック" panose="020B0400000000000000" pitchFamily="50" charset="-128"/>
                  <a:ea typeface="游ゴシック" panose="020B0400000000000000" pitchFamily="50" charset="-128"/>
                </a:rPr>
                <a:t>で設定している日時フォーマットの種類に関わらず、</a:t>
              </a:r>
              <a:r>
                <a:rPr kumimoji="1" lang="en-US" altLang="ja-JP" sz="1200" b="1" dirty="0">
                  <a:solidFill>
                    <a:srgbClr val="323332"/>
                  </a:solidFill>
                  <a:latin typeface="游ゴシック" panose="020B0400000000000000" pitchFamily="50" charset="-128"/>
                  <a:ea typeface="游ゴシック" panose="020B0400000000000000" pitchFamily="50" charset="-128"/>
                </a:rPr>
                <a:t>MotionBoard</a:t>
              </a:r>
              <a:r>
                <a:rPr kumimoji="1" lang="ja-JP" altLang="en-US" sz="1200" b="1">
                  <a:solidFill>
                    <a:srgbClr val="323332"/>
                  </a:solidFill>
                  <a:latin typeface="游ゴシック" panose="020B0400000000000000" pitchFamily="50" charset="-128"/>
                  <a:ea typeface="游ゴシック" panose="020B0400000000000000" pitchFamily="50" charset="-128"/>
                </a:rPr>
                <a:t>で日時形式のデータとして</a:t>
              </a:r>
            </a:p>
            <a:p>
              <a:r>
                <a:rPr kumimoji="1" lang="ja-JP" altLang="en-US" sz="1200" b="1">
                  <a:solidFill>
                    <a:srgbClr val="323332"/>
                  </a:solidFill>
                  <a:latin typeface="游ゴシック" panose="020B0400000000000000" pitchFamily="50" charset="-128"/>
                  <a:ea typeface="游ゴシック" panose="020B0400000000000000" pitchFamily="50" charset="-128"/>
                </a:rPr>
                <a:t>読み込むことができるようになります。</a:t>
              </a:r>
            </a:p>
          </p:txBody>
        </p:sp>
      </p:grpSp>
      <p:sp>
        <p:nvSpPr>
          <p:cNvPr id="19" name="正方形/長方形 18">
            <a:extLst>
              <a:ext uri="{FF2B5EF4-FFF2-40B4-BE49-F238E27FC236}">
                <a16:creationId xmlns:a16="http://schemas.microsoft.com/office/drawing/2014/main" id="{9E978F3D-0A61-DBD1-104A-6F21D5D7C6F2}"/>
              </a:ext>
            </a:extLst>
          </p:cNvPr>
          <p:cNvSpPr/>
          <p:nvPr/>
        </p:nvSpPr>
        <p:spPr>
          <a:xfrm>
            <a:off x="6196366" y="3164597"/>
            <a:ext cx="5940000" cy="9175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デフォルトでは、</a:t>
            </a:r>
            <a:r>
              <a:rPr kumimoji="1" lang="en-US" altLang="ja-JP" sz="1200" dirty="0">
                <a:solidFill>
                  <a:schemeClr val="tx1"/>
                </a:solidFill>
                <a:latin typeface="游ゴシック" panose="020B0400000000000000" pitchFamily="50" charset="-128"/>
                <a:ea typeface="游ゴシック" panose="020B0400000000000000" pitchFamily="50" charset="-128"/>
              </a:rPr>
              <a:t>ConMas Manager</a:t>
            </a:r>
            <a:r>
              <a:rPr kumimoji="1" lang="ja-JP" altLang="en-US" sz="1200" dirty="0">
                <a:solidFill>
                  <a:schemeClr val="tx1"/>
                </a:solidFill>
                <a:latin typeface="游ゴシック" panose="020B0400000000000000" pitchFamily="50" charset="-128"/>
                <a:ea typeface="游ゴシック" panose="020B0400000000000000" pitchFamily="50" charset="-128"/>
              </a:rPr>
              <a:t>の「システム管理」 ＞ 「共通マスター管理」</a:t>
            </a:r>
          </a:p>
          <a:p>
            <a:r>
              <a:rPr kumimoji="1" lang="ja-JP" altLang="en-US" sz="1200" dirty="0">
                <a:solidFill>
                  <a:schemeClr val="tx1"/>
                </a:solidFill>
                <a:latin typeface="游ゴシック" panose="020B0400000000000000" pitchFamily="50" charset="-128"/>
                <a:ea typeface="游ゴシック" panose="020B0400000000000000" pitchFamily="50" charset="-128"/>
              </a:rPr>
              <a:t>・共通キー：</a:t>
            </a:r>
            <a:r>
              <a:rPr kumimoji="1" lang="en-US" altLang="ja-JP" sz="1200" dirty="0">
                <a:solidFill>
                  <a:schemeClr val="tx1"/>
                </a:solidFill>
                <a:latin typeface="游ゴシック" panose="020B0400000000000000" pitchFamily="50" charset="-128"/>
                <a:ea typeface="游ゴシック" panose="020B0400000000000000" pitchFamily="50" charset="-128"/>
              </a:rPr>
              <a:t>MB_SETTING</a:t>
            </a:r>
          </a:p>
          <a:p>
            <a:r>
              <a:rPr kumimoji="1" lang="ja-JP" altLang="en-US" sz="1200" dirty="0">
                <a:solidFill>
                  <a:schemeClr val="tx1"/>
                </a:solidFill>
                <a:latin typeface="游ゴシック" panose="020B0400000000000000" pitchFamily="50" charset="-128"/>
                <a:ea typeface="游ゴシック" panose="020B0400000000000000" pitchFamily="50" charset="-128"/>
              </a:rPr>
              <a:t>・共通項目名称：</a:t>
            </a:r>
            <a:r>
              <a:rPr kumimoji="1" lang="en-US" altLang="ja-JP" sz="1200" dirty="0">
                <a:solidFill>
                  <a:schemeClr val="tx1"/>
                </a:solidFill>
                <a:latin typeface="游ゴシック" panose="020B0400000000000000" pitchFamily="50" charset="-128"/>
                <a:ea typeface="游ゴシック" panose="020B0400000000000000" pitchFamily="50" charset="-128"/>
              </a:rPr>
              <a:t>DATETIME_FORMAT</a:t>
            </a:r>
          </a:p>
          <a:p>
            <a:r>
              <a:rPr kumimoji="1" lang="ja-JP" altLang="en-US" sz="1200" dirty="0">
                <a:solidFill>
                  <a:schemeClr val="tx1"/>
                </a:solidFill>
                <a:latin typeface="游ゴシック" panose="020B0400000000000000" pitchFamily="50" charset="-128"/>
                <a:ea typeface="游ゴシック" panose="020B0400000000000000" pitchFamily="50" charset="-128"/>
              </a:rPr>
              <a:t>の「共通項目値」の設定値が表示されています。</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05055432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210AC435-E836-29F9-4554-A952696E086E}"/>
              </a:ext>
            </a:extLst>
          </p:cNvPr>
          <p:cNvSpPr/>
          <p:nvPr/>
        </p:nvSpPr>
        <p:spPr>
          <a:xfrm>
            <a:off x="7330786" y="1804238"/>
            <a:ext cx="4734720" cy="44263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＜例１＞</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「更新日時」が「</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 JJ:NN</a:t>
            </a:r>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」の場合</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で、</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日時型として取り扱いたい</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場合</a:t>
            </a:r>
            <a:endPar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カスタム項目で「</a:t>
            </a:r>
            <a:r>
              <a:rPr lang="ja-JP"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更新日時</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||”:00”</a:t>
            </a:r>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」と後ろに「</a:t>
            </a:r>
            <a:r>
              <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:00</a:t>
            </a:r>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」を追加して、データ型を日時型にします。</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＜例２＞</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「日付」が</a:t>
            </a:r>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 JJ:NN</a:t>
            </a:r>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の場合で、</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日付型として扱いたい</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場合</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カスタム項目で「</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substr(</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日付</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,1,10) </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」と頭</a:t>
            </a:r>
            <a:r>
              <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10</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文字を切り出し、データ型を日付型にします。</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a:t>
            </a:r>
            <a:r>
              <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3</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「作業日」が</a:t>
            </a:r>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」、「開始時刻」が「</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JJ:NN:SS</a:t>
            </a:r>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2</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項目に分かれているが、</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つに繋げたい</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場合</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カスタム項目で「 </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substr(</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作業日</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,1,10))||”</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 </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開始時刻</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」とし、データ型を日時型にします。</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フォーマット上、日付と開始時刻の間に半角スペースが必要なので</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 </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を入れています。</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p:txBody>
      </p:sp>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510913AF-1E9B-D62F-EA1F-42A685B992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文字型の項目でフォーマットが合わない場合、データストレージには「文字型」として一度取込み、</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データソースでカスタム項目を作成しフォーマットを合わせることで、</a:t>
            </a:r>
            <a:r>
              <a:rPr kumimoji="1" lang="ja-JP" altLang="en-US" sz="1800">
                <a:solidFill>
                  <a:schemeClr val="tx1"/>
                </a:solidFill>
                <a:latin typeface="游ゴシック" panose="020B0400000000000000" pitchFamily="50" charset="-128"/>
                <a:ea typeface="游ゴシック" panose="020B0400000000000000" pitchFamily="50" charset="-128"/>
              </a:rPr>
              <a:t>日付・日時型</a:t>
            </a:r>
            <a:r>
              <a:rPr kumimoji="1" lang="ja-JP" altLang="en-US" sz="1800" dirty="0">
                <a:solidFill>
                  <a:schemeClr val="tx1"/>
                </a:solidFill>
                <a:latin typeface="游ゴシック" panose="020B0400000000000000" pitchFamily="50" charset="-128"/>
                <a:ea typeface="游ゴシック" panose="020B0400000000000000" pitchFamily="50" charset="-128"/>
              </a:rPr>
              <a:t>として扱えます。</a:t>
            </a:r>
            <a:br>
              <a:rPr kumimoji="1" lang="en-US" altLang="ja-JP" sz="1800" dirty="0">
                <a:solidFill>
                  <a:schemeClr val="tx1"/>
                </a:solidFill>
                <a:latin typeface="游ゴシック" panose="020B0400000000000000" pitchFamily="50" charset="-128"/>
                <a:ea typeface="游ゴシック" panose="020B0400000000000000" pitchFamily="50" charset="-128"/>
              </a:rPr>
            </a:b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カスタム項目の作成手順は次頁で紹介します</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grpSp>
        <p:nvGrpSpPr>
          <p:cNvPr id="7" name="グループ化 6">
            <a:extLst>
              <a:ext uri="{FF2B5EF4-FFF2-40B4-BE49-F238E27FC236}">
                <a16:creationId xmlns:a16="http://schemas.microsoft.com/office/drawing/2014/main" id="{407992FD-7BDD-04FC-53DB-5A06C9AEDFD8}"/>
              </a:ext>
            </a:extLst>
          </p:cNvPr>
          <p:cNvGrpSpPr/>
          <p:nvPr/>
        </p:nvGrpSpPr>
        <p:grpSpPr>
          <a:xfrm>
            <a:off x="442819" y="1936099"/>
            <a:ext cx="6748462" cy="4294476"/>
            <a:chOff x="5219940" y="1936099"/>
            <a:chExt cx="6748462" cy="4294476"/>
          </a:xfrm>
        </p:grpSpPr>
        <p:pic>
          <p:nvPicPr>
            <p:cNvPr id="11" name="図 10">
              <a:extLst>
                <a:ext uri="{FF2B5EF4-FFF2-40B4-BE49-F238E27FC236}">
                  <a16:creationId xmlns:a16="http://schemas.microsoft.com/office/drawing/2014/main" id="{0E9AEC2B-0842-6301-5607-4EFB104BD1D9}"/>
                </a:ext>
              </a:extLst>
            </p:cNvPr>
            <p:cNvPicPr>
              <a:picLocks noChangeAspect="1"/>
            </p:cNvPicPr>
            <p:nvPr/>
          </p:nvPicPr>
          <p:blipFill>
            <a:blip r:embed="rId3"/>
            <a:stretch>
              <a:fillRect/>
            </a:stretch>
          </p:blipFill>
          <p:spPr>
            <a:xfrm>
              <a:off x="5219940" y="1936099"/>
              <a:ext cx="6748462" cy="4294476"/>
            </a:xfrm>
            <a:prstGeom prst="rect">
              <a:avLst/>
            </a:prstGeom>
          </p:spPr>
        </p:pic>
        <p:sp>
          <p:nvSpPr>
            <p:cNvPr id="15" name="正方形/長方形 14">
              <a:extLst>
                <a:ext uri="{FF2B5EF4-FFF2-40B4-BE49-F238E27FC236}">
                  <a16:creationId xmlns:a16="http://schemas.microsoft.com/office/drawing/2014/main" id="{DF93A702-96B8-88CD-33F9-213AD05373A0}"/>
                </a:ext>
              </a:extLst>
            </p:cNvPr>
            <p:cNvSpPr/>
            <p:nvPr/>
          </p:nvSpPr>
          <p:spPr>
            <a:xfrm>
              <a:off x="5302780" y="4465439"/>
              <a:ext cx="1217290" cy="6326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吹き出し: 折線 16">
              <a:extLst>
                <a:ext uri="{FF2B5EF4-FFF2-40B4-BE49-F238E27FC236}">
                  <a16:creationId xmlns:a16="http://schemas.microsoft.com/office/drawing/2014/main" id="{A659436E-7B4F-D384-FA71-34CBD5AE65F5}"/>
                </a:ext>
              </a:extLst>
            </p:cNvPr>
            <p:cNvSpPr/>
            <p:nvPr/>
          </p:nvSpPr>
          <p:spPr>
            <a:xfrm>
              <a:off x="6842006" y="3894342"/>
              <a:ext cx="2946049" cy="991120"/>
            </a:xfrm>
            <a:prstGeom prst="borderCallout2">
              <a:avLst>
                <a:gd name="adj1" fmla="val 20313"/>
                <a:gd name="adj2" fmla="val -178"/>
                <a:gd name="adj3" fmla="val 21414"/>
                <a:gd name="adj4" fmla="val -9962"/>
                <a:gd name="adj5" fmla="val 69035"/>
                <a:gd name="adj6" fmla="val -20028"/>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rgbClr val="323332"/>
                  </a:solidFill>
                  <a:latin typeface="游ゴシック" panose="020B0400000000000000" pitchFamily="50" charset="-128"/>
                  <a:ea typeface="游ゴシック" panose="020B0400000000000000" pitchFamily="50" charset="-128"/>
                </a:rPr>
                <a:t>元の項目は</a:t>
              </a:r>
              <a:r>
                <a:rPr kumimoji="1" lang="en-US" altLang="ja-JP" sz="1200" b="1" dirty="0">
                  <a:solidFill>
                    <a:srgbClr val="323332"/>
                  </a:solidFill>
                  <a:latin typeface="游ゴシック" panose="020B0400000000000000" pitchFamily="50" charset="-128"/>
                  <a:ea typeface="游ゴシック" panose="020B0400000000000000" pitchFamily="50" charset="-128"/>
                </a:rPr>
                <a:t>【</a:t>
              </a:r>
              <a:r>
                <a:rPr kumimoji="1" lang="ja-JP" altLang="en-US" sz="1200" b="1">
                  <a:solidFill>
                    <a:srgbClr val="323332"/>
                  </a:solidFill>
                  <a:latin typeface="游ゴシック" panose="020B0400000000000000" pitchFamily="50" charset="-128"/>
                  <a:ea typeface="游ゴシック" panose="020B0400000000000000" pitchFamily="50" charset="-128"/>
                </a:rPr>
                <a:t>文字型</a:t>
              </a:r>
              <a:r>
                <a:rPr kumimoji="1" lang="en-US" altLang="ja-JP" sz="1200" b="1" dirty="0">
                  <a:solidFill>
                    <a:srgbClr val="323332"/>
                  </a:solidFill>
                  <a:latin typeface="游ゴシック" panose="020B0400000000000000" pitchFamily="50" charset="-128"/>
                  <a:ea typeface="游ゴシック" panose="020B0400000000000000" pitchFamily="50" charset="-128"/>
                </a:rPr>
                <a:t>】</a:t>
              </a: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カスタム項目でフォーマットを合わせ、</a:t>
              </a:r>
              <a:r>
                <a:rPr kumimoji="1" lang="en-US" altLang="ja-JP" sz="1200" b="1" dirty="0">
                  <a:solidFill>
                    <a:srgbClr val="323332"/>
                  </a:solidFill>
                  <a:latin typeface="游ゴシック" panose="020B0400000000000000" pitchFamily="50" charset="-128"/>
                  <a:ea typeface="游ゴシック" panose="020B0400000000000000" pitchFamily="50" charset="-128"/>
                </a:rPr>
                <a:t>【</a:t>
              </a:r>
              <a:r>
                <a:rPr kumimoji="1" lang="ja-JP" altLang="en-US" sz="1200" b="1">
                  <a:solidFill>
                    <a:srgbClr val="323332"/>
                  </a:solidFill>
                  <a:latin typeface="游ゴシック" panose="020B0400000000000000" pitchFamily="50" charset="-128"/>
                  <a:ea typeface="游ゴシック" panose="020B0400000000000000" pitchFamily="50" charset="-128"/>
                </a:rPr>
                <a:t>日付型</a:t>
              </a:r>
              <a:r>
                <a:rPr kumimoji="1" lang="en-US" altLang="ja-JP" sz="1200" b="1" dirty="0">
                  <a:solidFill>
                    <a:srgbClr val="323332"/>
                  </a:solidFill>
                  <a:latin typeface="游ゴシック" panose="020B0400000000000000" pitchFamily="50" charset="-128"/>
                  <a:ea typeface="游ゴシック" panose="020B0400000000000000" pitchFamily="50" charset="-128"/>
                </a:rPr>
                <a:t>】【</a:t>
              </a:r>
              <a:r>
                <a:rPr kumimoji="1" lang="ja-JP" altLang="en-US" sz="1200" b="1">
                  <a:solidFill>
                    <a:srgbClr val="323332"/>
                  </a:solidFill>
                  <a:latin typeface="游ゴシック" panose="020B0400000000000000" pitchFamily="50" charset="-128"/>
                  <a:ea typeface="游ゴシック" panose="020B0400000000000000" pitchFamily="50" charset="-128"/>
                </a:rPr>
                <a:t>日時型</a:t>
              </a:r>
              <a:r>
                <a:rPr kumimoji="1" lang="en-US" altLang="ja-JP" sz="1200" b="1" dirty="0">
                  <a:solidFill>
                    <a:srgbClr val="323332"/>
                  </a:solidFill>
                  <a:latin typeface="游ゴシック" panose="020B0400000000000000" pitchFamily="50" charset="-128"/>
                  <a:ea typeface="游ゴシック" panose="020B0400000000000000" pitchFamily="50" charset="-128"/>
                </a:rPr>
                <a:t>】</a:t>
              </a:r>
              <a:r>
                <a:rPr kumimoji="1" lang="ja-JP" altLang="en-US" sz="1200" b="1">
                  <a:solidFill>
                    <a:srgbClr val="323332"/>
                  </a:solidFill>
                  <a:latin typeface="游ゴシック" panose="020B0400000000000000" pitchFamily="50" charset="-128"/>
                  <a:ea typeface="游ゴシック" panose="020B0400000000000000" pitchFamily="50" charset="-128"/>
                </a:rPr>
                <a:t>にします</a:t>
              </a:r>
            </a:p>
          </p:txBody>
        </p:sp>
      </p:grpSp>
      <p:sp>
        <p:nvSpPr>
          <p:cNvPr id="4" name="テキスト プレースホルダー 21">
            <a:extLst>
              <a:ext uri="{FF2B5EF4-FFF2-40B4-BE49-F238E27FC236}">
                <a16:creationId xmlns:a16="http://schemas.microsoft.com/office/drawing/2014/main" id="{73F97A81-C116-5759-1726-C91BDDCB2F9B}"/>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26486367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76</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510913AF-1E9B-D62F-EA1F-42A685B992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800">
                <a:solidFill>
                  <a:schemeClr val="tx1"/>
                </a:solidFill>
                <a:latin typeface="游ゴシック" panose="020B0400000000000000" pitchFamily="50" charset="-128"/>
                <a:ea typeface="游ゴシック" panose="020B0400000000000000" pitchFamily="50" charset="-128"/>
              </a:rPr>
              <a:t>カスタム項目の作成は項目一覧の下にある「追加項目作成」をクリックします。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a:solidFill>
                  <a:schemeClr val="tx1"/>
                </a:solidFill>
                <a:latin typeface="游ゴシック" panose="020B0400000000000000" pitchFamily="50" charset="-128"/>
                <a:ea typeface="游ゴシック" panose="020B0400000000000000" pitchFamily="50" charset="-128"/>
              </a:rPr>
              <a:t>追加項目作成ウインドウで「カスタム項目」を選択します。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grpSp>
        <p:nvGrpSpPr>
          <p:cNvPr id="6" name="グループ化 5">
            <a:extLst>
              <a:ext uri="{FF2B5EF4-FFF2-40B4-BE49-F238E27FC236}">
                <a16:creationId xmlns:a16="http://schemas.microsoft.com/office/drawing/2014/main" id="{924AC2D8-8124-4701-AFCF-B4EC96EBC4AE}"/>
              </a:ext>
            </a:extLst>
          </p:cNvPr>
          <p:cNvGrpSpPr/>
          <p:nvPr/>
        </p:nvGrpSpPr>
        <p:grpSpPr>
          <a:xfrm>
            <a:off x="2579071" y="1822764"/>
            <a:ext cx="7223937" cy="4597051"/>
            <a:chOff x="2579071" y="1822764"/>
            <a:chExt cx="7223937" cy="4597051"/>
          </a:xfrm>
        </p:grpSpPr>
        <p:grpSp>
          <p:nvGrpSpPr>
            <p:cNvPr id="11" name="グループ化 10">
              <a:extLst>
                <a:ext uri="{FF2B5EF4-FFF2-40B4-BE49-F238E27FC236}">
                  <a16:creationId xmlns:a16="http://schemas.microsoft.com/office/drawing/2014/main" id="{D42E69FA-3333-A430-17A5-E7AB0BCA7820}"/>
                </a:ext>
              </a:extLst>
            </p:cNvPr>
            <p:cNvGrpSpPr/>
            <p:nvPr/>
          </p:nvGrpSpPr>
          <p:grpSpPr>
            <a:xfrm>
              <a:off x="2579071" y="1822764"/>
              <a:ext cx="7223937" cy="4597051"/>
              <a:chOff x="2579071" y="1822764"/>
              <a:chExt cx="7223937" cy="4597051"/>
            </a:xfrm>
          </p:grpSpPr>
          <p:pic>
            <p:nvPicPr>
              <p:cNvPr id="7" name="図 6">
                <a:extLst>
                  <a:ext uri="{FF2B5EF4-FFF2-40B4-BE49-F238E27FC236}">
                    <a16:creationId xmlns:a16="http://schemas.microsoft.com/office/drawing/2014/main" id="{C3C241E0-5613-0F94-0B9D-3F9B3A897BB6}"/>
                  </a:ext>
                </a:extLst>
              </p:cNvPr>
              <p:cNvPicPr>
                <a:picLocks noChangeAspect="1"/>
              </p:cNvPicPr>
              <p:nvPr/>
            </p:nvPicPr>
            <p:blipFill>
              <a:blip r:embed="rId2"/>
              <a:stretch>
                <a:fillRect/>
              </a:stretch>
            </p:blipFill>
            <p:spPr>
              <a:xfrm>
                <a:off x="2579071" y="1822764"/>
                <a:ext cx="7223937" cy="4597051"/>
              </a:xfrm>
              <a:prstGeom prst="rect">
                <a:avLst/>
              </a:prstGeom>
            </p:spPr>
          </p:pic>
          <p:pic>
            <p:nvPicPr>
              <p:cNvPr id="5" name="図 4">
                <a:extLst>
                  <a:ext uri="{FF2B5EF4-FFF2-40B4-BE49-F238E27FC236}">
                    <a16:creationId xmlns:a16="http://schemas.microsoft.com/office/drawing/2014/main" id="{45FD49BF-AB1C-8540-80BC-AAC7AA034B63}"/>
                  </a:ext>
                </a:extLst>
              </p:cNvPr>
              <p:cNvPicPr>
                <a:picLocks noChangeAspect="1"/>
              </p:cNvPicPr>
              <p:nvPr/>
            </p:nvPicPr>
            <p:blipFill>
              <a:blip r:embed="rId3"/>
              <a:stretch>
                <a:fillRect/>
              </a:stretch>
            </p:blipFill>
            <p:spPr>
              <a:xfrm>
                <a:off x="4725600" y="2350787"/>
                <a:ext cx="3064154" cy="3506246"/>
              </a:xfrm>
              <a:prstGeom prst="rect">
                <a:avLst/>
              </a:prstGeom>
            </p:spPr>
          </p:pic>
        </p:grpSp>
        <p:sp>
          <p:nvSpPr>
            <p:cNvPr id="15" name="正方形/長方形 14">
              <a:extLst>
                <a:ext uri="{FF2B5EF4-FFF2-40B4-BE49-F238E27FC236}">
                  <a16:creationId xmlns:a16="http://schemas.microsoft.com/office/drawing/2014/main" id="{DF93A702-96B8-88CD-33F9-213AD05373A0}"/>
                </a:ext>
              </a:extLst>
            </p:cNvPr>
            <p:cNvSpPr/>
            <p:nvPr/>
          </p:nvSpPr>
          <p:spPr>
            <a:xfrm>
              <a:off x="2655422" y="5747516"/>
              <a:ext cx="1781832" cy="3021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98E4A43B-A95C-132D-33CC-759ABE5F8EB9}"/>
                </a:ext>
              </a:extLst>
            </p:cNvPr>
            <p:cNvSpPr/>
            <p:nvPr/>
          </p:nvSpPr>
          <p:spPr>
            <a:xfrm>
              <a:off x="4799715" y="3139161"/>
              <a:ext cx="988320" cy="2739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E4A51E2B-2CD4-7A10-47DD-27CE98B166A8}"/>
                </a:ext>
              </a:extLst>
            </p:cNvPr>
            <p:cNvSpPr/>
            <p:nvPr/>
          </p:nvSpPr>
          <p:spPr>
            <a:xfrm>
              <a:off x="5429707" y="5472500"/>
              <a:ext cx="827970" cy="3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 name="テキスト プレースホルダー 21">
            <a:extLst>
              <a:ext uri="{FF2B5EF4-FFF2-40B4-BE49-F238E27FC236}">
                <a16:creationId xmlns:a16="http://schemas.microsoft.com/office/drawing/2014/main" id="{66DED30D-969A-0595-3408-7372AA8254F7}"/>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18241030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77</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510913AF-1E9B-D62F-EA1F-42A685B992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ここでは「＜例</a:t>
            </a:r>
            <a:r>
              <a:rPr kumimoji="1" lang="en-US" altLang="ja-JP" sz="1200" dirty="0">
                <a:solidFill>
                  <a:schemeClr val="tx1"/>
                </a:solidFill>
                <a:latin typeface="游ゴシック" panose="020B0400000000000000" pitchFamily="50" charset="-128"/>
                <a:ea typeface="游ゴシック" panose="020B0400000000000000" pitchFamily="50" charset="-128"/>
              </a:rPr>
              <a:t>1</a:t>
            </a:r>
            <a:r>
              <a:rPr kumimoji="1" lang="ja-JP" altLang="en-US" sz="1200" dirty="0">
                <a:solidFill>
                  <a:schemeClr val="tx1"/>
                </a:solidFill>
                <a:latin typeface="游ゴシック" panose="020B0400000000000000" pitchFamily="50" charset="-128"/>
                <a:ea typeface="游ゴシック" panose="020B0400000000000000" pitchFamily="50" charset="-128"/>
              </a:rPr>
              <a:t>＞更新日時」の作成方法を例に記載しています。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項目名に任意の名称を入力し、データ型を「日時」に変更します。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計算式に</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項目名</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＋追加したい固定文字</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を入力します。今回の例では</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更新日時</a:t>
            </a:r>
            <a:r>
              <a:rPr kumimoji="1" lang="en-US" altLang="ja-JP" sz="1800" dirty="0">
                <a:solidFill>
                  <a:schemeClr val="tx1"/>
                </a:solidFill>
                <a:latin typeface="游ゴシック" panose="020B0400000000000000" pitchFamily="50" charset="-128"/>
                <a:ea typeface="游ゴシック" panose="020B0400000000000000" pitchFamily="50" charset="-128"/>
              </a:rPr>
              <a:t>]||”:00”】</a:t>
            </a:r>
            <a:r>
              <a:rPr kumimoji="1" lang="ja-JP" altLang="en-US" sz="1800" dirty="0">
                <a:solidFill>
                  <a:schemeClr val="tx1"/>
                </a:solidFill>
                <a:latin typeface="游ゴシック" panose="020B0400000000000000" pitchFamily="50" charset="-128"/>
                <a:ea typeface="游ゴシック" panose="020B0400000000000000" pitchFamily="50" charset="-128"/>
              </a:rPr>
              <a:t>となります。</a:t>
            </a:r>
          </a:p>
        </p:txBody>
      </p:sp>
      <p:grpSp>
        <p:nvGrpSpPr>
          <p:cNvPr id="4" name="グループ化 3">
            <a:extLst>
              <a:ext uri="{FF2B5EF4-FFF2-40B4-BE49-F238E27FC236}">
                <a16:creationId xmlns:a16="http://schemas.microsoft.com/office/drawing/2014/main" id="{33198AF8-5386-E57A-9F76-760346104820}"/>
              </a:ext>
            </a:extLst>
          </p:cNvPr>
          <p:cNvGrpSpPr/>
          <p:nvPr/>
        </p:nvGrpSpPr>
        <p:grpSpPr>
          <a:xfrm>
            <a:off x="1219166" y="1801518"/>
            <a:ext cx="3679475" cy="4635353"/>
            <a:chOff x="1219166" y="1801518"/>
            <a:chExt cx="3679475" cy="4635353"/>
          </a:xfrm>
        </p:grpSpPr>
        <p:pic>
          <p:nvPicPr>
            <p:cNvPr id="7" name="図 6">
              <a:extLst>
                <a:ext uri="{FF2B5EF4-FFF2-40B4-BE49-F238E27FC236}">
                  <a16:creationId xmlns:a16="http://schemas.microsoft.com/office/drawing/2014/main" id="{F589207D-4A53-5494-318D-89773DBE4946}"/>
                </a:ext>
              </a:extLst>
            </p:cNvPr>
            <p:cNvPicPr>
              <a:picLocks noChangeAspect="1"/>
            </p:cNvPicPr>
            <p:nvPr/>
          </p:nvPicPr>
          <p:blipFill>
            <a:blip r:embed="rId2"/>
            <a:stretch>
              <a:fillRect/>
            </a:stretch>
          </p:blipFill>
          <p:spPr>
            <a:xfrm>
              <a:off x="1219166" y="1801518"/>
              <a:ext cx="3679475" cy="4635353"/>
            </a:xfrm>
            <a:prstGeom prst="rect">
              <a:avLst/>
            </a:prstGeom>
          </p:spPr>
        </p:pic>
        <p:sp>
          <p:nvSpPr>
            <p:cNvPr id="15" name="正方形/長方形 14">
              <a:extLst>
                <a:ext uri="{FF2B5EF4-FFF2-40B4-BE49-F238E27FC236}">
                  <a16:creationId xmlns:a16="http://schemas.microsoft.com/office/drawing/2014/main" id="{DF93A702-96B8-88CD-33F9-213AD05373A0}"/>
                </a:ext>
              </a:extLst>
            </p:cNvPr>
            <p:cNvSpPr/>
            <p:nvPr/>
          </p:nvSpPr>
          <p:spPr>
            <a:xfrm>
              <a:off x="1374849" y="3604522"/>
              <a:ext cx="1318275" cy="2316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98E4A43B-A95C-132D-33CC-759ABE5F8EB9}"/>
                </a:ext>
              </a:extLst>
            </p:cNvPr>
            <p:cNvSpPr/>
            <p:nvPr/>
          </p:nvSpPr>
          <p:spPr>
            <a:xfrm>
              <a:off x="2327498" y="2242267"/>
              <a:ext cx="1044000" cy="2316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EA122BCC-EF3C-0ACF-E413-C806DD0BAA00}"/>
                </a:ext>
              </a:extLst>
            </p:cNvPr>
            <p:cNvSpPr/>
            <p:nvPr/>
          </p:nvSpPr>
          <p:spPr>
            <a:xfrm>
              <a:off x="2335314" y="2488990"/>
              <a:ext cx="652795" cy="2316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5B1270FF-A334-B77F-D84C-90EDEFE1C489}"/>
                </a:ext>
              </a:extLst>
            </p:cNvPr>
            <p:cNvSpPr/>
            <p:nvPr/>
          </p:nvSpPr>
          <p:spPr>
            <a:xfrm>
              <a:off x="2371889" y="6104687"/>
              <a:ext cx="684000"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 name="正方形/長方形 9">
            <a:extLst>
              <a:ext uri="{FF2B5EF4-FFF2-40B4-BE49-F238E27FC236}">
                <a16:creationId xmlns:a16="http://schemas.microsoft.com/office/drawing/2014/main" id="{F7C15D5A-92D1-5AB6-40D3-E5ADAB813DC6}"/>
              </a:ext>
            </a:extLst>
          </p:cNvPr>
          <p:cNvSpPr/>
          <p:nvPr/>
        </p:nvSpPr>
        <p:spPr>
          <a:xfrm>
            <a:off x="5383789" y="3297886"/>
            <a:ext cx="6365392" cy="24340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追加項目で作成した項目は、</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項目一覧の一番下に追加</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されます。</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endPar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b="1" dirty="0">
                <a:solidFill>
                  <a:schemeClr val="tx1"/>
                </a:solidFill>
                <a:latin typeface="游ゴシック" panose="020B0400000000000000" pitchFamily="50" charset="-128"/>
                <a:ea typeface="游ゴシック" panose="020B0400000000000000" pitchFamily="50" charset="-128"/>
              </a:rPr>
              <a:t>先に元の項目名を変更しておき</a:t>
            </a:r>
            <a:r>
              <a:rPr kumimoji="1" lang="ja-JP" altLang="en-US" sz="1400" dirty="0">
                <a:solidFill>
                  <a:schemeClr val="tx1"/>
                </a:solidFill>
                <a:latin typeface="游ゴシック" panose="020B0400000000000000" pitchFamily="50" charset="-128"/>
                <a:ea typeface="游ゴシック" panose="020B0400000000000000" pitchFamily="50" charset="-128"/>
              </a:rPr>
              <a:t>、追加項目の名称を、</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dirty="0">
                <a:solidFill>
                  <a:schemeClr val="tx1"/>
                </a:solidFill>
                <a:latin typeface="游ゴシック" panose="020B0400000000000000" pitchFamily="50" charset="-128"/>
                <a:ea typeface="游ゴシック" panose="020B0400000000000000" pitchFamily="50" charset="-128"/>
              </a:rPr>
              <a:t>　元の項目名とすることが可能です。（同じ名称での作成は行えません）</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今回の例では　</a:t>
            </a:r>
            <a:r>
              <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で文字列結合、</a:t>
            </a:r>
            <a:r>
              <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で囲った固定文字</a:t>
            </a:r>
            <a:endPar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を利用しています。</a:t>
            </a:r>
            <a:endPar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ja-JP" altLang="en-US" sz="1200" dirty="0">
                <a:solidFill>
                  <a:schemeClr val="tx1"/>
                </a:solidFill>
                <a:latin typeface="游ゴシック" panose="020B0400000000000000" pitchFamily="50" charset="-128"/>
                <a:ea typeface="游ゴシック" panose="020B0400000000000000" pitchFamily="50" charset="-128"/>
              </a:rPr>
              <a:t>データストレージで利用できる関数は下記をご確認ください。</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MBC-</a:t>
            </a:r>
            <a:r>
              <a:rPr kumimoji="1" lang="ja-JP" altLang="en-US" sz="1200" dirty="0">
                <a:solidFill>
                  <a:schemeClr val="tx1"/>
                </a:solidFill>
                <a:latin typeface="游ゴシック" panose="020B0400000000000000" pitchFamily="50" charset="-128"/>
                <a:ea typeface="游ゴシック" panose="020B0400000000000000" pitchFamily="50" charset="-128"/>
              </a:rPr>
              <a:t>付録</a:t>
            </a:r>
            <a:r>
              <a:rPr kumimoji="1" lang="en-US" altLang="ja-JP" sz="1200" dirty="0">
                <a:solidFill>
                  <a:schemeClr val="tx1"/>
                </a:solidFill>
                <a:latin typeface="游ゴシック" panose="020B0400000000000000" pitchFamily="50" charset="-128"/>
                <a:ea typeface="游ゴシック" panose="020B0400000000000000" pitchFamily="50" charset="-128"/>
              </a:rPr>
              <a:t>1-2</a:t>
            </a:r>
            <a:r>
              <a:rPr kumimoji="1" lang="ja-JP" altLang="en-US" sz="1200" dirty="0">
                <a:solidFill>
                  <a:schemeClr val="tx1"/>
                </a:solidFill>
                <a:latin typeface="游ゴシック" panose="020B0400000000000000" pitchFamily="50" charset="-128"/>
                <a:ea typeface="游ゴシック" panose="020B0400000000000000" pitchFamily="50" charset="-128"/>
              </a:rPr>
              <a:t>　データストレージで使用できる関数</a:t>
            </a:r>
            <a:r>
              <a:rPr kumimoji="1" lang="en-US" altLang="ja-JP" sz="1200" dirty="0">
                <a:solidFill>
                  <a:schemeClr val="tx1"/>
                </a:solidFill>
                <a:latin typeface="游ゴシック" panose="020B0400000000000000" pitchFamily="50" charset="-128"/>
                <a:ea typeface="游ゴシック" panose="020B0400000000000000" pitchFamily="50" charset="-128"/>
                <a:hlinkClick r:id="rId3"/>
              </a:rPr>
              <a:t>https://cs.wingarc.com/manual/mb/cloud/ja/UUID-063faecd-6024-3aea-61de-07a04bb61c34.html</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dirty="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EC60B49A-F472-F144-00F3-E69FEB906AE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70175164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fontScale="90000"/>
          </a:bodyPr>
          <a:lstStyle/>
          <a:p>
            <a:r>
              <a:rPr lang="en-US" altLang="ja-JP" sz="2400" dirty="0"/>
              <a:t>【APPENDIX】</a:t>
            </a:r>
            <a:br>
              <a:rPr lang="en-US" altLang="ja-JP" sz="2400" dirty="0"/>
            </a:br>
            <a:r>
              <a:rPr lang="ja-JP" altLang="en-US" sz="2400" dirty="0"/>
              <a:t>データストレージのテーブル名・項目名について</a:t>
            </a:r>
            <a:endParaRPr lang="ja-JP" altLang="en-US" dirty="0"/>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06</a:t>
            </a:r>
            <a:endParaRPr kumimoji="1" lang="ja-JP" altLang="en-US"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93877201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79</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472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のデータストレージのテーブル名・項目名に利用出来る文字には制限がございます。</a:t>
            </a: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t>データストレージのテーブル名・項目名について</a:t>
            </a:r>
            <a:endParaRPr lang="ja-JP" altLang="en-US" sz="1200" b="1">
              <a:latin typeface="游ゴシック" panose="020B0400000000000000" pitchFamily="50" charset="-128"/>
              <a:ea typeface="游ゴシック" panose="020B0400000000000000" pitchFamily="50" charset="-128"/>
            </a:endParaRPr>
          </a:p>
        </p:txBody>
      </p:sp>
      <p:grpSp>
        <p:nvGrpSpPr>
          <p:cNvPr id="10" name="グループ化 9">
            <a:extLst>
              <a:ext uri="{FF2B5EF4-FFF2-40B4-BE49-F238E27FC236}">
                <a16:creationId xmlns:a16="http://schemas.microsoft.com/office/drawing/2014/main" id="{06714C21-005B-C60E-EF3F-84A16D2178BF}"/>
              </a:ext>
            </a:extLst>
          </p:cNvPr>
          <p:cNvGrpSpPr/>
          <p:nvPr/>
        </p:nvGrpSpPr>
        <p:grpSpPr>
          <a:xfrm>
            <a:off x="665646" y="1554192"/>
            <a:ext cx="4846061" cy="3649598"/>
            <a:chOff x="665646" y="1554192"/>
            <a:chExt cx="4846061" cy="3649598"/>
          </a:xfrm>
        </p:grpSpPr>
        <p:pic>
          <p:nvPicPr>
            <p:cNvPr id="9" name="図 8" descr="グラフィカル ユーザー インターフェイス&#10;&#10;AI 生成コンテンツは誤りを含む可能性があります。">
              <a:extLst>
                <a:ext uri="{FF2B5EF4-FFF2-40B4-BE49-F238E27FC236}">
                  <a16:creationId xmlns:a16="http://schemas.microsoft.com/office/drawing/2014/main" id="{D7E47CB1-ACD2-ECBC-29E0-897855DB5963}"/>
                </a:ext>
              </a:extLst>
            </p:cNvPr>
            <p:cNvPicPr>
              <a:picLocks noChangeAspect="1"/>
            </p:cNvPicPr>
            <p:nvPr/>
          </p:nvPicPr>
          <p:blipFill>
            <a:blip r:embed="rId2"/>
            <a:stretch>
              <a:fillRect/>
            </a:stretch>
          </p:blipFill>
          <p:spPr>
            <a:xfrm>
              <a:off x="694673" y="1554192"/>
              <a:ext cx="4817034" cy="3649598"/>
            </a:xfrm>
            <a:prstGeom prst="rect">
              <a:avLst/>
            </a:prstGeom>
          </p:spPr>
        </p:pic>
        <p:sp>
          <p:nvSpPr>
            <p:cNvPr id="13" name="正方形/長方形 12">
              <a:extLst>
                <a:ext uri="{FF2B5EF4-FFF2-40B4-BE49-F238E27FC236}">
                  <a16:creationId xmlns:a16="http://schemas.microsoft.com/office/drawing/2014/main" id="{F38D37EE-E1F4-FCE3-998E-9AD82BAFD2FD}"/>
                </a:ext>
              </a:extLst>
            </p:cNvPr>
            <p:cNvSpPr/>
            <p:nvPr/>
          </p:nvSpPr>
          <p:spPr>
            <a:xfrm>
              <a:off x="665646" y="1773555"/>
              <a:ext cx="1260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 name="グループ化 10">
            <a:extLst>
              <a:ext uri="{FF2B5EF4-FFF2-40B4-BE49-F238E27FC236}">
                <a16:creationId xmlns:a16="http://schemas.microsoft.com/office/drawing/2014/main" id="{7EB4FF72-707C-511C-CBC5-18FE27EB65E0}"/>
              </a:ext>
            </a:extLst>
          </p:cNvPr>
          <p:cNvGrpSpPr/>
          <p:nvPr/>
        </p:nvGrpSpPr>
        <p:grpSpPr>
          <a:xfrm>
            <a:off x="6027810" y="2002251"/>
            <a:ext cx="5389110" cy="3225434"/>
            <a:chOff x="6027810" y="2002251"/>
            <a:chExt cx="5389110" cy="3225434"/>
          </a:xfrm>
        </p:grpSpPr>
        <p:pic>
          <p:nvPicPr>
            <p:cNvPr id="6" name="図 5">
              <a:extLst>
                <a:ext uri="{FF2B5EF4-FFF2-40B4-BE49-F238E27FC236}">
                  <a16:creationId xmlns:a16="http://schemas.microsoft.com/office/drawing/2014/main" id="{380FB346-DF6A-63ED-3E0A-E46448D76463}"/>
                </a:ext>
              </a:extLst>
            </p:cNvPr>
            <p:cNvPicPr>
              <a:picLocks noChangeAspect="1"/>
            </p:cNvPicPr>
            <p:nvPr/>
          </p:nvPicPr>
          <p:blipFill>
            <a:blip r:embed="rId3"/>
            <a:stretch>
              <a:fillRect/>
            </a:stretch>
          </p:blipFill>
          <p:spPr>
            <a:xfrm>
              <a:off x="6107638" y="2002251"/>
              <a:ext cx="5309282" cy="3225434"/>
            </a:xfrm>
            <a:prstGeom prst="rect">
              <a:avLst/>
            </a:prstGeom>
            <a:effectLst>
              <a:outerShdw blurRad="50800" dist="38100" dir="13500000" algn="br" rotWithShape="0">
                <a:prstClr val="black">
                  <a:alpha val="40000"/>
                </a:prstClr>
              </a:outerShdw>
            </a:effectLst>
          </p:spPr>
        </p:pic>
        <p:sp>
          <p:nvSpPr>
            <p:cNvPr id="14" name="正方形/長方形 13">
              <a:extLst>
                <a:ext uri="{FF2B5EF4-FFF2-40B4-BE49-F238E27FC236}">
                  <a16:creationId xmlns:a16="http://schemas.microsoft.com/office/drawing/2014/main" id="{A4509710-82ED-9E7B-B70F-66E35653DBD7}"/>
                </a:ext>
              </a:extLst>
            </p:cNvPr>
            <p:cNvSpPr/>
            <p:nvPr/>
          </p:nvSpPr>
          <p:spPr>
            <a:xfrm>
              <a:off x="6027810" y="2253243"/>
              <a:ext cx="1090194" cy="286567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 name="正方形/長方形 14">
            <a:extLst>
              <a:ext uri="{FF2B5EF4-FFF2-40B4-BE49-F238E27FC236}">
                <a16:creationId xmlns:a16="http://schemas.microsoft.com/office/drawing/2014/main" id="{438E472F-2FCC-9DF3-BF0C-B65852DEF881}"/>
              </a:ext>
            </a:extLst>
          </p:cNvPr>
          <p:cNvSpPr/>
          <p:nvPr/>
        </p:nvSpPr>
        <p:spPr>
          <a:xfrm>
            <a:off x="664848" y="5432391"/>
            <a:ext cx="10725924" cy="11142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r>
              <a:rPr kumimoji="1" lang="ja-JP" altLang="en-US" sz="1200" dirty="0">
                <a:solidFill>
                  <a:schemeClr val="tx1"/>
                </a:solidFill>
                <a:latin typeface="游ゴシック" panose="020B0400000000000000" pitchFamily="50" charset="-128"/>
                <a:ea typeface="游ゴシック" panose="020B0400000000000000" pitchFamily="50" charset="-128"/>
              </a:rPr>
              <a:t>■レプリケーションのスナップショットを作成する</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hlinkClick r:id="rId4"/>
              </a:rPr>
              <a:t>https://cs.wingarc.com/manual/mb/cloud/ja/UUID-217185df-8d46-1138-4126-8ed89ed662fa.html</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200" dirty="0">
                <a:solidFill>
                  <a:schemeClr val="tx1"/>
                </a:solidFill>
                <a:latin typeface="游ゴシック" panose="020B0400000000000000" pitchFamily="50" charset="-128"/>
                <a:ea typeface="游ゴシック" panose="020B0400000000000000" pitchFamily="50" charset="-128"/>
              </a:rPr>
              <a:t>■データストレージの留意点</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hlinkClick r:id="rId5"/>
              </a:rPr>
              <a:t>https://cs.wingarc.com/manual/mb/cloud/ja/UUID-510db447-c0b9-3532-5174-0f8ea037cbc6.html</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281490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44D53-B96D-6B2E-BB5D-7ECE8108B944}"/>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803411CE-C868-AA04-2C7B-C62BCB28C95C}"/>
              </a:ext>
            </a:extLst>
          </p:cNvPr>
          <p:cNvSpPr>
            <a:spLocks noGrp="1"/>
          </p:cNvSpPr>
          <p:nvPr>
            <p:ph type="sldNum" sz="quarter" idx="2"/>
          </p:nvPr>
        </p:nvSpPr>
        <p:spPr/>
        <p:txBody>
          <a:bodyPr/>
          <a:lstStyle/>
          <a:p>
            <a:fld id="{86CB4B4D-7CA3-9044-876B-883B54F8677D}" type="slidenum">
              <a:rPr lang="en-US" altLang="ja-JP" smtClean="0"/>
              <a:pPr/>
              <a:t>8</a:t>
            </a:fld>
            <a:endParaRPr lang="ja-JP" altLang="en-US"/>
          </a:p>
        </p:txBody>
      </p:sp>
      <p:sp>
        <p:nvSpPr>
          <p:cNvPr id="2" name="フッター プレースホルダー 1">
            <a:extLst>
              <a:ext uri="{FF2B5EF4-FFF2-40B4-BE49-F238E27FC236}">
                <a16:creationId xmlns:a16="http://schemas.microsoft.com/office/drawing/2014/main" id="{68EE4944-203E-C699-754F-4245B1C711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テキスト プレースホルダー 21">
            <a:extLst>
              <a:ext uri="{FF2B5EF4-FFF2-40B4-BE49-F238E27FC236}">
                <a16:creationId xmlns:a16="http://schemas.microsoft.com/office/drawing/2014/main" id="{464BC1CC-EF60-484F-F4C8-9F659C5A4490}"/>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連携イメージ</a:t>
            </a:r>
          </a:p>
        </p:txBody>
      </p:sp>
      <p:pic>
        <p:nvPicPr>
          <p:cNvPr id="4" name="図 3">
            <a:extLst>
              <a:ext uri="{FF2B5EF4-FFF2-40B4-BE49-F238E27FC236}">
                <a16:creationId xmlns:a16="http://schemas.microsoft.com/office/drawing/2014/main" id="{E9DE77C6-370A-29A6-3988-E5DFB8748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42069" y="1446514"/>
            <a:ext cx="2993901" cy="1245464"/>
          </a:xfrm>
          <a:prstGeom prst="rect">
            <a:avLst/>
          </a:prstGeom>
        </p:spPr>
      </p:pic>
      <p:grpSp>
        <p:nvGrpSpPr>
          <p:cNvPr id="5" name="グループ化 4">
            <a:extLst>
              <a:ext uri="{FF2B5EF4-FFF2-40B4-BE49-F238E27FC236}">
                <a16:creationId xmlns:a16="http://schemas.microsoft.com/office/drawing/2014/main" id="{833C41A5-2EEF-6756-3F77-3120622D4CFF}"/>
              </a:ext>
            </a:extLst>
          </p:cNvPr>
          <p:cNvGrpSpPr/>
          <p:nvPr/>
        </p:nvGrpSpPr>
        <p:grpSpPr>
          <a:xfrm>
            <a:off x="1420831" y="2781260"/>
            <a:ext cx="792807" cy="1646576"/>
            <a:chOff x="1420831" y="2781260"/>
            <a:chExt cx="792807" cy="1646576"/>
          </a:xfrm>
        </p:grpSpPr>
        <p:pic>
          <p:nvPicPr>
            <p:cNvPr id="6" name="図 5">
              <a:extLst>
                <a:ext uri="{FF2B5EF4-FFF2-40B4-BE49-F238E27FC236}">
                  <a16:creationId xmlns:a16="http://schemas.microsoft.com/office/drawing/2014/main" id="{742BCB65-6097-FD6D-BC4D-E9AD64F35A0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420831" y="2781260"/>
              <a:ext cx="502924" cy="541024"/>
            </a:xfrm>
            <a:prstGeom prst="rect">
              <a:avLst/>
            </a:prstGeom>
          </p:spPr>
        </p:pic>
        <p:pic>
          <p:nvPicPr>
            <p:cNvPr id="7" name="図 6">
              <a:extLst>
                <a:ext uri="{FF2B5EF4-FFF2-40B4-BE49-F238E27FC236}">
                  <a16:creationId xmlns:a16="http://schemas.microsoft.com/office/drawing/2014/main" id="{E798343F-4DED-EC1F-95D7-2ECB5E472E2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517459" y="3149777"/>
              <a:ext cx="502924" cy="541024"/>
            </a:xfrm>
            <a:prstGeom prst="rect">
              <a:avLst/>
            </a:prstGeom>
          </p:spPr>
        </p:pic>
        <p:pic>
          <p:nvPicPr>
            <p:cNvPr id="8" name="図 7">
              <a:extLst>
                <a:ext uri="{FF2B5EF4-FFF2-40B4-BE49-F238E27FC236}">
                  <a16:creationId xmlns:a16="http://schemas.microsoft.com/office/drawing/2014/main" id="{76CDC521-161A-D6ED-F43C-2449645C10F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614087" y="3518294"/>
              <a:ext cx="502924" cy="541024"/>
            </a:xfrm>
            <a:prstGeom prst="rect">
              <a:avLst/>
            </a:prstGeom>
          </p:spPr>
        </p:pic>
        <p:pic>
          <p:nvPicPr>
            <p:cNvPr id="9" name="図 8">
              <a:extLst>
                <a:ext uri="{FF2B5EF4-FFF2-40B4-BE49-F238E27FC236}">
                  <a16:creationId xmlns:a16="http://schemas.microsoft.com/office/drawing/2014/main" id="{288A495C-AEDC-924C-2EA5-0C395D6AD48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710714" y="3886812"/>
              <a:ext cx="502924" cy="541024"/>
            </a:xfrm>
            <a:prstGeom prst="rect">
              <a:avLst/>
            </a:prstGeom>
          </p:spPr>
        </p:pic>
      </p:grpSp>
      <p:cxnSp>
        <p:nvCxnSpPr>
          <p:cNvPr id="13" name="直線矢印コネクタ 12">
            <a:extLst>
              <a:ext uri="{FF2B5EF4-FFF2-40B4-BE49-F238E27FC236}">
                <a16:creationId xmlns:a16="http://schemas.microsoft.com/office/drawing/2014/main" id="{33098F0C-880F-615E-7B36-5DB65C8F40A0}"/>
              </a:ext>
            </a:extLst>
          </p:cNvPr>
          <p:cNvCxnSpPr>
            <a:cxnSpLocks/>
          </p:cNvCxnSpPr>
          <p:nvPr/>
        </p:nvCxnSpPr>
        <p:spPr>
          <a:xfrm>
            <a:off x="3004964" y="2156460"/>
            <a:ext cx="447025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14" name="グループ化 13">
            <a:extLst>
              <a:ext uri="{FF2B5EF4-FFF2-40B4-BE49-F238E27FC236}">
                <a16:creationId xmlns:a16="http://schemas.microsoft.com/office/drawing/2014/main" id="{FCFC6D9E-C0B5-FEFB-7E2E-861A7EAF9D93}"/>
              </a:ext>
            </a:extLst>
          </p:cNvPr>
          <p:cNvGrpSpPr/>
          <p:nvPr/>
        </p:nvGrpSpPr>
        <p:grpSpPr>
          <a:xfrm>
            <a:off x="2241677" y="2845818"/>
            <a:ext cx="3450460" cy="1733959"/>
            <a:chOff x="2241677" y="2845818"/>
            <a:chExt cx="3450460" cy="1733959"/>
          </a:xfrm>
        </p:grpSpPr>
        <p:sp>
          <p:nvSpPr>
            <p:cNvPr id="15" name="02">
              <a:extLst>
                <a:ext uri="{FF2B5EF4-FFF2-40B4-BE49-F238E27FC236}">
                  <a16:creationId xmlns:a16="http://schemas.microsoft.com/office/drawing/2014/main" id="{1AA5EFCA-892B-6EC5-AEB9-A9352C29292D}"/>
                </a:ext>
              </a:extLst>
            </p:cNvPr>
            <p:cNvSpPr txBox="1">
              <a:spLocks/>
            </p:cNvSpPr>
            <p:nvPr/>
          </p:nvSpPr>
          <p:spPr>
            <a:xfrm>
              <a:off x="2241677" y="284581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02</a:t>
              </a:r>
            </a:p>
          </p:txBody>
        </p:sp>
        <p:sp>
          <p:nvSpPr>
            <p:cNvPr id="17" name="テキスト プレースホルダー 21">
              <a:extLst>
                <a:ext uri="{FF2B5EF4-FFF2-40B4-BE49-F238E27FC236}">
                  <a16:creationId xmlns:a16="http://schemas.microsoft.com/office/drawing/2014/main" id="{2AE70A5D-D02B-CEF5-9EDA-1E1A74E8347E}"/>
                </a:ext>
              </a:extLst>
            </p:cNvPr>
            <p:cNvSpPr txBox="1">
              <a:spLocks/>
            </p:cNvSpPr>
            <p:nvPr/>
          </p:nvSpPr>
          <p:spPr>
            <a:xfrm>
              <a:off x="2639696" y="2865924"/>
              <a:ext cx="1609501"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連携する帳票の設定</a:t>
              </a:r>
            </a:p>
          </p:txBody>
        </p:sp>
        <p:sp>
          <p:nvSpPr>
            <p:cNvPr id="18" name="テキスト プレースホルダー 21">
              <a:extLst>
                <a:ext uri="{FF2B5EF4-FFF2-40B4-BE49-F238E27FC236}">
                  <a16:creationId xmlns:a16="http://schemas.microsoft.com/office/drawing/2014/main" id="{D144F067-3C9E-BE00-2209-141E138E40BC}"/>
                </a:ext>
              </a:extLst>
            </p:cNvPr>
            <p:cNvSpPr txBox="1">
              <a:spLocks/>
            </p:cNvSpPr>
            <p:nvPr/>
          </p:nvSpPr>
          <p:spPr>
            <a:xfrm>
              <a:off x="2639695" y="3160226"/>
              <a:ext cx="3052442" cy="141955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latin typeface="游ゴシック" panose="020B0400000000000000" pitchFamily="50" charset="-128"/>
                  <a:ea typeface="游ゴシック" panose="020B0400000000000000" pitchFamily="50" charset="-128"/>
                </a:rPr>
                <a:t>・複数の帳票を連携する</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latin typeface="游ゴシック" panose="020B0400000000000000" pitchFamily="50" charset="-128"/>
                  <a:ea typeface="游ゴシック" panose="020B0400000000000000" pitchFamily="50" charset="-128"/>
                </a:rPr>
                <a:t>　場合は帳票ごとに設定</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accent5"/>
                  </a:solidFill>
                  <a:latin typeface="游ゴシック" panose="020B0400000000000000" pitchFamily="50" charset="-128"/>
                  <a:ea typeface="游ゴシック" panose="020B0400000000000000" pitchFamily="50" charset="-128"/>
                </a:rPr>
                <a:t>・文字コード「</a:t>
              </a:r>
              <a:r>
                <a:rPr lang="en-US" altLang="ja-JP" sz="1200" dirty="0">
                  <a:solidFill>
                    <a:schemeClr val="accent5"/>
                  </a:solidFill>
                  <a:latin typeface="游ゴシック" panose="020B0400000000000000" pitchFamily="50" charset="-128"/>
                  <a:ea typeface="游ゴシック" panose="020B0400000000000000" pitchFamily="50" charset="-128"/>
                </a:rPr>
                <a:t>UTF-8</a:t>
              </a:r>
              <a:r>
                <a:rPr lang="ja-JP" altLang="en-US" sz="1200" dirty="0">
                  <a:solidFill>
                    <a:schemeClr val="accent5"/>
                  </a:solidFill>
                  <a:latin typeface="游ゴシック" panose="020B0400000000000000" pitchFamily="50" charset="-128"/>
                  <a:ea typeface="游ゴシック" panose="020B0400000000000000" pitchFamily="50" charset="-128"/>
                </a:rPr>
                <a:t>」</a:t>
              </a:r>
              <a:endParaRPr lang="en-US" altLang="ja-JP" sz="1200" dirty="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tx2"/>
                  </a:solidFill>
                  <a:latin typeface="游ゴシック" panose="020B0400000000000000" pitchFamily="50" charset="-128"/>
                  <a:ea typeface="游ゴシック" panose="020B0400000000000000" pitchFamily="50" charset="-128"/>
                </a:rPr>
                <a:t>・データストレージ名</a:t>
              </a: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tx2"/>
                  </a:solidFill>
                  <a:latin typeface="游ゴシック" panose="020B0400000000000000" pitchFamily="50" charset="-128"/>
                  <a:ea typeface="游ゴシック" panose="020B0400000000000000" pitchFamily="50" charset="-128"/>
                </a:rPr>
                <a:t>　　</a:t>
              </a:r>
              <a:r>
                <a:rPr lang="ja-JP" altLang="en-US" sz="1200" dirty="0">
                  <a:solidFill>
                    <a:sysClr val="windowText" lastClr="000000"/>
                  </a:solidFill>
                  <a:latin typeface="游ゴシック" panose="020B0400000000000000" pitchFamily="50" charset="-128"/>
                  <a:ea typeface="游ゴシック" panose="020B0400000000000000" pitchFamily="50" charset="-128"/>
                </a:rPr>
                <a:t>「デフォルトの帳票名」のままにする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ysClr val="windowText" lastClr="000000"/>
                  </a:solidFill>
                  <a:latin typeface="游ゴシック" panose="020B0400000000000000" pitchFamily="50" charset="-128"/>
                  <a:ea typeface="游ゴシック" panose="020B0400000000000000" pitchFamily="50" charset="-128"/>
                </a:rPr>
                <a:t>　　または、「任意の帳票名」を付ける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19" name="グループ化 18">
            <a:extLst>
              <a:ext uri="{FF2B5EF4-FFF2-40B4-BE49-F238E27FC236}">
                <a16:creationId xmlns:a16="http://schemas.microsoft.com/office/drawing/2014/main" id="{DDE5993B-A2CC-4DD8-BA8D-425336208C29}"/>
              </a:ext>
            </a:extLst>
          </p:cNvPr>
          <p:cNvGrpSpPr/>
          <p:nvPr/>
        </p:nvGrpSpPr>
        <p:grpSpPr>
          <a:xfrm>
            <a:off x="2929684" y="1580474"/>
            <a:ext cx="3190990" cy="604089"/>
            <a:chOff x="2929684" y="1580474"/>
            <a:chExt cx="3190990" cy="604089"/>
          </a:xfrm>
        </p:grpSpPr>
        <p:sp>
          <p:nvSpPr>
            <p:cNvPr id="20" name="01">
              <a:extLst>
                <a:ext uri="{FF2B5EF4-FFF2-40B4-BE49-F238E27FC236}">
                  <a16:creationId xmlns:a16="http://schemas.microsoft.com/office/drawing/2014/main" id="{8C991840-10F7-A5D5-6EDE-29B7C5A64B21}"/>
                </a:ext>
              </a:extLst>
            </p:cNvPr>
            <p:cNvSpPr txBox="1">
              <a:spLocks/>
            </p:cNvSpPr>
            <p:nvPr/>
          </p:nvSpPr>
          <p:spPr>
            <a:xfrm>
              <a:off x="2929684" y="158047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01</a:t>
              </a:r>
            </a:p>
          </p:txBody>
        </p:sp>
        <p:sp>
          <p:nvSpPr>
            <p:cNvPr id="22" name="テキスト プレースホルダー 21">
              <a:extLst>
                <a:ext uri="{FF2B5EF4-FFF2-40B4-BE49-F238E27FC236}">
                  <a16:creationId xmlns:a16="http://schemas.microsoft.com/office/drawing/2014/main" id="{2626E679-E319-FD44-40E1-98C1BBB5758E}"/>
                </a:ext>
              </a:extLst>
            </p:cNvPr>
            <p:cNvSpPr txBox="1">
              <a:spLocks/>
            </p:cNvSpPr>
            <p:nvPr/>
          </p:nvSpPr>
          <p:spPr>
            <a:xfrm>
              <a:off x="3257344" y="1600580"/>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システム間の連携</a:t>
              </a:r>
            </a:p>
          </p:txBody>
        </p:sp>
        <p:sp>
          <p:nvSpPr>
            <p:cNvPr id="24" name="テキスト プレースホルダー 21">
              <a:extLst>
                <a:ext uri="{FF2B5EF4-FFF2-40B4-BE49-F238E27FC236}">
                  <a16:creationId xmlns:a16="http://schemas.microsoft.com/office/drawing/2014/main" id="{5A270280-D942-31E1-7C83-BDE56CA3F5E5}"/>
                </a:ext>
              </a:extLst>
            </p:cNvPr>
            <p:cNvSpPr txBox="1">
              <a:spLocks/>
            </p:cNvSpPr>
            <p:nvPr/>
          </p:nvSpPr>
          <p:spPr>
            <a:xfrm>
              <a:off x="3342015" y="1890262"/>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・システム全体で最初に</a:t>
              </a:r>
              <a:r>
                <a:rPr lang="en-US" altLang="ja-JP" sz="1200" dirty="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回のみ設定</a:t>
              </a:r>
            </a:p>
          </p:txBody>
        </p:sp>
      </p:grpSp>
      <p:grpSp>
        <p:nvGrpSpPr>
          <p:cNvPr id="42" name="グループ化 41">
            <a:extLst>
              <a:ext uri="{FF2B5EF4-FFF2-40B4-BE49-F238E27FC236}">
                <a16:creationId xmlns:a16="http://schemas.microsoft.com/office/drawing/2014/main" id="{AFD08053-6F28-199F-388B-D8E62679018B}"/>
              </a:ext>
            </a:extLst>
          </p:cNvPr>
          <p:cNvGrpSpPr/>
          <p:nvPr/>
        </p:nvGrpSpPr>
        <p:grpSpPr>
          <a:xfrm>
            <a:off x="272415" y="1028471"/>
            <a:ext cx="2511569" cy="1663507"/>
            <a:chOff x="1397491" y="1028471"/>
            <a:chExt cx="2511569" cy="1663507"/>
          </a:xfrm>
        </p:grpSpPr>
        <p:pic>
          <p:nvPicPr>
            <p:cNvPr id="43" name="図 42">
              <a:extLst>
                <a:ext uri="{FF2B5EF4-FFF2-40B4-BE49-F238E27FC236}">
                  <a16:creationId xmlns:a16="http://schemas.microsoft.com/office/drawing/2014/main" id="{AB07C3DC-CFCF-DCCA-0EDE-CED044AFE0F8}"/>
                </a:ext>
              </a:extLst>
            </p:cNvPr>
            <p:cNvPicPr>
              <a:picLocks noChangeAspect="1"/>
            </p:cNvPicPr>
            <p:nvPr/>
          </p:nvPicPr>
          <p:blipFill>
            <a:blip r:embed="rId4">
              <a:duotone>
                <a:schemeClr val="accent6">
                  <a:shade val="45000"/>
                  <a:satMod val="135000"/>
                </a:schemeClr>
                <a:prstClr val="white"/>
              </a:duotone>
            </a:blip>
            <a:stretch>
              <a:fillRect/>
            </a:stretch>
          </p:blipFill>
          <p:spPr>
            <a:xfrm>
              <a:off x="1397491" y="1028471"/>
              <a:ext cx="2511569" cy="1663507"/>
            </a:xfrm>
            <a:prstGeom prst="rect">
              <a:avLst/>
            </a:prstGeom>
            <a:ln>
              <a:noFill/>
            </a:ln>
          </p:spPr>
        </p:pic>
        <p:pic>
          <p:nvPicPr>
            <p:cNvPr id="44" name="図 43">
              <a:extLst>
                <a:ext uri="{FF2B5EF4-FFF2-40B4-BE49-F238E27FC236}">
                  <a16:creationId xmlns:a16="http://schemas.microsoft.com/office/drawing/2014/main" id="{43FAF6F6-9F86-BEB3-F173-B6BEEE4EDC06}"/>
                </a:ext>
              </a:extLst>
            </p:cNvPr>
            <p:cNvPicPr>
              <a:picLocks noChangeAspect="1"/>
            </p:cNvPicPr>
            <p:nvPr/>
          </p:nvPicPr>
          <p:blipFill>
            <a:blip r:embed="rId5"/>
            <a:stretch>
              <a:fillRect/>
            </a:stretch>
          </p:blipFill>
          <p:spPr>
            <a:xfrm>
              <a:off x="1655237" y="1938024"/>
              <a:ext cx="1996075" cy="474707"/>
            </a:xfrm>
            <a:prstGeom prst="rect">
              <a:avLst/>
            </a:prstGeom>
            <a:noFill/>
          </p:spPr>
        </p:pic>
      </p:grpSp>
    </p:spTree>
    <p:extLst>
      <p:ext uri="{BB962C8B-B14F-4D97-AF65-F5344CB8AC3E}">
        <p14:creationId xmlns:p14="http://schemas.microsoft.com/office/powerpoint/2010/main" val="199523567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708298F1-D110-5D48-1B17-64B43453F07E}"/>
              </a:ext>
            </a:extLst>
          </p:cNvPr>
          <p:cNvGrpSpPr/>
          <p:nvPr/>
        </p:nvGrpSpPr>
        <p:grpSpPr>
          <a:xfrm>
            <a:off x="374290" y="2027376"/>
            <a:ext cx="4037325" cy="2724967"/>
            <a:chOff x="4888455" y="3717053"/>
            <a:chExt cx="4037325" cy="2724967"/>
          </a:xfrm>
        </p:grpSpPr>
        <p:pic>
          <p:nvPicPr>
            <p:cNvPr id="10" name="図 9" descr="グラフィカル ユーザー インターフェイス, テキスト&#10;&#10;AI 生成コンテンツは誤りを含む可能性があります。">
              <a:extLst>
                <a:ext uri="{FF2B5EF4-FFF2-40B4-BE49-F238E27FC236}">
                  <a16:creationId xmlns:a16="http://schemas.microsoft.com/office/drawing/2014/main" id="{467EAF39-56C4-14CE-0FD5-5B8E94599CD8}"/>
                </a:ext>
              </a:extLst>
            </p:cNvPr>
            <p:cNvPicPr>
              <a:picLocks noChangeAspect="1"/>
            </p:cNvPicPr>
            <p:nvPr/>
          </p:nvPicPr>
          <p:blipFill>
            <a:blip r:embed="rId2"/>
            <a:stretch>
              <a:fillRect/>
            </a:stretch>
          </p:blipFill>
          <p:spPr>
            <a:xfrm>
              <a:off x="4888455" y="3717053"/>
              <a:ext cx="4037325" cy="2724967"/>
            </a:xfrm>
            <a:prstGeom prst="rect">
              <a:avLst/>
            </a:prstGeom>
            <a:ln w="19050">
              <a:noFill/>
            </a:ln>
          </p:spPr>
        </p:pic>
        <p:sp>
          <p:nvSpPr>
            <p:cNvPr id="15" name="正方形/長方形 14">
              <a:extLst>
                <a:ext uri="{FF2B5EF4-FFF2-40B4-BE49-F238E27FC236}">
                  <a16:creationId xmlns:a16="http://schemas.microsoft.com/office/drawing/2014/main" id="{F4E6ACF9-A7A6-C948-D0DB-AAF75FC672EC}"/>
                </a:ext>
              </a:extLst>
            </p:cNvPr>
            <p:cNvSpPr/>
            <p:nvPr/>
          </p:nvSpPr>
          <p:spPr>
            <a:xfrm>
              <a:off x="6849882" y="5184466"/>
              <a:ext cx="1979157" cy="3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80</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9782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MB</a:t>
            </a:r>
            <a:r>
              <a:rPr kumimoji="1" lang="ja-JP" altLang="en-US" sz="1800" dirty="0">
                <a:solidFill>
                  <a:schemeClr val="tx1"/>
                </a:solidFill>
                <a:latin typeface="游ゴシック" panose="020B0400000000000000" pitchFamily="50" charset="-128"/>
                <a:ea typeface="游ゴシック" panose="020B0400000000000000" pitchFamily="50" charset="-128"/>
              </a:rPr>
              <a:t>の「データストレージ名」は </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の「データストレージ名」で設定した名称で作成されます。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名前に使用できる文字は、</a:t>
            </a:r>
            <a:r>
              <a:rPr kumimoji="1" lang="ja-JP" altLang="en-US" sz="1800" b="1" dirty="0">
                <a:solidFill>
                  <a:schemeClr val="tx1"/>
                </a:solidFill>
                <a:latin typeface="游ゴシック" panose="020B0400000000000000" pitchFamily="50" charset="-128"/>
                <a:ea typeface="游ゴシック" panose="020B0400000000000000" pitchFamily="50" charset="-128"/>
              </a:rPr>
              <a:t>半角英数字、アンダースコア、半角カナ、全角文字</a:t>
            </a:r>
            <a:r>
              <a:rPr kumimoji="1" lang="ja-JP" altLang="en-US" sz="1800" dirty="0">
                <a:solidFill>
                  <a:schemeClr val="tx1"/>
                </a:solidFill>
                <a:latin typeface="游ゴシック" panose="020B0400000000000000" pitchFamily="50" charset="-128"/>
                <a:ea typeface="游ゴシック" panose="020B0400000000000000" pitchFamily="50" charset="-128"/>
              </a:rPr>
              <a:t>です。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ただし、</a:t>
            </a:r>
            <a:r>
              <a:rPr kumimoji="1" lang="ja-JP" altLang="en-US" sz="1800" b="1" dirty="0">
                <a:solidFill>
                  <a:schemeClr val="tx1"/>
                </a:solidFill>
                <a:latin typeface="游ゴシック" panose="020B0400000000000000" pitchFamily="50" charset="-128"/>
                <a:ea typeface="游ゴシック" panose="020B0400000000000000" pitchFamily="50" charset="-128"/>
              </a:rPr>
              <a:t>半角数字とアンダースコアは先頭の文字として利用できません</a:t>
            </a:r>
            <a:r>
              <a:rPr kumimoji="1" lang="ja-JP" altLang="en-US" sz="1800" dirty="0">
                <a:solidFill>
                  <a:schemeClr val="tx1"/>
                </a:solidFill>
                <a:latin typeface="游ゴシック" panose="020B0400000000000000" pitchFamily="50" charset="-128"/>
                <a:ea typeface="游ゴシック" panose="020B0400000000000000" pitchFamily="50" charset="-128"/>
              </a:rPr>
              <a:t>。</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t>データストレージのテーブル名・項目名について</a:t>
            </a:r>
            <a:endParaRPr lang="ja-JP" altLang="en-US" sz="1200" b="1">
              <a:latin typeface="游ゴシック" panose="020B0400000000000000" pitchFamily="50" charset="-128"/>
              <a:ea typeface="游ゴシック" panose="020B0400000000000000" pitchFamily="50" charset="-128"/>
            </a:endParaRPr>
          </a:p>
        </p:txBody>
      </p:sp>
      <p:grpSp>
        <p:nvGrpSpPr>
          <p:cNvPr id="3" name="グループ化 2">
            <a:extLst>
              <a:ext uri="{FF2B5EF4-FFF2-40B4-BE49-F238E27FC236}">
                <a16:creationId xmlns:a16="http://schemas.microsoft.com/office/drawing/2014/main" id="{987CDB1B-513F-B8B1-1AEB-BD3B79BCA721}"/>
              </a:ext>
            </a:extLst>
          </p:cNvPr>
          <p:cNvGrpSpPr/>
          <p:nvPr/>
        </p:nvGrpSpPr>
        <p:grpSpPr>
          <a:xfrm>
            <a:off x="6971324" y="1912433"/>
            <a:ext cx="4298462" cy="2662046"/>
            <a:chOff x="6971324" y="1912433"/>
            <a:chExt cx="4298462" cy="2662046"/>
          </a:xfrm>
        </p:grpSpPr>
        <p:pic>
          <p:nvPicPr>
            <p:cNvPr id="13" name="図 12">
              <a:extLst>
                <a:ext uri="{FF2B5EF4-FFF2-40B4-BE49-F238E27FC236}">
                  <a16:creationId xmlns:a16="http://schemas.microsoft.com/office/drawing/2014/main" id="{0802E429-8CF8-8B10-5EE7-F8431DD0C17F}"/>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7048954" y="1912433"/>
              <a:ext cx="4220832" cy="2662046"/>
            </a:xfrm>
            <a:prstGeom prst="rect">
              <a:avLst/>
            </a:prstGeom>
          </p:spPr>
        </p:pic>
        <p:sp>
          <p:nvSpPr>
            <p:cNvPr id="11" name="正方形/長方形 10">
              <a:extLst>
                <a:ext uri="{FF2B5EF4-FFF2-40B4-BE49-F238E27FC236}">
                  <a16:creationId xmlns:a16="http://schemas.microsoft.com/office/drawing/2014/main" id="{45D9E84D-F956-102E-276B-A2E45327E5B1}"/>
                </a:ext>
              </a:extLst>
            </p:cNvPr>
            <p:cNvSpPr/>
            <p:nvPr/>
          </p:nvSpPr>
          <p:spPr>
            <a:xfrm>
              <a:off x="6971324" y="2205240"/>
              <a:ext cx="1955046" cy="2567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 name="グループ化 5">
            <a:extLst>
              <a:ext uri="{FF2B5EF4-FFF2-40B4-BE49-F238E27FC236}">
                <a16:creationId xmlns:a16="http://schemas.microsoft.com/office/drawing/2014/main" id="{609DF15C-9803-D7FD-B7C8-6DB8EE29DC88}"/>
              </a:ext>
            </a:extLst>
          </p:cNvPr>
          <p:cNvGrpSpPr/>
          <p:nvPr/>
        </p:nvGrpSpPr>
        <p:grpSpPr>
          <a:xfrm>
            <a:off x="3560695" y="2546811"/>
            <a:ext cx="3181987" cy="880171"/>
            <a:chOff x="3560695" y="2546811"/>
            <a:chExt cx="3181987" cy="880171"/>
          </a:xfrm>
        </p:grpSpPr>
        <p:sp>
          <p:nvSpPr>
            <p:cNvPr id="9" name="吹き出し: 折線 8">
              <a:extLst>
                <a:ext uri="{FF2B5EF4-FFF2-40B4-BE49-F238E27FC236}">
                  <a16:creationId xmlns:a16="http://schemas.microsoft.com/office/drawing/2014/main" id="{D85337DD-EF0D-7C5F-71E4-5FB12FBEB3C0}"/>
                </a:ext>
              </a:extLst>
            </p:cNvPr>
            <p:cNvSpPr/>
            <p:nvPr/>
          </p:nvSpPr>
          <p:spPr>
            <a:xfrm>
              <a:off x="3560695" y="2695183"/>
              <a:ext cx="2985131" cy="731799"/>
            </a:xfrm>
            <a:prstGeom prst="borderCallout2">
              <a:avLst>
                <a:gd name="adj1" fmla="val 67304"/>
                <a:gd name="adj2" fmla="val -2011"/>
                <a:gd name="adj3" fmla="val 68405"/>
                <a:gd name="adj4" fmla="val -9962"/>
                <a:gd name="adj5" fmla="val 96516"/>
                <a:gd name="adj6" fmla="val -13616"/>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dirty="0">
                  <a:solidFill>
                    <a:srgbClr val="323332"/>
                  </a:solidFill>
                  <a:latin typeface="游ゴシック" panose="020B0400000000000000" pitchFamily="50" charset="-128"/>
                  <a:ea typeface="游ゴシック" panose="020B0400000000000000" pitchFamily="50" charset="-128"/>
                </a:rPr>
                <a:t>の「データストレージ名」で設定した名称で作成される</a:t>
              </a:r>
            </a:p>
          </p:txBody>
        </p:sp>
        <p:sp>
          <p:nvSpPr>
            <p:cNvPr id="14" name="吹き出し: 折線 13">
              <a:extLst>
                <a:ext uri="{FF2B5EF4-FFF2-40B4-BE49-F238E27FC236}">
                  <a16:creationId xmlns:a16="http://schemas.microsoft.com/office/drawing/2014/main" id="{A7B5244F-187D-F42C-77F2-E825271CD670}"/>
                </a:ext>
              </a:extLst>
            </p:cNvPr>
            <p:cNvSpPr/>
            <p:nvPr/>
          </p:nvSpPr>
          <p:spPr>
            <a:xfrm>
              <a:off x="3757551" y="2546811"/>
              <a:ext cx="2985131" cy="731799"/>
            </a:xfrm>
            <a:prstGeom prst="borderCallout2">
              <a:avLst>
                <a:gd name="adj1" fmla="val 20313"/>
                <a:gd name="adj2" fmla="val 101041"/>
                <a:gd name="adj3" fmla="val 20327"/>
                <a:gd name="adj4" fmla="val 105487"/>
                <a:gd name="adj5" fmla="val -5433"/>
                <a:gd name="adj6" fmla="val 109432"/>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dirty="0">
                  <a:solidFill>
                    <a:srgbClr val="323332"/>
                  </a:solidFill>
                  <a:latin typeface="游ゴシック" panose="020B0400000000000000" pitchFamily="50" charset="-128"/>
                  <a:ea typeface="游ゴシック" panose="020B0400000000000000" pitchFamily="50" charset="-128"/>
                </a:rPr>
                <a:t>の「データストレージ名」で設定した名称で作成される</a:t>
              </a:r>
            </a:p>
          </p:txBody>
        </p:sp>
      </p:grpSp>
      <p:grpSp>
        <p:nvGrpSpPr>
          <p:cNvPr id="8" name="グループ化 7">
            <a:extLst>
              <a:ext uri="{FF2B5EF4-FFF2-40B4-BE49-F238E27FC236}">
                <a16:creationId xmlns:a16="http://schemas.microsoft.com/office/drawing/2014/main" id="{38839C70-B2DB-242A-8D1E-D6A67B996AE0}"/>
              </a:ext>
            </a:extLst>
          </p:cNvPr>
          <p:cNvGrpSpPr/>
          <p:nvPr/>
        </p:nvGrpSpPr>
        <p:grpSpPr>
          <a:xfrm>
            <a:off x="374290" y="4924719"/>
            <a:ext cx="9564840" cy="1621924"/>
            <a:chOff x="374290" y="4924719"/>
            <a:chExt cx="9564840" cy="1621924"/>
          </a:xfrm>
        </p:grpSpPr>
        <p:sp>
          <p:nvSpPr>
            <p:cNvPr id="18" name="正方形/長方形 17">
              <a:extLst>
                <a:ext uri="{FF2B5EF4-FFF2-40B4-BE49-F238E27FC236}">
                  <a16:creationId xmlns:a16="http://schemas.microsoft.com/office/drawing/2014/main" id="{EC57C95D-2B87-9A57-395F-9E95610124A5}"/>
                </a:ext>
              </a:extLst>
            </p:cNvPr>
            <p:cNvSpPr/>
            <p:nvPr/>
          </p:nvSpPr>
          <p:spPr>
            <a:xfrm>
              <a:off x="374290" y="4924719"/>
              <a:ext cx="9564840" cy="162192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17" name="図 16">
              <a:extLst>
                <a:ext uri="{FF2B5EF4-FFF2-40B4-BE49-F238E27FC236}">
                  <a16:creationId xmlns:a16="http://schemas.microsoft.com/office/drawing/2014/main" id="{055CA9AB-43EA-A999-1280-62A37A1F9D8A}"/>
                </a:ext>
              </a:extLst>
            </p:cNvPr>
            <p:cNvPicPr>
              <a:picLocks noChangeAspect="1"/>
            </p:cNvPicPr>
            <p:nvPr/>
          </p:nvPicPr>
          <p:blipFill>
            <a:blip r:embed="rId4"/>
            <a:stretch>
              <a:fillRect/>
            </a:stretch>
          </p:blipFill>
          <p:spPr>
            <a:xfrm>
              <a:off x="423133" y="5496109"/>
              <a:ext cx="9397862" cy="1006447"/>
            </a:xfrm>
            <a:prstGeom prst="rect">
              <a:avLst/>
            </a:prstGeom>
          </p:spPr>
        </p:pic>
        <p:sp>
          <p:nvSpPr>
            <p:cNvPr id="19" name="正方形/長方形 18">
              <a:extLst>
                <a:ext uri="{FF2B5EF4-FFF2-40B4-BE49-F238E27FC236}">
                  <a16:creationId xmlns:a16="http://schemas.microsoft.com/office/drawing/2014/main" id="{5C839FFF-78A2-3659-6132-A941BDADFC06}"/>
                </a:ext>
              </a:extLst>
            </p:cNvPr>
            <p:cNvSpPr/>
            <p:nvPr/>
          </p:nvSpPr>
          <p:spPr>
            <a:xfrm>
              <a:off x="374290" y="4972798"/>
              <a:ext cx="7792787" cy="494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400" b="1" dirty="0">
                  <a:solidFill>
                    <a:schemeClr val="tx1"/>
                  </a:solidFill>
                  <a:latin typeface="游ゴシック" panose="020B0400000000000000" pitchFamily="50" charset="-128"/>
                  <a:ea typeface="游ゴシック" panose="020B0400000000000000" pitchFamily="50" charset="-128"/>
                </a:rPr>
                <a:t>使用できない文字が含まれる状態で「データストレージの作成」をしたらエラーになります。</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a:p>
              <a:r>
                <a:rPr kumimoji="1" lang="ja-JP" altLang="en-US" sz="1400" b="1" dirty="0">
                  <a:solidFill>
                    <a:schemeClr val="tx1"/>
                  </a:solidFill>
                  <a:latin typeface="游ゴシック" panose="020B0400000000000000" pitchFamily="50" charset="-128"/>
                  <a:ea typeface="游ゴシック" panose="020B0400000000000000" pitchFamily="50" charset="-128"/>
                </a:rPr>
                <a:t>データストレージ名を変更する際には、使用できる文字に気を付けて命名してください。</a:t>
              </a:r>
            </a:p>
          </p:txBody>
        </p:sp>
      </p:grpSp>
    </p:spTree>
    <p:extLst>
      <p:ext uri="{BB962C8B-B14F-4D97-AF65-F5344CB8AC3E}">
        <p14:creationId xmlns:p14="http://schemas.microsoft.com/office/powerpoint/2010/main" val="125819792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81</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8"/>
            <a:ext cx="11670444" cy="9724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項目名について</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名前に使用できる文字は、</a:t>
            </a:r>
            <a:r>
              <a:rPr kumimoji="1" lang="ja-JP" altLang="en-US" sz="1800" b="1" dirty="0">
                <a:solidFill>
                  <a:schemeClr val="tx1"/>
                </a:solidFill>
                <a:latin typeface="游ゴシック" panose="020B0400000000000000" pitchFamily="50" charset="-128"/>
                <a:ea typeface="游ゴシック" panose="020B0400000000000000" pitchFamily="50" charset="-128"/>
              </a:rPr>
              <a:t>半角英数字、アンダースコア、半角カナ文字、全角文字</a:t>
            </a:r>
            <a:r>
              <a:rPr kumimoji="1" lang="ja-JP" altLang="en-US" sz="1800" dirty="0">
                <a:solidFill>
                  <a:schemeClr val="tx1"/>
                </a:solidFill>
                <a:latin typeface="游ゴシック" panose="020B0400000000000000" pitchFamily="50" charset="-128"/>
                <a:ea typeface="游ゴシック" panose="020B0400000000000000" pitchFamily="50" charset="-128"/>
              </a:rPr>
              <a:t>に限られます。</a:t>
            </a:r>
          </a:p>
          <a:p>
            <a:r>
              <a:rPr kumimoji="1" lang="ja-JP" altLang="en-US" sz="1800" dirty="0">
                <a:solidFill>
                  <a:schemeClr val="tx1"/>
                </a:solidFill>
                <a:latin typeface="游ゴシック" panose="020B0400000000000000" pitchFamily="50" charset="-128"/>
                <a:ea typeface="游ゴシック" panose="020B0400000000000000" pitchFamily="50" charset="-128"/>
              </a:rPr>
              <a:t>ただし、</a:t>
            </a:r>
            <a:r>
              <a:rPr kumimoji="1" lang="ja-JP" altLang="en-US" sz="1800" b="1" dirty="0">
                <a:solidFill>
                  <a:schemeClr val="tx1"/>
                </a:solidFill>
                <a:latin typeface="游ゴシック" panose="020B0400000000000000" pitchFamily="50" charset="-128"/>
                <a:ea typeface="游ゴシック" panose="020B0400000000000000" pitchFamily="50" charset="-128"/>
              </a:rPr>
              <a:t>半角数字とアンダースコアは先頭の文字として利用できません</a:t>
            </a:r>
            <a:r>
              <a:rPr kumimoji="1" lang="ja-JP" altLang="en-US" sz="1800" dirty="0">
                <a:solidFill>
                  <a:schemeClr val="tx1"/>
                </a:solidFill>
                <a:latin typeface="游ゴシック" panose="020B0400000000000000" pitchFamily="50" charset="-128"/>
                <a:ea typeface="游ゴシック" panose="020B0400000000000000" pitchFamily="50" charset="-128"/>
              </a:rPr>
              <a:t>。</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t>データストレージのテーブル名・項目名について</a:t>
            </a:r>
            <a:endParaRPr lang="ja-JP" altLang="en-US" sz="1200" b="1">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F2A9750B-43C5-1F47-A43F-BB391D24FA6D}"/>
              </a:ext>
            </a:extLst>
          </p:cNvPr>
          <p:cNvSpPr/>
          <p:nvPr/>
        </p:nvSpPr>
        <p:spPr>
          <a:xfrm>
            <a:off x="6708018" y="1951664"/>
            <a:ext cx="4734720" cy="30779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NG</a:t>
            </a:r>
            <a:r>
              <a:rPr kumimoji="1" lang="ja-JP" altLang="en-US" sz="1400" dirty="0">
                <a:solidFill>
                  <a:schemeClr val="tx1"/>
                </a:solidFill>
                <a:latin typeface="游ゴシック" panose="020B0400000000000000" pitchFamily="50" charset="-128"/>
                <a:ea typeface="游ゴシック" panose="020B0400000000000000" pitchFamily="50" charset="-128"/>
              </a:rPr>
              <a:t>の事例</a:t>
            </a:r>
            <a:r>
              <a:rPr kumimoji="1" lang="en-US" altLang="ja-JP" sz="1400" dirty="0">
                <a:solidFill>
                  <a:schemeClr val="tx1"/>
                </a:solidFill>
                <a:latin typeface="游ゴシック" panose="020B0400000000000000" pitchFamily="50" charset="-128"/>
                <a:ea typeface="游ゴシック" panose="020B0400000000000000" pitchFamily="50" charset="-128"/>
              </a:rPr>
              <a:t>1</a:t>
            </a:r>
            <a:r>
              <a:rPr kumimoji="1" lang="ja-JP" altLang="en-US" sz="1400" dirty="0">
                <a:solidFill>
                  <a:schemeClr val="tx1"/>
                </a:solidFill>
                <a:latin typeface="游ゴシック" panose="020B0400000000000000" pitchFamily="50" charset="-128"/>
                <a:ea typeface="游ゴシック" panose="020B0400000000000000" pitchFamily="50" charset="-128"/>
              </a:rPr>
              <a:t>＞</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400" dirty="0">
                <a:solidFill>
                  <a:schemeClr val="tx1"/>
                </a:solidFill>
                <a:latin typeface="游ゴシック" panose="020B0400000000000000" pitchFamily="50" charset="-128"/>
                <a:ea typeface="游ゴシック" panose="020B0400000000000000" pitchFamily="50" charset="-128"/>
              </a:rPr>
              <a:t>項目の頭に半角数字が入っている。</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b="1" dirty="0">
                <a:solidFill>
                  <a:srgbClr val="FF0000"/>
                </a:solidFill>
                <a:latin typeface="游ゴシック" panose="020B0400000000000000" pitchFamily="50" charset="-128"/>
                <a:ea typeface="游ゴシック" panose="020B0400000000000000" pitchFamily="50" charset="-128"/>
              </a:rPr>
              <a:t>01</a:t>
            </a:r>
            <a:r>
              <a:rPr kumimoji="1" lang="ja-JP" altLang="en-US" sz="1400" dirty="0">
                <a:solidFill>
                  <a:schemeClr val="tx1"/>
                </a:solidFill>
                <a:latin typeface="游ゴシック" panose="020B0400000000000000" pitchFamily="50" charset="-128"/>
                <a:ea typeface="游ゴシック" panose="020B0400000000000000" pitchFamily="50" charset="-128"/>
              </a:rPr>
              <a:t>月売上」「</a:t>
            </a:r>
            <a:r>
              <a:rPr kumimoji="1" lang="en-US" altLang="ja-JP" sz="1400" dirty="0">
                <a:solidFill>
                  <a:schemeClr val="tx1"/>
                </a:solidFill>
                <a:latin typeface="游ゴシック" panose="020B0400000000000000" pitchFamily="50" charset="-128"/>
                <a:ea typeface="游ゴシック" panose="020B0400000000000000" pitchFamily="50" charset="-128"/>
              </a:rPr>
              <a:t> </a:t>
            </a:r>
            <a:r>
              <a:rPr kumimoji="1" lang="en-US" altLang="ja-JP" sz="1400" b="1" dirty="0">
                <a:solidFill>
                  <a:srgbClr val="FF0000"/>
                </a:solidFill>
                <a:latin typeface="游ゴシック" panose="020B0400000000000000" pitchFamily="50" charset="-128"/>
                <a:ea typeface="游ゴシック" panose="020B0400000000000000" pitchFamily="50" charset="-128"/>
              </a:rPr>
              <a:t>02</a:t>
            </a:r>
            <a:r>
              <a:rPr kumimoji="1" lang="ja-JP" altLang="en-US" sz="1400" dirty="0">
                <a:solidFill>
                  <a:schemeClr val="tx1"/>
                </a:solidFill>
                <a:latin typeface="游ゴシック" panose="020B0400000000000000" pitchFamily="50" charset="-128"/>
                <a:ea typeface="游ゴシック" panose="020B0400000000000000" pitchFamily="50" charset="-128"/>
              </a:rPr>
              <a:t>月売上」・・・</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400" b="1"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半角数字とアンダースコアは先頭の文字として利用できないため</a:t>
            </a:r>
            <a:r>
              <a:rPr kumimoji="1" lang="ja-JP" altLang="en-US" sz="1400" b="1" dirty="0">
                <a:solidFill>
                  <a:schemeClr val="tx1"/>
                </a:solidFill>
                <a:latin typeface="游ゴシック" panose="020B0400000000000000" pitchFamily="50" charset="-128"/>
                <a:ea typeface="游ゴシック" panose="020B0400000000000000" pitchFamily="50" charset="-128"/>
              </a:rPr>
              <a:t>「</a:t>
            </a:r>
            <a:r>
              <a:rPr kumimoji="1" lang="ja-JP" altLang="en-US" sz="1400" b="1" dirty="0">
                <a:solidFill>
                  <a:srgbClr val="FF0000"/>
                </a:solidFill>
                <a:latin typeface="游ゴシック" panose="020B0400000000000000" pitchFamily="50" charset="-128"/>
                <a:ea typeface="游ゴシック" panose="020B0400000000000000" pitchFamily="50" charset="-128"/>
              </a:rPr>
              <a:t>０</a:t>
            </a:r>
            <a:r>
              <a:rPr kumimoji="1" lang="en-US" altLang="ja-JP" sz="1400" b="1" dirty="0">
                <a:solidFill>
                  <a:srgbClr val="FF0000"/>
                </a:solidFill>
                <a:latin typeface="游ゴシック" panose="020B0400000000000000" pitchFamily="50" charset="-128"/>
                <a:ea typeface="游ゴシック" panose="020B0400000000000000" pitchFamily="50" charset="-128"/>
              </a:rPr>
              <a:t>1</a:t>
            </a:r>
            <a:r>
              <a:rPr kumimoji="1" lang="ja-JP" altLang="en-US" sz="1400" b="1" dirty="0">
                <a:solidFill>
                  <a:schemeClr val="tx1"/>
                </a:solidFill>
                <a:latin typeface="游ゴシック" panose="020B0400000000000000" pitchFamily="50" charset="-128"/>
                <a:ea typeface="游ゴシック" panose="020B0400000000000000" pitchFamily="50" charset="-128"/>
              </a:rPr>
              <a:t>月売上」と先頭文字が全角に変換されます。</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NG</a:t>
            </a:r>
            <a:r>
              <a:rPr kumimoji="1" lang="ja-JP" altLang="en-US" sz="1400" dirty="0">
                <a:solidFill>
                  <a:schemeClr val="tx1"/>
                </a:solidFill>
                <a:latin typeface="游ゴシック" panose="020B0400000000000000" pitchFamily="50" charset="-128"/>
                <a:ea typeface="游ゴシック" panose="020B0400000000000000" pitchFamily="50" charset="-128"/>
              </a:rPr>
              <a:t>の事例</a:t>
            </a:r>
            <a:r>
              <a:rPr kumimoji="1" lang="en-US" altLang="ja-JP" sz="1400" dirty="0">
                <a:solidFill>
                  <a:schemeClr val="tx1"/>
                </a:solidFill>
                <a:latin typeface="游ゴシック" panose="020B0400000000000000" pitchFamily="50" charset="-128"/>
                <a:ea typeface="游ゴシック" panose="020B0400000000000000" pitchFamily="50" charset="-128"/>
              </a:rPr>
              <a:t>2</a:t>
            </a:r>
            <a:r>
              <a:rPr kumimoji="1" lang="ja-JP" altLang="en-US" sz="1400" dirty="0">
                <a:solidFill>
                  <a:schemeClr val="tx1"/>
                </a:solidFill>
                <a:latin typeface="游ゴシック" panose="020B0400000000000000" pitchFamily="50" charset="-128"/>
                <a:ea typeface="游ゴシック" panose="020B0400000000000000" pitchFamily="50" charset="-128"/>
              </a:rPr>
              <a:t>＞</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dirty="0">
                <a:solidFill>
                  <a:schemeClr val="tx1"/>
                </a:solidFill>
                <a:latin typeface="游ゴシック" panose="020B0400000000000000" pitchFamily="50" charset="-128"/>
                <a:ea typeface="游ゴシック" panose="020B0400000000000000" pitchFamily="50" charset="-128"/>
              </a:rPr>
              <a:t>項目に環境依存文字が使われている</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dirty="0">
                <a:solidFill>
                  <a:schemeClr val="tx1"/>
                </a:solidFill>
                <a:latin typeface="游ゴシック" panose="020B0400000000000000" pitchFamily="50" charset="-128"/>
                <a:ea typeface="游ゴシック" panose="020B0400000000000000" pitchFamily="50" charset="-128"/>
              </a:rPr>
              <a:t>「重量（</a:t>
            </a:r>
            <a:r>
              <a:rPr kumimoji="1" lang="ja-JP" altLang="en-US" sz="1400" b="1" dirty="0">
                <a:solidFill>
                  <a:srgbClr val="FF0000"/>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）」「材料（</a:t>
            </a:r>
            <a:r>
              <a:rPr kumimoji="1" lang="en-US" altLang="ja-JP" sz="1400" b="1" dirty="0">
                <a:solidFill>
                  <a:srgbClr val="FF0000"/>
                </a:solidFill>
                <a:latin typeface="游ゴシック" panose="020B0400000000000000" pitchFamily="50" charset="-128"/>
                <a:ea typeface="游ゴシック" panose="020B0400000000000000" pitchFamily="50" charset="-128"/>
              </a:rPr>
              <a:t>ml</a:t>
            </a:r>
            <a:r>
              <a:rPr kumimoji="1" lang="ja-JP" altLang="en-US" sz="1400" dirty="0">
                <a:solidFill>
                  <a:schemeClr val="tx1"/>
                </a:solidFill>
                <a:latin typeface="游ゴシック" panose="020B0400000000000000" pitchFamily="50" charset="-128"/>
                <a:ea typeface="游ゴシック" panose="020B0400000000000000" pitchFamily="50" charset="-128"/>
              </a:rPr>
              <a:t>）」・・・</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dirty="0">
                <a:solidFill>
                  <a:schemeClr val="tx1"/>
                </a:solidFill>
                <a:latin typeface="游ゴシック" panose="020B0400000000000000" pitchFamily="50" charset="-128"/>
                <a:ea typeface="游ゴシック" panose="020B0400000000000000" pitchFamily="50" charset="-128"/>
              </a:rPr>
              <a:t>→使用できない文字（このケースでは文字化けして</a:t>
            </a:r>
            <a:r>
              <a:rPr kumimoji="1" lang="ja-JP" altLang="en-US" sz="1400" b="1" dirty="0">
                <a:solidFill>
                  <a:schemeClr val="tx1"/>
                </a:solidFill>
                <a:latin typeface="游ゴシック" panose="020B0400000000000000" pitchFamily="50" charset="-128"/>
                <a:ea typeface="游ゴシック" panose="020B0400000000000000" pitchFamily="50" charset="-128"/>
              </a:rPr>
              <a:t>「？」表示</a:t>
            </a:r>
            <a:r>
              <a:rPr kumimoji="1" lang="ja-JP" altLang="en-US" sz="1400" dirty="0">
                <a:solidFill>
                  <a:schemeClr val="tx1"/>
                </a:solidFill>
                <a:latin typeface="游ゴシック" panose="020B0400000000000000" pitchFamily="50" charset="-128"/>
                <a:ea typeface="游ゴシック" panose="020B0400000000000000" pitchFamily="50" charset="-128"/>
              </a:rPr>
              <a:t>されていました）。</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grpSp>
        <p:nvGrpSpPr>
          <p:cNvPr id="11" name="グループ化 10">
            <a:extLst>
              <a:ext uri="{FF2B5EF4-FFF2-40B4-BE49-F238E27FC236}">
                <a16:creationId xmlns:a16="http://schemas.microsoft.com/office/drawing/2014/main" id="{0A3C091F-35C1-337B-CB35-2B3F989F1498}"/>
              </a:ext>
            </a:extLst>
          </p:cNvPr>
          <p:cNvGrpSpPr/>
          <p:nvPr/>
        </p:nvGrpSpPr>
        <p:grpSpPr>
          <a:xfrm>
            <a:off x="442819" y="1951664"/>
            <a:ext cx="6074337" cy="3449074"/>
            <a:chOff x="5490634" y="1951664"/>
            <a:chExt cx="6074337" cy="3449074"/>
          </a:xfrm>
        </p:grpSpPr>
        <p:pic>
          <p:nvPicPr>
            <p:cNvPr id="14" name="図 13">
              <a:extLst>
                <a:ext uri="{FF2B5EF4-FFF2-40B4-BE49-F238E27FC236}">
                  <a16:creationId xmlns:a16="http://schemas.microsoft.com/office/drawing/2014/main" id="{1E1C3074-12DC-4F87-E0A4-3F8D833D519D}"/>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490634" y="1951664"/>
              <a:ext cx="4806766" cy="3449074"/>
            </a:xfrm>
            <a:prstGeom prst="rect">
              <a:avLst/>
            </a:prstGeom>
          </p:spPr>
        </p:pic>
        <p:sp>
          <p:nvSpPr>
            <p:cNvPr id="15" name="正方形/長方形 14">
              <a:extLst>
                <a:ext uri="{FF2B5EF4-FFF2-40B4-BE49-F238E27FC236}">
                  <a16:creationId xmlns:a16="http://schemas.microsoft.com/office/drawing/2014/main" id="{EFEFD4FB-5070-606A-C01A-FB08851A1A4F}"/>
                </a:ext>
              </a:extLst>
            </p:cNvPr>
            <p:cNvSpPr/>
            <p:nvPr/>
          </p:nvSpPr>
          <p:spPr>
            <a:xfrm>
              <a:off x="6224292" y="3356239"/>
              <a:ext cx="365761" cy="3033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25E356DC-3FDC-90A1-366F-E366B7C58C8B}"/>
                </a:ext>
              </a:extLst>
            </p:cNvPr>
            <p:cNvSpPr/>
            <p:nvPr/>
          </p:nvSpPr>
          <p:spPr>
            <a:xfrm>
              <a:off x="5543965" y="5166637"/>
              <a:ext cx="1163491" cy="1725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吹き出し: 折線 4">
              <a:extLst>
                <a:ext uri="{FF2B5EF4-FFF2-40B4-BE49-F238E27FC236}">
                  <a16:creationId xmlns:a16="http://schemas.microsoft.com/office/drawing/2014/main" id="{D9E4843A-7E5C-8CA4-E0F9-52373425118A}"/>
                </a:ext>
              </a:extLst>
            </p:cNvPr>
            <p:cNvSpPr/>
            <p:nvPr/>
          </p:nvSpPr>
          <p:spPr>
            <a:xfrm>
              <a:off x="9029829" y="2749712"/>
              <a:ext cx="2535142" cy="621732"/>
            </a:xfrm>
            <a:prstGeom prst="borderCallout2">
              <a:avLst>
                <a:gd name="adj1" fmla="val 20313"/>
                <a:gd name="adj2" fmla="val -178"/>
                <a:gd name="adj3" fmla="val 20346"/>
                <a:gd name="adj4" fmla="val -7344"/>
                <a:gd name="adj5" fmla="val 45253"/>
                <a:gd name="adj6" fmla="val -1230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rgbClr val="323332"/>
                  </a:solidFill>
                  <a:latin typeface="游ゴシック" panose="020B0400000000000000" pitchFamily="50" charset="-128"/>
                  <a:ea typeface="游ゴシック" panose="020B0400000000000000" pitchFamily="50" charset="-128"/>
                </a:rPr>
                <a:t>CSV</a:t>
              </a:r>
              <a:r>
                <a:rPr kumimoji="1" lang="ja-JP" altLang="en-US" sz="1200" b="1" dirty="0">
                  <a:solidFill>
                    <a:srgbClr val="323332"/>
                  </a:solidFill>
                  <a:latin typeface="游ゴシック" panose="020B0400000000000000" pitchFamily="50" charset="-128"/>
                  <a:ea typeface="游ゴシック" panose="020B0400000000000000" pitchFamily="50" charset="-128"/>
                </a:rPr>
                <a:t>から手動作成し、対象項目に別名を付ける との対応の場合も</a:t>
              </a:r>
            </a:p>
          </p:txBody>
        </p:sp>
      </p:grpSp>
      <p:sp>
        <p:nvSpPr>
          <p:cNvPr id="8" name="正方形/長方形 7">
            <a:extLst>
              <a:ext uri="{FF2B5EF4-FFF2-40B4-BE49-F238E27FC236}">
                <a16:creationId xmlns:a16="http://schemas.microsoft.com/office/drawing/2014/main" id="{18B779D5-D4C5-A0DF-6ED8-ABD3296FB265}"/>
              </a:ext>
            </a:extLst>
          </p:cNvPr>
          <p:cNvSpPr/>
          <p:nvPr/>
        </p:nvSpPr>
        <p:spPr>
          <a:xfrm>
            <a:off x="93356" y="5525477"/>
            <a:ext cx="9965044" cy="956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b="1" dirty="0">
                <a:solidFill>
                  <a:schemeClr val="tx1"/>
                </a:solidFill>
                <a:latin typeface="游ゴシック" panose="020B0400000000000000" pitchFamily="50" charset="-128"/>
                <a:ea typeface="游ゴシック" panose="020B0400000000000000" pitchFamily="50" charset="-128"/>
              </a:rPr>
              <a:t>「データストレージの作成」機能で作成できない場合は</a:t>
            </a:r>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b="1" dirty="0">
                <a:solidFill>
                  <a:schemeClr val="tx1"/>
                </a:solidFill>
                <a:latin typeface="游ゴシック" panose="020B0400000000000000" pitchFamily="50" charset="-128"/>
                <a:ea typeface="游ゴシック" panose="020B0400000000000000" pitchFamily="50" charset="-128"/>
              </a:rPr>
              <a:t>i-Reporter</a:t>
            </a:r>
            <a:r>
              <a:rPr kumimoji="1" lang="ja-JP" altLang="en-US" sz="1800" b="1" dirty="0">
                <a:solidFill>
                  <a:schemeClr val="tx1"/>
                </a:solidFill>
                <a:latin typeface="游ゴシック" panose="020B0400000000000000" pitchFamily="50" charset="-128"/>
                <a:ea typeface="游ゴシック" panose="020B0400000000000000" pitchFamily="50" charset="-128"/>
              </a:rPr>
              <a:t>のクラスター名の変更</a:t>
            </a:r>
            <a:r>
              <a:rPr kumimoji="1" lang="ja-JP" altLang="en-US" sz="1800" dirty="0">
                <a:solidFill>
                  <a:schemeClr val="tx1"/>
                </a:solidFill>
                <a:latin typeface="游ゴシック" panose="020B0400000000000000" pitchFamily="50" charset="-128"/>
                <a:ea typeface="游ゴシック" panose="020B0400000000000000" pitchFamily="50" charset="-128"/>
              </a:rPr>
              <a:t>、</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または</a:t>
            </a:r>
            <a:r>
              <a:rPr kumimoji="1" lang="ja-JP" altLang="en-US" sz="1800" b="1" dirty="0">
                <a:solidFill>
                  <a:schemeClr val="tx1"/>
                </a:solidFill>
                <a:latin typeface="游ゴシック" panose="020B0400000000000000" pitchFamily="50" charset="-128"/>
                <a:ea typeface="游ゴシック" panose="020B0400000000000000" pitchFamily="50" charset="-128"/>
              </a:rPr>
              <a:t>手動で</a:t>
            </a:r>
            <a:r>
              <a:rPr kumimoji="1" lang="en-US" altLang="ja-JP" sz="1800" b="1" dirty="0">
                <a:solidFill>
                  <a:schemeClr val="tx1"/>
                </a:solidFill>
                <a:latin typeface="游ゴシック" panose="020B0400000000000000" pitchFamily="50" charset="-128"/>
                <a:ea typeface="游ゴシック" panose="020B0400000000000000" pitchFamily="50" charset="-128"/>
              </a:rPr>
              <a:t>i-Reporter</a:t>
            </a:r>
            <a:r>
              <a:rPr kumimoji="1" lang="ja-JP" altLang="en-US" sz="1800" b="1" dirty="0">
                <a:solidFill>
                  <a:schemeClr val="tx1"/>
                </a:solidFill>
                <a:latin typeface="游ゴシック" panose="020B0400000000000000" pitchFamily="50" charset="-128"/>
                <a:ea typeface="游ゴシック" panose="020B0400000000000000" pitchFamily="50" charset="-128"/>
              </a:rPr>
              <a:t>の</a:t>
            </a:r>
            <a:r>
              <a:rPr kumimoji="1" lang="en-US" altLang="ja-JP" sz="1800" b="1" dirty="0">
                <a:solidFill>
                  <a:schemeClr val="tx1"/>
                </a:solidFill>
                <a:latin typeface="游ゴシック" panose="020B0400000000000000" pitchFamily="50" charset="-128"/>
                <a:ea typeface="游ゴシック" panose="020B0400000000000000" pitchFamily="50" charset="-128"/>
              </a:rPr>
              <a:t>CSV</a:t>
            </a:r>
            <a:r>
              <a:rPr kumimoji="1" lang="ja-JP" altLang="en-US" sz="1800" b="1" dirty="0">
                <a:solidFill>
                  <a:schemeClr val="tx1"/>
                </a:solidFill>
                <a:latin typeface="游ゴシック" panose="020B0400000000000000" pitchFamily="50" charset="-128"/>
                <a:ea typeface="游ゴシック" panose="020B0400000000000000" pitchFamily="50" charset="-128"/>
              </a:rPr>
              <a:t>を</a:t>
            </a:r>
            <a:r>
              <a:rPr kumimoji="1" lang="en-US" altLang="ja-JP" sz="1800" b="1" dirty="0">
                <a:solidFill>
                  <a:schemeClr val="tx1"/>
                </a:solidFill>
                <a:latin typeface="游ゴシック" panose="020B0400000000000000" pitchFamily="50" charset="-128"/>
                <a:ea typeface="游ゴシック" panose="020B0400000000000000" pitchFamily="50" charset="-128"/>
              </a:rPr>
              <a:t>DL</a:t>
            </a:r>
            <a:r>
              <a:rPr kumimoji="1" lang="ja-JP" altLang="en-US" sz="1800" b="1" dirty="0">
                <a:solidFill>
                  <a:schemeClr val="tx1"/>
                </a:solidFill>
                <a:latin typeface="游ゴシック" panose="020B0400000000000000" pitchFamily="50" charset="-128"/>
                <a:ea typeface="游ゴシック" panose="020B0400000000000000" pitchFamily="50" charset="-128"/>
              </a:rPr>
              <a:t>、</a:t>
            </a:r>
            <a:r>
              <a:rPr kumimoji="1" lang="en-US" altLang="ja-JP" sz="1800" b="1" dirty="0">
                <a:solidFill>
                  <a:schemeClr val="tx1"/>
                </a:solidFill>
                <a:latin typeface="游ゴシック" panose="020B0400000000000000" pitchFamily="50" charset="-128"/>
                <a:ea typeface="游ゴシック" panose="020B0400000000000000" pitchFamily="50" charset="-128"/>
              </a:rPr>
              <a:t>MB</a:t>
            </a:r>
            <a:r>
              <a:rPr kumimoji="1" lang="ja-JP" altLang="en-US" sz="1800" b="1" dirty="0">
                <a:solidFill>
                  <a:schemeClr val="tx1"/>
                </a:solidFill>
                <a:latin typeface="游ゴシック" panose="020B0400000000000000" pitchFamily="50" charset="-128"/>
                <a:ea typeface="游ゴシック" panose="020B0400000000000000" pitchFamily="50" charset="-128"/>
              </a:rPr>
              <a:t>の共有アイテムに</a:t>
            </a:r>
            <a:r>
              <a:rPr kumimoji="1" lang="en-US" altLang="ja-JP" sz="1800" b="1" dirty="0">
                <a:solidFill>
                  <a:schemeClr val="tx1"/>
                </a:solidFill>
                <a:latin typeface="游ゴシック" panose="020B0400000000000000" pitchFamily="50" charset="-128"/>
                <a:ea typeface="游ゴシック" panose="020B0400000000000000" pitchFamily="50" charset="-128"/>
              </a:rPr>
              <a:t>UL</a:t>
            </a:r>
            <a:r>
              <a:rPr kumimoji="1" lang="ja-JP" altLang="en-US" sz="1800" b="1" dirty="0">
                <a:solidFill>
                  <a:schemeClr val="tx1"/>
                </a:solidFill>
                <a:latin typeface="游ゴシック" panose="020B0400000000000000" pitchFamily="50" charset="-128"/>
                <a:ea typeface="游ゴシック" panose="020B0400000000000000" pitchFamily="50" charset="-128"/>
              </a:rPr>
              <a:t>、データストレージを作成、</a:t>
            </a:r>
            <a:endParaRPr kumimoji="1" lang="en-US" altLang="ja-JP" sz="1800" b="1" dirty="0">
              <a:solidFill>
                <a:schemeClr val="tx1"/>
              </a:solidFill>
              <a:latin typeface="游ゴシック" panose="020B0400000000000000" pitchFamily="50" charset="-128"/>
              <a:ea typeface="游ゴシック" panose="020B0400000000000000" pitchFamily="50" charset="-128"/>
            </a:endParaRPr>
          </a:p>
          <a:p>
            <a:r>
              <a:rPr kumimoji="1" lang="ja-JP" altLang="en-US" sz="1800" b="1" dirty="0">
                <a:solidFill>
                  <a:schemeClr val="tx1"/>
                </a:solidFill>
                <a:latin typeface="游ゴシック" panose="020B0400000000000000" pitchFamily="50" charset="-128"/>
                <a:ea typeface="游ゴシック" panose="020B0400000000000000" pitchFamily="50" charset="-128"/>
              </a:rPr>
              <a:t>対象項目に別名を付ける</a:t>
            </a:r>
            <a:r>
              <a:rPr kumimoji="1" lang="ja-JP" altLang="en-US" sz="1800" dirty="0">
                <a:solidFill>
                  <a:schemeClr val="tx1"/>
                </a:solidFill>
                <a:latin typeface="游ゴシック" panose="020B0400000000000000" pitchFamily="50" charset="-128"/>
                <a:ea typeface="游ゴシック" panose="020B0400000000000000" pitchFamily="50" charset="-128"/>
              </a:rPr>
              <a:t>などの対応が必要となります。</a:t>
            </a:r>
          </a:p>
        </p:txBody>
      </p:sp>
    </p:spTree>
    <p:extLst>
      <p:ext uri="{BB962C8B-B14F-4D97-AF65-F5344CB8AC3E}">
        <p14:creationId xmlns:p14="http://schemas.microsoft.com/office/powerpoint/2010/main" val="202609962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D7BA2-C0B0-E2DD-3CBA-DB569CABF9D2}"/>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6B7B776B-07EB-A2E9-D5D5-8664E58C4462}"/>
              </a:ext>
            </a:extLst>
          </p:cNvPr>
          <p:cNvSpPr>
            <a:spLocks noGrp="1"/>
          </p:cNvSpPr>
          <p:nvPr>
            <p:ph type="title"/>
          </p:nvPr>
        </p:nvSpPr>
        <p:spPr>
          <a:xfrm>
            <a:off x="526415" y="1600199"/>
            <a:ext cx="8779509" cy="459659"/>
          </a:xfrm>
        </p:spPr>
        <p:txBody>
          <a:bodyPr>
            <a:normAutofit fontScale="90000"/>
          </a:bodyPr>
          <a:lstStyle/>
          <a:p>
            <a:r>
              <a:rPr lang="en-US" altLang="ja-JP" sz="2400" dirty="0"/>
              <a:t>【APPENDIX】</a:t>
            </a:r>
            <a:br>
              <a:rPr lang="en-US" altLang="ja-JP" sz="2400" dirty="0"/>
            </a:br>
            <a:r>
              <a:rPr lang="en-US" altLang="ja-JP" sz="2400" dirty="0"/>
              <a:t>i-Reporter Cloud×MotionBoard</a:t>
            </a:r>
            <a:r>
              <a:rPr lang="ja-JP" altLang="en-US" dirty="0"/>
              <a:t> （オンプレミス版）</a:t>
            </a:r>
            <a:r>
              <a:rPr lang="ja-JP" altLang="en-US" sz="2400" dirty="0"/>
              <a:t>の連携手順</a:t>
            </a:r>
            <a:r>
              <a:rPr lang="en-US" altLang="ja-JP" sz="2400" dirty="0"/>
              <a:t> </a:t>
            </a:r>
            <a:endParaRPr lang="ja-JP" altLang="en-US" dirty="0"/>
          </a:p>
        </p:txBody>
      </p:sp>
      <p:sp>
        <p:nvSpPr>
          <p:cNvPr id="5" name="正方形/長方形 4">
            <a:extLst>
              <a:ext uri="{FF2B5EF4-FFF2-40B4-BE49-F238E27FC236}">
                <a16:creationId xmlns:a16="http://schemas.microsoft.com/office/drawing/2014/main" id="{878F84DA-F37C-52B6-8EFE-121A63ABBE04}"/>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07</a:t>
            </a:r>
            <a:endParaRPr kumimoji="1" lang="ja-JP" altLang="en-US"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357189900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7DE8E-147E-1CA8-BB88-912C81E371FB}"/>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8FC9B9D3-52D0-4D67-5F3B-137572993C6B}"/>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83</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43329430-1F8E-6B8F-ED35-0C6A453A4B61}"/>
              </a:ext>
            </a:extLst>
          </p:cNvPr>
          <p:cNvSpPr>
            <a:spLocks noGrp="1"/>
          </p:cNvSpPr>
          <p:nvPr>
            <p:ph type="ftr" sz="quarter" idx="3"/>
          </p:nvPr>
        </p:nvSpPr>
        <p:spPr/>
        <p:txBody>
          <a:bodyPr/>
          <a:lstStyle/>
          <a:p>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07E557FF-3EA8-C8B1-4426-E4CA8E609D92}"/>
              </a:ext>
            </a:extLst>
          </p:cNvPr>
          <p:cNvSpPr/>
          <p:nvPr/>
        </p:nvSpPr>
        <p:spPr>
          <a:xfrm>
            <a:off x="272415" y="876717"/>
            <a:ext cx="11670444" cy="989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i-Reporter Cloud </a:t>
            </a:r>
            <a:r>
              <a:rPr kumimoji="1" lang="ja-JP" altLang="en-US" sz="1800" dirty="0">
                <a:solidFill>
                  <a:schemeClr val="tx1"/>
                </a:solidFill>
                <a:latin typeface="游ゴシック" panose="020B0400000000000000" pitchFamily="50" charset="-128"/>
                <a:ea typeface="游ゴシック" panose="020B0400000000000000" pitchFamily="50" charset="-128"/>
              </a:rPr>
              <a:t>と</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（オンプレミス版）の連携は、本資料の</a:t>
            </a:r>
            <a:r>
              <a:rPr kumimoji="1" lang="en-US" altLang="ja-JP" sz="1800" dirty="0">
                <a:solidFill>
                  <a:schemeClr val="tx1"/>
                </a:solidFill>
                <a:latin typeface="游ゴシック" panose="020B0400000000000000" pitchFamily="50" charset="-128"/>
                <a:ea typeface="游ゴシック" panose="020B0400000000000000" pitchFamily="50" charset="-128"/>
              </a:rPr>
              <a:t>1</a:t>
            </a:r>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2</a:t>
            </a:r>
            <a:r>
              <a:rPr kumimoji="1" lang="ja-JP" altLang="en-US" sz="1800" dirty="0">
                <a:solidFill>
                  <a:schemeClr val="tx1"/>
                </a:solidFill>
                <a:latin typeface="游ゴシック" panose="020B0400000000000000" pitchFamily="50" charset="-128"/>
                <a:ea typeface="游ゴシック" panose="020B0400000000000000" pitchFamily="50" charset="-128"/>
              </a:rPr>
              <a:t>章を参考に設定を行ってください。本章では、</a:t>
            </a:r>
            <a:r>
              <a:rPr kumimoji="1" lang="en-US" altLang="ja-JP" sz="1800" b="1"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b="1" dirty="0">
                <a:solidFill>
                  <a:schemeClr val="tx1"/>
                </a:solidFill>
                <a:latin typeface="游ゴシック" panose="020B0400000000000000" pitchFamily="50" charset="-128"/>
                <a:ea typeface="游ゴシック" panose="020B0400000000000000" pitchFamily="50" charset="-128"/>
              </a:rPr>
              <a:t> （オンプレミス版）との連携を行う場合の設定差異</a:t>
            </a:r>
            <a:r>
              <a:rPr kumimoji="1" lang="en-US" altLang="ja-JP" sz="1800" b="1" dirty="0">
                <a:solidFill>
                  <a:schemeClr val="tx1"/>
                </a:solidFill>
                <a:latin typeface="游ゴシック" panose="020B0400000000000000" pitchFamily="50" charset="-128"/>
                <a:ea typeface="游ゴシック" panose="020B0400000000000000" pitchFamily="50" charset="-128"/>
              </a:rPr>
              <a:t>/</a:t>
            </a:r>
            <a:r>
              <a:rPr kumimoji="1" lang="ja-JP" altLang="en-US" sz="1800" b="1" dirty="0">
                <a:solidFill>
                  <a:schemeClr val="tx1"/>
                </a:solidFill>
                <a:latin typeface="游ゴシック" panose="020B0400000000000000" pitchFamily="50" charset="-128"/>
                <a:ea typeface="游ゴシック" panose="020B0400000000000000" pitchFamily="50" charset="-128"/>
              </a:rPr>
              <a:t>留意事項に関して記載</a:t>
            </a:r>
            <a:r>
              <a:rPr kumimoji="1" lang="ja-JP" altLang="en-US" sz="1800" dirty="0">
                <a:solidFill>
                  <a:schemeClr val="tx1"/>
                </a:solidFill>
                <a:latin typeface="游ゴシック" panose="020B0400000000000000" pitchFamily="50" charset="-128"/>
                <a:ea typeface="游ゴシック" panose="020B0400000000000000" pitchFamily="50" charset="-128"/>
              </a:rPr>
              <a:t>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b="1"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b="1" dirty="0">
                <a:solidFill>
                  <a:schemeClr val="tx1"/>
                </a:solidFill>
                <a:latin typeface="游ゴシック" panose="020B0400000000000000" pitchFamily="50" charset="-128"/>
                <a:ea typeface="游ゴシック" panose="020B0400000000000000" pitchFamily="50" charset="-128"/>
              </a:rPr>
              <a:t> （オンプレミス版）でデモ環境構築したい場合</a:t>
            </a:r>
            <a:r>
              <a:rPr kumimoji="1" lang="ja-JP" altLang="en-US" sz="1800" dirty="0">
                <a:solidFill>
                  <a:schemeClr val="tx1"/>
                </a:solidFill>
                <a:latin typeface="游ゴシック" panose="020B0400000000000000" pitchFamily="50" charset="-128"/>
                <a:ea typeface="游ゴシック" panose="020B0400000000000000" pitchFamily="50" charset="-128"/>
              </a:rPr>
              <a:t>に参照ください。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7930ECD7-3E5B-ABF4-6CD9-7D2CE26222A8}"/>
              </a:ext>
            </a:extLst>
          </p:cNvPr>
          <p:cNvSpPr txBox="1">
            <a:spLocks/>
          </p:cNvSpPr>
          <p:nvPr/>
        </p:nvSpPr>
        <p:spPr>
          <a:xfrm>
            <a:off x="272415" y="256347"/>
            <a:ext cx="4356000"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defRPr/>
            </a:pPr>
            <a:r>
              <a:rPr lang="en-US" altLang="ja-JP" sz="1200" dirty="0">
                <a:latin typeface="游ゴシック" panose="020B0400000000000000" pitchFamily="50" charset="-128"/>
                <a:ea typeface="游ゴシック" panose="020B0400000000000000" pitchFamily="50" charset="-128"/>
              </a:rPr>
              <a:t>i-Reporter Cloud </a:t>
            </a:r>
            <a:r>
              <a:rPr lang="ja-JP" altLang="en-US" sz="1200" dirty="0">
                <a:latin typeface="游ゴシック" panose="020B0400000000000000" pitchFamily="50" charset="-128"/>
                <a:ea typeface="游ゴシック" panose="020B0400000000000000" pitchFamily="50" charset="-128"/>
              </a:rPr>
              <a:t>と</a:t>
            </a:r>
            <a:r>
              <a:rPr lang="en-US" altLang="ja-JP" sz="1200" dirty="0">
                <a:latin typeface="游ゴシック" panose="020B0400000000000000" pitchFamily="50" charset="-128"/>
                <a:ea typeface="游ゴシック" panose="020B0400000000000000" pitchFamily="50" charset="-128"/>
              </a:rPr>
              <a:t>MotionBoard</a:t>
            </a:r>
            <a:r>
              <a:rPr lang="ja-JP" altLang="en-US" sz="1200" dirty="0">
                <a:latin typeface="游ゴシック" panose="020B0400000000000000" pitchFamily="50" charset="-128"/>
                <a:ea typeface="游ゴシック" panose="020B0400000000000000" pitchFamily="50" charset="-128"/>
              </a:rPr>
              <a:t> （オンプレミス版）の連携</a:t>
            </a:r>
            <a:endParaRPr lang="ja-JP" altLang="en-US" sz="1200" b="1" dirty="0">
              <a:latin typeface="游ゴシック" panose="020B0400000000000000" pitchFamily="50" charset="-128"/>
              <a:ea typeface="游ゴシック" panose="020B0400000000000000" pitchFamily="50" charset="-128"/>
            </a:endParaRPr>
          </a:p>
        </p:txBody>
      </p:sp>
      <p:sp>
        <p:nvSpPr>
          <p:cNvPr id="13" name="テキスト ボックス 12">
            <a:extLst>
              <a:ext uri="{FF2B5EF4-FFF2-40B4-BE49-F238E27FC236}">
                <a16:creationId xmlns:a16="http://schemas.microsoft.com/office/drawing/2014/main" id="{D4BC79DB-28EA-7756-F969-D8EC8E70A063}"/>
              </a:ext>
            </a:extLst>
          </p:cNvPr>
          <p:cNvSpPr txBox="1"/>
          <p:nvPr/>
        </p:nvSpPr>
        <p:spPr>
          <a:xfrm>
            <a:off x="393197" y="6036971"/>
            <a:ext cx="11030733" cy="461665"/>
          </a:xfrm>
          <a:prstGeom prst="rect">
            <a:avLst/>
          </a:prstGeom>
          <a:noFill/>
        </p:spPr>
        <p:txBody>
          <a:bodyPr wrap="square" rtlCol="0">
            <a:spAutoFit/>
          </a:bodyPr>
          <a:lstStyle/>
          <a:p>
            <a:r>
              <a:rPr kumimoji="1" lang="en-US" altLang="ja-JP" sz="1200" dirty="0">
                <a:latin typeface="游ゴシック" panose="020B0400000000000000" pitchFamily="50" charset="-128"/>
                <a:ea typeface="游ゴシック" panose="020B0400000000000000" pitchFamily="50" charset="-128"/>
              </a:rPr>
              <a:t>※1: </a:t>
            </a:r>
            <a:r>
              <a:rPr kumimoji="1" lang="ja-JP" altLang="en-US" sz="1200" dirty="0">
                <a:latin typeface="游ゴシック" panose="020B0400000000000000" pitchFamily="50" charset="-128"/>
                <a:ea typeface="游ゴシック" panose="020B0400000000000000" pitchFamily="50" charset="-128"/>
              </a:rPr>
              <a:t>スナップショット保存先として指定可能はデータベースは マニュアル：更新可能なデータソースの種類 を参照ください</a:t>
            </a:r>
            <a:endParaRPr kumimoji="1" lang="en-US" altLang="ja-JP" sz="1200" dirty="0">
              <a:latin typeface="游ゴシック" panose="020B0400000000000000" pitchFamily="50" charset="-128"/>
              <a:ea typeface="游ゴシック" panose="020B0400000000000000" pitchFamily="50" charset="-128"/>
            </a:endParaRPr>
          </a:p>
          <a:p>
            <a:r>
              <a:rPr kumimoji="1" lang="en-US" altLang="ja-JP" sz="1200" dirty="0">
                <a:latin typeface="游ゴシック" panose="020B0400000000000000" pitchFamily="50" charset="-128"/>
                <a:ea typeface="游ゴシック" panose="020B0400000000000000" pitchFamily="50" charset="-128"/>
                <a:hlinkClick r:id="rId2"/>
              </a:rPr>
              <a:t>https://cs.wingarc.com/manual/mb/6.4/ja/UUID-ed5dbcb5-35d5-cc5c-e75a-023110ae17ae.html#UUID-423f167b-adb1-07d5-0d15-1e00ad8f1840</a:t>
            </a:r>
            <a:endParaRPr kumimoji="1" lang="en-US" altLang="ja-JP" sz="1200" dirty="0">
              <a:latin typeface="游ゴシック" panose="020B0400000000000000" pitchFamily="50" charset="-128"/>
              <a:ea typeface="游ゴシック" panose="020B0400000000000000" pitchFamily="50" charset="-128"/>
            </a:endParaRPr>
          </a:p>
        </p:txBody>
      </p:sp>
      <p:grpSp>
        <p:nvGrpSpPr>
          <p:cNvPr id="8" name="グループ化 7">
            <a:extLst>
              <a:ext uri="{FF2B5EF4-FFF2-40B4-BE49-F238E27FC236}">
                <a16:creationId xmlns:a16="http://schemas.microsoft.com/office/drawing/2014/main" id="{B0083ACA-E098-9E61-D239-3BD3BC13C2D2}"/>
              </a:ext>
            </a:extLst>
          </p:cNvPr>
          <p:cNvGrpSpPr/>
          <p:nvPr/>
        </p:nvGrpSpPr>
        <p:grpSpPr>
          <a:xfrm>
            <a:off x="587842" y="2388088"/>
            <a:ext cx="3321578" cy="3278619"/>
            <a:chOff x="587842" y="2388088"/>
            <a:chExt cx="3321578" cy="3278619"/>
          </a:xfrm>
        </p:grpSpPr>
        <p:sp>
          <p:nvSpPr>
            <p:cNvPr id="3" name="正方形/長方形 2">
              <a:extLst>
                <a:ext uri="{FF2B5EF4-FFF2-40B4-BE49-F238E27FC236}">
                  <a16:creationId xmlns:a16="http://schemas.microsoft.com/office/drawing/2014/main" id="{C254BB4D-8204-955B-3034-841ED37EF62E}"/>
                </a:ext>
              </a:extLst>
            </p:cNvPr>
            <p:cNvSpPr/>
            <p:nvPr/>
          </p:nvSpPr>
          <p:spPr>
            <a:xfrm>
              <a:off x="700650" y="2388088"/>
              <a:ext cx="3095963" cy="989388"/>
            </a:xfrm>
            <a:prstGeom prst="rect">
              <a:avLst/>
            </a:prstGeom>
            <a:solidFill>
              <a:srgbClr val="3D76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en-US" altLang="ja-JP" b="1" dirty="0">
                  <a:solidFill>
                    <a:schemeClr val="bg1"/>
                  </a:solidFill>
                  <a:latin typeface="游ゴシック" panose="020B0400000000000000" pitchFamily="50" charset="-128"/>
                  <a:ea typeface="游ゴシック" panose="020B0400000000000000" pitchFamily="50" charset="-128"/>
                </a:rPr>
                <a:t>MotionBoard</a:t>
              </a:r>
              <a:r>
                <a:rPr lang="ja-JP" altLang="en-US" b="1" dirty="0">
                  <a:solidFill>
                    <a:schemeClr val="bg1"/>
                  </a:solidFill>
                  <a:latin typeface="游ゴシック" panose="020B0400000000000000" pitchFamily="50" charset="-128"/>
                  <a:ea typeface="游ゴシック" panose="020B0400000000000000" pitchFamily="50" charset="-128"/>
                </a:rPr>
                <a:t>への</a:t>
              </a:r>
              <a:endParaRPr lang="en-US" altLang="ja-JP" b="1" dirty="0">
                <a:solidFill>
                  <a:schemeClr val="bg1"/>
                </a:solidFill>
                <a:latin typeface="游ゴシック" panose="020B0400000000000000" pitchFamily="50" charset="-128"/>
                <a:ea typeface="游ゴシック" panose="020B0400000000000000" pitchFamily="50" charset="-128"/>
              </a:endParaRPr>
            </a:p>
            <a:p>
              <a:pPr algn="ctr"/>
              <a:r>
                <a:rPr lang="ja-JP" altLang="en-US" b="1" dirty="0">
                  <a:solidFill>
                    <a:schemeClr val="bg1"/>
                  </a:solidFill>
                  <a:latin typeface="游ゴシック" panose="020B0400000000000000" pitchFamily="50" charset="-128"/>
                  <a:ea typeface="游ゴシック" panose="020B0400000000000000" pitchFamily="50" charset="-128"/>
                </a:rPr>
                <a:t>接続設定</a:t>
              </a:r>
            </a:p>
          </p:txBody>
        </p:sp>
        <p:sp>
          <p:nvSpPr>
            <p:cNvPr id="9" name="テキスト ボックス 8">
              <a:extLst>
                <a:ext uri="{FF2B5EF4-FFF2-40B4-BE49-F238E27FC236}">
                  <a16:creationId xmlns:a16="http://schemas.microsoft.com/office/drawing/2014/main" id="{1F2C8CC3-DA60-3C3C-FEDA-AD3271D4D2A9}"/>
                </a:ext>
              </a:extLst>
            </p:cNvPr>
            <p:cNvSpPr txBox="1"/>
            <p:nvPr/>
          </p:nvSpPr>
          <p:spPr>
            <a:xfrm>
              <a:off x="587842" y="3505646"/>
              <a:ext cx="3321578" cy="923330"/>
            </a:xfrm>
            <a:prstGeom prst="rect">
              <a:avLst/>
            </a:prstGeom>
            <a:noFill/>
          </p:spPr>
          <p:txBody>
            <a:bodyPr wrap="square" rtlCol="0">
              <a:spAutoFit/>
            </a:bodyPr>
            <a:lstStyle/>
            <a:p>
              <a:pPr algn="ctr"/>
              <a:r>
                <a:rPr kumimoji="1" lang="ja-JP" altLang="en-US" sz="1800" dirty="0">
                  <a:latin typeface="游ゴシック" panose="020B0400000000000000" pitchFamily="50" charset="-128"/>
                  <a:ea typeface="游ゴシック" panose="020B0400000000000000" pitchFamily="50" charset="-128"/>
                </a:rPr>
                <a:t>　</a:t>
              </a:r>
              <a:r>
                <a:rPr kumimoji="1" lang="en-US" altLang="ja-JP" sz="1800" dirty="0">
                  <a:latin typeface="游ゴシック" panose="020B0400000000000000" pitchFamily="50" charset="-128"/>
                  <a:ea typeface="游ゴシック" panose="020B0400000000000000" pitchFamily="50" charset="-128"/>
                </a:rPr>
                <a:t>ConMas Manager</a:t>
              </a:r>
              <a:r>
                <a:rPr kumimoji="1" lang="ja-JP" altLang="en-US" sz="1800" dirty="0">
                  <a:latin typeface="游ゴシック" panose="020B0400000000000000" pitchFamily="50" charset="-128"/>
                  <a:ea typeface="游ゴシック" panose="020B0400000000000000" pitchFamily="50" charset="-128"/>
                </a:rPr>
                <a:t>から実施する、</a:t>
              </a:r>
              <a:r>
                <a:rPr kumimoji="1" lang="en-US" altLang="ja-JP" sz="1800" dirty="0">
                  <a:latin typeface="游ゴシック" panose="020B0400000000000000" pitchFamily="50" charset="-128"/>
                  <a:ea typeface="游ゴシック" panose="020B0400000000000000" pitchFamily="50" charset="-128"/>
                </a:rPr>
                <a:t>MotionBoard</a:t>
              </a:r>
              <a:r>
                <a:rPr kumimoji="1" lang="ja-JP" altLang="en-US" sz="1800" dirty="0">
                  <a:latin typeface="游ゴシック" panose="020B0400000000000000" pitchFamily="50" charset="-128"/>
                  <a:ea typeface="游ゴシック" panose="020B0400000000000000" pitchFamily="50" charset="-128"/>
                </a:rPr>
                <a:t>へのデータ投入先の設定</a:t>
              </a:r>
            </a:p>
          </p:txBody>
        </p:sp>
        <p:pic>
          <p:nvPicPr>
            <p:cNvPr id="17" name="グラフィックス 16">
              <a:extLst>
                <a:ext uri="{FF2B5EF4-FFF2-40B4-BE49-F238E27FC236}">
                  <a16:creationId xmlns:a16="http://schemas.microsoft.com/office/drawing/2014/main" id="{A4EB4B86-4BDF-BB26-5B01-0EAA794CF50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71170" y="4711786"/>
              <a:ext cx="954921" cy="954921"/>
            </a:xfrm>
            <a:prstGeom prst="rect">
              <a:avLst/>
            </a:prstGeom>
          </p:spPr>
        </p:pic>
      </p:grpSp>
      <p:grpSp>
        <p:nvGrpSpPr>
          <p:cNvPr id="10" name="グループ化 9">
            <a:extLst>
              <a:ext uri="{FF2B5EF4-FFF2-40B4-BE49-F238E27FC236}">
                <a16:creationId xmlns:a16="http://schemas.microsoft.com/office/drawing/2014/main" id="{760C97C9-4FE6-03C1-C86F-9B9C78758B2F}"/>
              </a:ext>
            </a:extLst>
          </p:cNvPr>
          <p:cNvGrpSpPr/>
          <p:nvPr/>
        </p:nvGrpSpPr>
        <p:grpSpPr>
          <a:xfrm>
            <a:off x="4272058" y="2388088"/>
            <a:ext cx="3441033" cy="3235213"/>
            <a:chOff x="4272058" y="2388088"/>
            <a:chExt cx="3441033" cy="3235213"/>
          </a:xfrm>
        </p:grpSpPr>
        <p:sp>
          <p:nvSpPr>
            <p:cNvPr id="5" name="正方形/長方形 4">
              <a:extLst>
                <a:ext uri="{FF2B5EF4-FFF2-40B4-BE49-F238E27FC236}">
                  <a16:creationId xmlns:a16="http://schemas.microsoft.com/office/drawing/2014/main" id="{7509AEE9-4C65-3369-1FEA-8B419D8995F3}"/>
                </a:ext>
              </a:extLst>
            </p:cNvPr>
            <p:cNvSpPr/>
            <p:nvPr/>
          </p:nvSpPr>
          <p:spPr>
            <a:xfrm>
              <a:off x="4444593" y="2388088"/>
              <a:ext cx="3095963" cy="989388"/>
            </a:xfrm>
            <a:prstGeom prst="rect">
              <a:avLst/>
            </a:prstGeom>
            <a:solidFill>
              <a:srgbClr val="3D76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ja-JP" altLang="en-US" b="1" dirty="0">
                  <a:solidFill>
                    <a:schemeClr val="bg1"/>
                  </a:solidFill>
                  <a:latin typeface="游ゴシック" panose="020B0400000000000000" pitchFamily="50" charset="-128"/>
                  <a:ea typeface="游ゴシック" panose="020B0400000000000000" pitchFamily="50" charset="-128"/>
                </a:rPr>
                <a:t>スナップショット</a:t>
              </a:r>
              <a:endParaRPr lang="en-US" altLang="ja-JP" b="1" dirty="0">
                <a:solidFill>
                  <a:schemeClr val="bg1"/>
                </a:solidFill>
                <a:latin typeface="游ゴシック" panose="020B0400000000000000" pitchFamily="50" charset="-128"/>
                <a:ea typeface="游ゴシック" panose="020B0400000000000000" pitchFamily="50" charset="-128"/>
              </a:endParaRPr>
            </a:p>
            <a:p>
              <a:pPr algn="ctr"/>
              <a:r>
                <a:rPr lang="ja-JP" altLang="en-US" b="1" dirty="0">
                  <a:solidFill>
                    <a:schemeClr val="bg1"/>
                  </a:solidFill>
                  <a:latin typeface="游ゴシック" panose="020B0400000000000000" pitchFamily="50" charset="-128"/>
                  <a:ea typeface="游ゴシック" panose="020B0400000000000000" pitchFamily="50" charset="-128"/>
                </a:rPr>
                <a:t>保存先の作成</a:t>
              </a:r>
            </a:p>
          </p:txBody>
        </p:sp>
        <p:sp>
          <p:nvSpPr>
            <p:cNvPr id="15" name="テキスト ボックス 14">
              <a:extLst>
                <a:ext uri="{FF2B5EF4-FFF2-40B4-BE49-F238E27FC236}">
                  <a16:creationId xmlns:a16="http://schemas.microsoft.com/office/drawing/2014/main" id="{3FAD0902-5A78-D35A-01A3-4C08DDAB2D65}"/>
                </a:ext>
              </a:extLst>
            </p:cNvPr>
            <p:cNvSpPr txBox="1"/>
            <p:nvPr/>
          </p:nvSpPr>
          <p:spPr>
            <a:xfrm>
              <a:off x="4331785" y="3505646"/>
              <a:ext cx="3321578" cy="646331"/>
            </a:xfrm>
            <a:prstGeom prst="rect">
              <a:avLst/>
            </a:prstGeom>
            <a:noFill/>
          </p:spPr>
          <p:txBody>
            <a:bodyPr wrap="square" rtlCol="0">
              <a:spAutoFit/>
            </a:bodyPr>
            <a:lstStyle/>
            <a:p>
              <a:pPr algn="ctr"/>
              <a:r>
                <a:rPr kumimoji="1" lang="ja-JP" altLang="en-US" sz="1800">
                  <a:latin typeface="游ゴシック" panose="020B0400000000000000" pitchFamily="50" charset="-128"/>
                  <a:ea typeface="游ゴシック" panose="020B0400000000000000" pitchFamily="50" charset="-128"/>
                </a:rPr>
                <a:t>データストレージの代替保存先となるデータベースの設定</a:t>
              </a:r>
              <a:endParaRPr kumimoji="1" lang="en-US" altLang="ja-JP" sz="1800" dirty="0">
                <a:latin typeface="游ゴシック" panose="020B0400000000000000" pitchFamily="50" charset="-128"/>
                <a:ea typeface="游ゴシック" panose="020B0400000000000000" pitchFamily="50" charset="-128"/>
              </a:endParaRPr>
            </a:p>
          </p:txBody>
        </p:sp>
        <p:sp>
          <p:nvSpPr>
            <p:cNvPr id="11" name="テキスト ボックス 10">
              <a:extLst>
                <a:ext uri="{FF2B5EF4-FFF2-40B4-BE49-F238E27FC236}">
                  <a16:creationId xmlns:a16="http://schemas.microsoft.com/office/drawing/2014/main" id="{ACD352A1-9D29-302C-EBCD-CFE96148F5BB}"/>
                </a:ext>
              </a:extLst>
            </p:cNvPr>
            <p:cNvSpPr txBox="1"/>
            <p:nvPr/>
          </p:nvSpPr>
          <p:spPr>
            <a:xfrm>
              <a:off x="4272058" y="4227265"/>
              <a:ext cx="3441033" cy="276999"/>
            </a:xfrm>
            <a:prstGeom prst="rect">
              <a:avLst/>
            </a:prstGeom>
            <a:noFill/>
          </p:spPr>
          <p:txBody>
            <a:bodyPr wrap="square">
              <a:spAutoFit/>
            </a:bodyPr>
            <a:lstStyle/>
            <a:p>
              <a:pPr algn="ctr"/>
              <a:r>
                <a:rPr kumimoji="1" lang="ja-JP" altLang="en-US" sz="1200" b="1" dirty="0">
                  <a:solidFill>
                    <a:srgbClr val="FF0000"/>
                  </a:solidFill>
                  <a:latin typeface="游ゴシック" panose="020B0400000000000000" pitchFamily="50" charset="-128"/>
                  <a:ea typeface="游ゴシック" panose="020B0400000000000000" pitchFamily="50" charset="-128"/>
                </a:rPr>
                <a:t>データベースの準備が必要です </a:t>
              </a:r>
              <a:r>
                <a:rPr kumimoji="1" lang="en-US" altLang="ja-JP" sz="1200" b="1" dirty="0">
                  <a:solidFill>
                    <a:srgbClr val="FF0000"/>
                  </a:solidFill>
                  <a:latin typeface="游ゴシック" panose="020B0400000000000000" pitchFamily="50" charset="-128"/>
                  <a:ea typeface="游ゴシック" panose="020B0400000000000000" pitchFamily="50" charset="-128"/>
                </a:rPr>
                <a:t>※1</a:t>
              </a:r>
              <a:endParaRPr kumimoji="1" lang="ja-JP" altLang="en-US" sz="1200" b="1" dirty="0">
                <a:solidFill>
                  <a:srgbClr val="FF0000"/>
                </a:solidFill>
                <a:latin typeface="游ゴシック" panose="020B0400000000000000" pitchFamily="50" charset="-128"/>
                <a:ea typeface="游ゴシック" panose="020B0400000000000000" pitchFamily="50" charset="-128"/>
              </a:endParaRPr>
            </a:p>
          </p:txBody>
        </p:sp>
        <p:pic>
          <p:nvPicPr>
            <p:cNvPr id="19" name="グラフィックス 18">
              <a:extLst>
                <a:ext uri="{FF2B5EF4-FFF2-40B4-BE49-F238E27FC236}">
                  <a16:creationId xmlns:a16="http://schemas.microsoft.com/office/drawing/2014/main" id="{6FF33A5D-A008-91B0-6AE0-01E013AFE19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558519" y="4755191"/>
              <a:ext cx="868110" cy="868110"/>
            </a:xfrm>
            <a:prstGeom prst="rect">
              <a:avLst/>
            </a:prstGeom>
          </p:spPr>
        </p:pic>
      </p:grpSp>
      <p:grpSp>
        <p:nvGrpSpPr>
          <p:cNvPr id="14" name="グループ化 13">
            <a:extLst>
              <a:ext uri="{FF2B5EF4-FFF2-40B4-BE49-F238E27FC236}">
                <a16:creationId xmlns:a16="http://schemas.microsoft.com/office/drawing/2014/main" id="{63BFC314-E33F-2749-7D6F-02B4DE1D85EE}"/>
              </a:ext>
            </a:extLst>
          </p:cNvPr>
          <p:cNvGrpSpPr/>
          <p:nvPr/>
        </p:nvGrpSpPr>
        <p:grpSpPr>
          <a:xfrm>
            <a:off x="8102352" y="2388088"/>
            <a:ext cx="3321578" cy="3235213"/>
            <a:chOff x="8102352" y="2388088"/>
            <a:chExt cx="3321578" cy="3235213"/>
          </a:xfrm>
        </p:grpSpPr>
        <p:sp>
          <p:nvSpPr>
            <p:cNvPr id="6" name="正方形/長方形 5">
              <a:extLst>
                <a:ext uri="{FF2B5EF4-FFF2-40B4-BE49-F238E27FC236}">
                  <a16:creationId xmlns:a16="http://schemas.microsoft.com/office/drawing/2014/main" id="{3212A8F1-5492-FD6C-EA40-DBA917F41EFA}"/>
                </a:ext>
              </a:extLst>
            </p:cNvPr>
            <p:cNvSpPr/>
            <p:nvPr/>
          </p:nvSpPr>
          <p:spPr>
            <a:xfrm>
              <a:off x="8215160" y="2388088"/>
              <a:ext cx="3095963" cy="989388"/>
            </a:xfrm>
            <a:prstGeom prst="rect">
              <a:avLst/>
            </a:prstGeom>
            <a:solidFill>
              <a:srgbClr val="3D76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ja-JP" altLang="en-US" b="1">
                  <a:solidFill>
                    <a:schemeClr val="bg1"/>
                  </a:solidFill>
                  <a:latin typeface="游ゴシック" panose="020B0400000000000000" pitchFamily="50" charset="-128"/>
                  <a:ea typeface="游ゴシック" panose="020B0400000000000000" pitchFamily="50" charset="-128"/>
                </a:rPr>
                <a:t>ネットワーク</a:t>
              </a:r>
              <a:endParaRPr lang="en-US" altLang="ja-JP" b="1" dirty="0">
                <a:solidFill>
                  <a:schemeClr val="bg1"/>
                </a:solidFill>
                <a:latin typeface="游ゴシック" panose="020B0400000000000000" pitchFamily="50" charset="-128"/>
                <a:ea typeface="游ゴシック" panose="020B0400000000000000" pitchFamily="50" charset="-128"/>
              </a:endParaRPr>
            </a:p>
            <a:p>
              <a:pPr algn="ctr"/>
              <a:r>
                <a:rPr lang="ja-JP" altLang="en-US" b="1">
                  <a:solidFill>
                    <a:schemeClr val="bg1"/>
                  </a:solidFill>
                  <a:latin typeface="游ゴシック" panose="020B0400000000000000" pitchFamily="50" charset="-128"/>
                  <a:ea typeface="游ゴシック" panose="020B0400000000000000" pitchFamily="50" charset="-128"/>
                </a:rPr>
                <a:t>経路設定</a:t>
              </a:r>
            </a:p>
          </p:txBody>
        </p:sp>
        <p:sp>
          <p:nvSpPr>
            <p:cNvPr id="16" name="テキスト ボックス 15">
              <a:extLst>
                <a:ext uri="{FF2B5EF4-FFF2-40B4-BE49-F238E27FC236}">
                  <a16:creationId xmlns:a16="http://schemas.microsoft.com/office/drawing/2014/main" id="{46CFB45C-633E-39D3-5CBD-F191EB864329}"/>
                </a:ext>
              </a:extLst>
            </p:cNvPr>
            <p:cNvSpPr txBox="1"/>
            <p:nvPr/>
          </p:nvSpPr>
          <p:spPr>
            <a:xfrm>
              <a:off x="8102352" y="3505646"/>
              <a:ext cx="3321578" cy="646331"/>
            </a:xfrm>
            <a:prstGeom prst="rect">
              <a:avLst/>
            </a:prstGeom>
            <a:noFill/>
          </p:spPr>
          <p:txBody>
            <a:bodyPr wrap="square" rtlCol="0">
              <a:spAutoFit/>
            </a:bodyPr>
            <a:lstStyle/>
            <a:p>
              <a:pPr algn="ctr"/>
              <a:r>
                <a:rPr kumimoji="1" lang="en-US" altLang="ja-JP" sz="1800" dirty="0">
                  <a:latin typeface="游ゴシック" panose="020B0400000000000000" pitchFamily="50" charset="-128"/>
                  <a:ea typeface="游ゴシック" panose="020B0400000000000000" pitchFamily="50" charset="-128"/>
                </a:rPr>
                <a:t>MotionBoard</a:t>
              </a:r>
              <a:r>
                <a:rPr kumimoji="1" lang="ja-JP" altLang="en-US" sz="1800">
                  <a:latin typeface="游ゴシック" panose="020B0400000000000000" pitchFamily="50" charset="-128"/>
                  <a:ea typeface="游ゴシック" panose="020B0400000000000000" pitchFamily="50" charset="-128"/>
                </a:rPr>
                <a:t>サーバに対するネットワーク経路の前提事項</a:t>
              </a:r>
              <a:endParaRPr kumimoji="1" lang="en-US" altLang="ja-JP" sz="1800" dirty="0">
                <a:latin typeface="游ゴシック" panose="020B0400000000000000" pitchFamily="50" charset="-128"/>
                <a:ea typeface="游ゴシック" panose="020B0400000000000000" pitchFamily="50" charset="-128"/>
              </a:endParaRPr>
            </a:p>
          </p:txBody>
        </p:sp>
        <p:pic>
          <p:nvPicPr>
            <p:cNvPr id="21" name="グラフィックス 20">
              <a:extLst>
                <a:ext uri="{FF2B5EF4-FFF2-40B4-BE49-F238E27FC236}">
                  <a16:creationId xmlns:a16="http://schemas.microsoft.com/office/drawing/2014/main" id="{B2F90C73-0AC6-7A90-F285-292C5E93022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329086" y="4755191"/>
              <a:ext cx="868110" cy="868110"/>
            </a:xfrm>
            <a:prstGeom prst="rect">
              <a:avLst/>
            </a:prstGeom>
          </p:spPr>
        </p:pic>
      </p:grpSp>
    </p:spTree>
    <p:extLst>
      <p:ext uri="{BB962C8B-B14F-4D97-AF65-F5344CB8AC3E}">
        <p14:creationId xmlns:p14="http://schemas.microsoft.com/office/powerpoint/2010/main" val="426288234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DB743E-B0CA-6943-A141-137D1CED953B}"/>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3EE1258B-9E98-7DB2-1AA2-49793998C6DF}"/>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84</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C0F2E0B8-7308-AEF4-F9CF-09188AE67276}"/>
              </a:ext>
            </a:extLst>
          </p:cNvPr>
          <p:cNvSpPr>
            <a:spLocks noGrp="1"/>
          </p:cNvSpPr>
          <p:nvPr>
            <p:ph type="ftr" sz="quarter" idx="3"/>
          </p:nvPr>
        </p:nvSpPr>
        <p:spPr/>
        <p:txBody>
          <a:bodyPr/>
          <a:lstStyle/>
          <a:p>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719F4DF7-1A75-E3AE-AA7B-8908D6EC5077}"/>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１．</a:t>
            </a:r>
            <a:r>
              <a:rPr lang="en-US" altLang="ja-JP" sz="1200" dirty="0">
                <a:latin typeface="游ゴシック" panose="020B0400000000000000" pitchFamily="50" charset="-128"/>
                <a:ea typeface="游ゴシック" panose="020B0400000000000000" pitchFamily="50" charset="-128"/>
              </a:rPr>
              <a:t>MotionBoard</a:t>
            </a:r>
            <a:r>
              <a:rPr lang="ja-JP" altLang="en-US" sz="1200">
                <a:latin typeface="游ゴシック" panose="020B0400000000000000" pitchFamily="50" charset="-128"/>
                <a:ea typeface="游ゴシック" panose="020B0400000000000000" pitchFamily="50" charset="-128"/>
              </a:rPr>
              <a:t>への接続設定</a:t>
            </a:r>
            <a:endParaRPr lang="ja-JP" altLang="en-US" sz="1200" b="1">
              <a:latin typeface="游ゴシック" panose="020B0400000000000000" pitchFamily="50" charset="-128"/>
              <a:ea typeface="游ゴシック" panose="020B0400000000000000" pitchFamily="50" charset="-128"/>
            </a:endParaRPr>
          </a:p>
        </p:txBody>
      </p:sp>
      <p:sp>
        <p:nvSpPr>
          <p:cNvPr id="11" name="正方形/長方形 10">
            <a:extLst>
              <a:ext uri="{FF2B5EF4-FFF2-40B4-BE49-F238E27FC236}">
                <a16:creationId xmlns:a16="http://schemas.microsoft.com/office/drawing/2014/main" id="{EE71EB86-DECC-6272-4EF5-7FFE72CCD96A}"/>
              </a:ext>
            </a:extLst>
          </p:cNvPr>
          <p:cNvSpPr/>
          <p:nvPr/>
        </p:nvSpPr>
        <p:spPr>
          <a:xfrm>
            <a:off x="274486" y="4450544"/>
            <a:ext cx="6075514" cy="1985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CSV</a:t>
            </a:r>
            <a:r>
              <a:rPr kumimoji="1" lang="ja-JP" altLang="en-US" sz="1400" dirty="0">
                <a:solidFill>
                  <a:schemeClr val="tx1"/>
                </a:solidFill>
                <a:latin typeface="游ゴシック" panose="020B0400000000000000" pitchFamily="50" charset="-128"/>
                <a:ea typeface="游ゴシック" panose="020B0400000000000000" pitchFamily="50" charset="-128"/>
              </a:rPr>
              <a:t>ファイルのスナップショット直接取り込み（同期） リソース</a:t>
            </a:r>
            <a:r>
              <a:rPr kumimoji="1" lang="en-US" altLang="ja-JP" sz="1400" dirty="0">
                <a:solidFill>
                  <a:schemeClr val="tx1"/>
                </a:solidFill>
                <a:latin typeface="游ゴシック" panose="020B0400000000000000" pitchFamily="50" charset="-128"/>
                <a:ea typeface="游ゴシック" panose="020B0400000000000000" pitchFamily="50" charset="-128"/>
              </a:rPr>
              <a:t>URI</a:t>
            </a: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・スナップショットの設定の作成、更新 リソース</a:t>
            </a:r>
            <a:r>
              <a:rPr kumimoji="1" lang="en-US" altLang="ja-JP" sz="1400" dirty="0">
                <a:solidFill>
                  <a:schemeClr val="tx1"/>
                </a:solidFill>
                <a:latin typeface="游ゴシック" panose="020B0400000000000000" pitchFamily="50" charset="-128"/>
                <a:ea typeface="游ゴシック" panose="020B0400000000000000" pitchFamily="50" charset="-128"/>
              </a:rPr>
              <a:t>URI</a:t>
            </a:r>
            <a:r>
              <a:rPr kumimoji="1" lang="ja-JP" altLang="en-US" sz="1400" dirty="0">
                <a:solidFill>
                  <a:schemeClr val="tx1"/>
                </a:solidFill>
                <a:latin typeface="游ゴシック" panose="020B0400000000000000" pitchFamily="50" charset="-128"/>
                <a:ea typeface="游ゴシック" panose="020B0400000000000000" pitchFamily="50" charset="-128"/>
              </a:rPr>
              <a:t> </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b="1" dirty="0">
                <a:solidFill>
                  <a:schemeClr val="tx1"/>
                </a:solidFill>
                <a:latin typeface="游ゴシック" panose="020B0400000000000000" pitchFamily="50" charset="-128"/>
                <a:ea typeface="游ゴシック" panose="020B0400000000000000" pitchFamily="50" charset="-128"/>
              </a:rPr>
              <a:t>　　→</a:t>
            </a:r>
            <a:r>
              <a:rPr kumimoji="1" lang="en-US" altLang="ja-JP" sz="1400" b="1" dirty="0">
                <a:solidFill>
                  <a:schemeClr val="tx1"/>
                </a:solidFill>
                <a:latin typeface="游ゴシック" panose="020B0400000000000000" pitchFamily="50" charset="-128"/>
                <a:ea typeface="游ゴシック" panose="020B0400000000000000" pitchFamily="50" charset="-128"/>
              </a:rPr>
              <a:t>【</a:t>
            </a:r>
            <a:r>
              <a:rPr kumimoji="1" lang="ja-JP" altLang="en-US" sz="1400" b="1" dirty="0">
                <a:solidFill>
                  <a:schemeClr val="tx1"/>
                </a:solidFill>
                <a:latin typeface="游ゴシック" panose="020B0400000000000000" pitchFamily="50" charset="-128"/>
                <a:ea typeface="游ゴシック" panose="020B0400000000000000" pitchFamily="50" charset="-128"/>
              </a:rPr>
              <a:t> </a:t>
            </a:r>
            <a:r>
              <a:rPr kumimoji="1" lang="en-US" altLang="ja-JP" sz="1400" b="1" dirty="0">
                <a:solidFill>
                  <a:schemeClr val="tx1"/>
                </a:solidFill>
                <a:latin typeface="游ゴシック" panose="020B0400000000000000" pitchFamily="50" charset="-128"/>
                <a:ea typeface="游ゴシック" panose="020B0400000000000000" pitchFamily="50" charset="-128"/>
              </a:rPr>
              <a:t>IP</a:t>
            </a:r>
            <a:r>
              <a:rPr kumimoji="1" lang="ja-JP" altLang="en-US" sz="1400" b="1" dirty="0">
                <a:solidFill>
                  <a:schemeClr val="tx1"/>
                </a:solidFill>
                <a:latin typeface="游ゴシック" panose="020B0400000000000000" pitchFamily="50" charset="-128"/>
                <a:ea typeface="游ゴシック" panose="020B0400000000000000" pitchFamily="50" charset="-128"/>
              </a:rPr>
              <a:t>アドレス  </a:t>
            </a:r>
            <a:r>
              <a:rPr kumimoji="1" lang="en-US" altLang="ja-JP" sz="1400" b="1" dirty="0">
                <a:solidFill>
                  <a:schemeClr val="tx1"/>
                </a:solidFill>
                <a:latin typeface="游ゴシック" panose="020B0400000000000000" pitchFamily="50" charset="-128"/>
                <a:ea typeface="游ゴシック" panose="020B0400000000000000" pitchFamily="50" charset="-128"/>
              </a:rPr>
              <a:t>or </a:t>
            </a:r>
            <a:r>
              <a:rPr kumimoji="1" lang="ja-JP" altLang="en-US" sz="1400" b="1" dirty="0">
                <a:solidFill>
                  <a:schemeClr val="tx1"/>
                </a:solidFill>
                <a:latin typeface="游ゴシック" panose="020B0400000000000000" pitchFamily="50" charset="-128"/>
                <a:ea typeface="游ゴシック" panose="020B0400000000000000" pitchFamily="50" charset="-128"/>
              </a:rPr>
              <a:t>ドメイン での</a:t>
            </a:r>
            <a:r>
              <a:rPr kumimoji="1" lang="en-US" altLang="ja-JP" sz="1400" b="1" dirty="0">
                <a:solidFill>
                  <a:schemeClr val="tx1"/>
                </a:solidFill>
                <a:latin typeface="游ゴシック" panose="020B0400000000000000" pitchFamily="50" charset="-128"/>
                <a:ea typeface="游ゴシック" panose="020B0400000000000000" pitchFamily="50" charset="-128"/>
              </a:rPr>
              <a:t>URI】</a:t>
            </a:r>
            <a:r>
              <a:rPr kumimoji="1" lang="ja-JP" altLang="en-US" sz="1400" b="1" dirty="0">
                <a:solidFill>
                  <a:schemeClr val="tx1"/>
                </a:solidFill>
                <a:latin typeface="游ゴシック" panose="020B0400000000000000" pitchFamily="50" charset="-128"/>
                <a:ea typeface="游ゴシック" panose="020B0400000000000000" pitchFamily="50" charset="-128"/>
              </a:rPr>
              <a:t>を設定</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・テナント</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b="1" dirty="0">
                <a:solidFill>
                  <a:schemeClr val="tx1"/>
                </a:solidFill>
                <a:latin typeface="游ゴシック" panose="020B0400000000000000" pitchFamily="50" charset="-128"/>
                <a:ea typeface="游ゴシック" panose="020B0400000000000000" pitchFamily="50" charset="-128"/>
              </a:rPr>
              <a:t>　　→</a:t>
            </a:r>
            <a:r>
              <a:rPr kumimoji="1" lang="en-US" altLang="ja-JP" sz="1400" b="1" dirty="0">
                <a:solidFill>
                  <a:schemeClr val="tx1"/>
                </a:solidFill>
                <a:latin typeface="游ゴシック" panose="020B0400000000000000" pitchFamily="50" charset="-128"/>
                <a:ea typeface="游ゴシック" panose="020B0400000000000000" pitchFamily="50" charset="-128"/>
              </a:rPr>
              <a:t>”system”</a:t>
            </a:r>
            <a:r>
              <a:rPr kumimoji="1" lang="ja-JP" altLang="en-US" sz="1400" b="1" dirty="0">
                <a:solidFill>
                  <a:schemeClr val="tx1"/>
                </a:solidFill>
                <a:latin typeface="游ゴシック" panose="020B0400000000000000" pitchFamily="50" charset="-128"/>
                <a:ea typeface="游ゴシック" panose="020B0400000000000000" pitchFamily="50" charset="-128"/>
              </a:rPr>
              <a:t>を入力</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マルチテナントを利用の場合</a:t>
            </a:r>
            <a:r>
              <a:rPr kumimoji="1" lang="ja-JP" altLang="en-US" sz="1200" dirty="0">
                <a:solidFill>
                  <a:schemeClr val="tx1"/>
                </a:solidFill>
                <a:latin typeface="游ゴシック" panose="020B0400000000000000" pitchFamily="50" charset="-128"/>
                <a:ea typeface="游ゴシック" panose="020B0400000000000000" pitchFamily="50" charset="-128"/>
              </a:rPr>
              <a:t>には、</a:t>
            </a:r>
            <a:r>
              <a:rPr kumimoji="1" lang="ja-JP" altLang="en-US" sz="1200" b="1" dirty="0">
                <a:solidFill>
                  <a:schemeClr val="tx1"/>
                </a:solidFill>
                <a:latin typeface="游ゴシック" panose="020B0400000000000000" pitchFamily="50" charset="-128"/>
                <a:ea typeface="游ゴシック" panose="020B0400000000000000" pitchFamily="50" charset="-128"/>
              </a:rPr>
              <a:t>テナント</a:t>
            </a:r>
            <a:r>
              <a:rPr kumimoji="1" lang="en-US" altLang="ja-JP" sz="1200" b="1" dirty="0">
                <a:solidFill>
                  <a:schemeClr val="tx1"/>
                </a:solidFill>
                <a:latin typeface="游ゴシック" panose="020B0400000000000000" pitchFamily="50" charset="-128"/>
                <a:ea typeface="游ゴシック" panose="020B0400000000000000" pitchFamily="50" charset="-128"/>
              </a:rPr>
              <a:t>ID</a:t>
            </a:r>
            <a:r>
              <a:rPr kumimoji="1" lang="ja-JP" altLang="en-US" sz="1200" dirty="0">
                <a:solidFill>
                  <a:schemeClr val="tx1"/>
                </a:solidFill>
                <a:latin typeface="游ゴシック" panose="020B0400000000000000" pitchFamily="50" charset="-128"/>
                <a:ea typeface="游ゴシック" panose="020B0400000000000000" pitchFamily="50" charset="-128"/>
              </a:rPr>
              <a:t>を入力してください。</a:t>
            </a:r>
            <a:endParaRPr kumimoji="1" lang="ja-JP" altLang="en-US" sz="1400" dirty="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b="1" dirty="0">
              <a:solidFill>
                <a:schemeClr val="tx1"/>
              </a:solidFill>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915AB0A3-18CF-EEF0-C3FA-2E793CC1B6F7}"/>
              </a:ext>
            </a:extLst>
          </p:cNvPr>
          <p:cNvSpPr/>
          <p:nvPr/>
        </p:nvSpPr>
        <p:spPr>
          <a:xfrm>
            <a:off x="272415" y="876718"/>
            <a:ext cx="11670444" cy="433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en-US" altLang="ja-JP" sz="1800" dirty="0">
                <a:solidFill>
                  <a:schemeClr val="tx1"/>
                </a:solidFill>
                <a:latin typeface="游ゴシック" panose="020B0400000000000000" pitchFamily="50" charset="-128"/>
                <a:ea typeface="游ゴシック" panose="020B0400000000000000" pitchFamily="50" charset="-128"/>
              </a:rPr>
              <a:t>ComMas Manager</a:t>
            </a:r>
            <a:r>
              <a:rPr kumimoji="1" lang="ja-JP" altLang="en-US" sz="1800" dirty="0">
                <a:solidFill>
                  <a:schemeClr val="tx1"/>
                </a:solidFill>
                <a:latin typeface="游ゴシック" panose="020B0400000000000000" pitchFamily="50" charset="-128"/>
                <a:ea typeface="游ゴシック" panose="020B0400000000000000" pitchFamily="50" charset="-128"/>
              </a:rPr>
              <a:t>上にて、</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（オンプレミス版） の情報を登録します</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hlinkClick r:id="rId2" action="ppaction://hlinksldjump"/>
              </a:rPr>
              <a:t>第</a:t>
            </a:r>
            <a:r>
              <a:rPr kumimoji="1" lang="en-US" altLang="ja-JP" sz="1200" dirty="0">
                <a:solidFill>
                  <a:schemeClr val="tx1"/>
                </a:solidFill>
                <a:latin typeface="游ゴシック" panose="020B0400000000000000" pitchFamily="50" charset="-128"/>
                <a:ea typeface="游ゴシック" panose="020B0400000000000000" pitchFamily="50" charset="-128"/>
                <a:hlinkClick r:id="rId2" action="ppaction://hlinksldjump"/>
              </a:rPr>
              <a:t>1</a:t>
            </a:r>
            <a:r>
              <a:rPr kumimoji="1" lang="ja-JP" altLang="en-US" sz="1200" dirty="0">
                <a:solidFill>
                  <a:schemeClr val="tx1"/>
                </a:solidFill>
                <a:latin typeface="游ゴシック" panose="020B0400000000000000" pitchFamily="50" charset="-128"/>
                <a:ea typeface="游ゴシック" panose="020B0400000000000000" pitchFamily="50" charset="-128"/>
                <a:hlinkClick r:id="rId2" action="ppaction://hlinksldjump"/>
              </a:rPr>
              <a:t>章での設定内容</a:t>
            </a:r>
            <a:r>
              <a:rPr kumimoji="1" lang="ja-JP" altLang="en-US" sz="1200" dirty="0">
                <a:solidFill>
                  <a:schemeClr val="tx1"/>
                </a:solidFill>
                <a:latin typeface="游ゴシック" panose="020B0400000000000000" pitchFamily="50" charset="-128"/>
                <a:ea typeface="游ゴシック" panose="020B0400000000000000" pitchFamily="50" charset="-128"/>
              </a:rPr>
              <a:t>の読み替え）。</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24" name="正方形/長方形 23">
            <a:extLst>
              <a:ext uri="{FF2B5EF4-FFF2-40B4-BE49-F238E27FC236}">
                <a16:creationId xmlns:a16="http://schemas.microsoft.com/office/drawing/2014/main" id="{4822C07C-4C9F-3822-CC0B-FC98D0CC6A88}"/>
              </a:ext>
            </a:extLst>
          </p:cNvPr>
          <p:cNvSpPr/>
          <p:nvPr/>
        </p:nvSpPr>
        <p:spPr>
          <a:xfrm>
            <a:off x="6271946" y="4450544"/>
            <a:ext cx="5793560" cy="20198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ID</a:t>
            </a:r>
            <a:r>
              <a:rPr kumimoji="1" lang="ja-JP" altLang="en-US" sz="1400" dirty="0">
                <a:solidFill>
                  <a:schemeClr val="tx1"/>
                </a:solidFill>
                <a:latin typeface="游ゴシック" panose="020B0400000000000000" pitchFamily="50" charset="-128"/>
                <a:ea typeface="游ゴシック" panose="020B0400000000000000" pitchFamily="50" charset="-128"/>
              </a:rPr>
              <a:t>・パスワード</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b="1" dirty="0">
                <a:solidFill>
                  <a:schemeClr val="tx1"/>
                </a:solidFill>
                <a:latin typeface="游ゴシック" panose="020B0400000000000000" pitchFamily="50" charset="-128"/>
                <a:ea typeface="游ゴシック" panose="020B0400000000000000" pitchFamily="50" charset="-128"/>
              </a:rPr>
              <a:t>　→連携用のユーザの</a:t>
            </a:r>
            <a:r>
              <a:rPr kumimoji="1" lang="en-US" altLang="ja-JP" sz="1400" b="1" dirty="0">
                <a:solidFill>
                  <a:schemeClr val="tx1"/>
                </a:solidFill>
                <a:latin typeface="游ゴシック" panose="020B0400000000000000" pitchFamily="50" charset="-128"/>
                <a:ea typeface="游ゴシック" panose="020B0400000000000000" pitchFamily="50" charset="-128"/>
              </a:rPr>
              <a:t>ID/</a:t>
            </a:r>
            <a:r>
              <a:rPr kumimoji="1" lang="ja-JP" altLang="en-US" sz="1400" b="1" dirty="0">
                <a:solidFill>
                  <a:schemeClr val="tx1"/>
                </a:solidFill>
                <a:latin typeface="游ゴシック" panose="020B0400000000000000" pitchFamily="50" charset="-128"/>
                <a:ea typeface="游ゴシック" panose="020B0400000000000000" pitchFamily="50" charset="-128"/>
              </a:rPr>
              <a:t>パスワードを設定</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a:p>
            <a:r>
              <a:rPr kumimoji="1" lang="en-US" altLang="ja-JP" sz="1200" b="1" dirty="0">
                <a:solidFill>
                  <a:srgbClr val="FF0000"/>
                </a:solidFill>
                <a:latin typeface="游ゴシック" panose="020B0400000000000000" pitchFamily="50" charset="-128"/>
                <a:ea typeface="游ゴシック" panose="020B0400000000000000" pitchFamily="50" charset="-128"/>
              </a:rPr>
              <a:t>※ </a:t>
            </a:r>
            <a:r>
              <a:rPr kumimoji="1" lang="en-US" altLang="ja-JP" sz="1200" dirty="0">
                <a:solidFill>
                  <a:srgbClr val="FF0000"/>
                </a:solidFill>
                <a:latin typeface="游ゴシック" panose="020B0400000000000000" pitchFamily="50" charset="-128"/>
                <a:ea typeface="游ゴシック" panose="020B0400000000000000" pitchFamily="50" charset="-128"/>
              </a:rPr>
              <a:t>MotionBoard</a:t>
            </a:r>
            <a:r>
              <a:rPr kumimoji="1" lang="ja-JP" altLang="en-US" sz="1200" dirty="0">
                <a:solidFill>
                  <a:srgbClr val="FF0000"/>
                </a:solidFill>
                <a:latin typeface="游ゴシック" panose="020B0400000000000000" pitchFamily="50" charset="-128"/>
                <a:ea typeface="游ゴシック" panose="020B0400000000000000" pitchFamily="50" charset="-128"/>
              </a:rPr>
              <a:t>の組込管理ユーザー「</a:t>
            </a:r>
            <a:r>
              <a:rPr kumimoji="1" lang="en-US" altLang="ja-JP" sz="1200" dirty="0">
                <a:solidFill>
                  <a:srgbClr val="FF0000"/>
                </a:solidFill>
                <a:latin typeface="游ゴシック" panose="020B0400000000000000" pitchFamily="50" charset="-128"/>
                <a:ea typeface="游ゴシック" panose="020B0400000000000000" pitchFamily="50" charset="-128"/>
              </a:rPr>
              <a:t>admin@local</a:t>
            </a:r>
            <a:r>
              <a:rPr kumimoji="1" lang="ja-JP" altLang="en-US" sz="1200" dirty="0">
                <a:solidFill>
                  <a:srgbClr val="FF0000"/>
                </a:solidFill>
                <a:latin typeface="游ゴシック" panose="020B0400000000000000" pitchFamily="50" charset="-128"/>
                <a:ea typeface="游ゴシック" panose="020B0400000000000000" pitchFamily="50" charset="-128"/>
              </a:rPr>
              <a:t>」は指定できません。</a:t>
            </a:r>
            <a:endParaRPr kumimoji="1" lang="en-US" altLang="ja-JP" sz="1200" dirty="0">
              <a:solidFill>
                <a:srgbClr val="FF0000"/>
              </a:solidFill>
              <a:latin typeface="游ゴシック" panose="020B0400000000000000" pitchFamily="50" charset="-128"/>
              <a:ea typeface="游ゴシック" panose="020B0400000000000000" pitchFamily="50" charset="-128"/>
            </a:endParaRPr>
          </a:p>
          <a:p>
            <a:r>
              <a:rPr kumimoji="1" lang="ja-JP" altLang="en-US" sz="1200" dirty="0">
                <a:solidFill>
                  <a:srgbClr val="FF0000"/>
                </a:solidFill>
                <a:latin typeface="游ゴシック" panose="020B0400000000000000" pitchFamily="50" charset="-128"/>
                <a:ea typeface="游ゴシック" panose="020B0400000000000000" pitchFamily="50" charset="-128"/>
              </a:rPr>
              <a:t>　別途</a:t>
            </a:r>
            <a:r>
              <a:rPr kumimoji="1" lang="en-US" altLang="ja-JP" sz="1200" dirty="0">
                <a:solidFill>
                  <a:srgbClr val="FF0000"/>
                </a:solidFill>
                <a:latin typeface="游ゴシック" panose="020B0400000000000000" pitchFamily="50" charset="-128"/>
                <a:ea typeface="游ゴシック" panose="020B0400000000000000" pitchFamily="50" charset="-128"/>
              </a:rPr>
              <a:t>API</a:t>
            </a:r>
            <a:r>
              <a:rPr kumimoji="1" lang="ja-JP" altLang="en-US" sz="1200" dirty="0">
                <a:solidFill>
                  <a:srgbClr val="FF0000"/>
                </a:solidFill>
                <a:latin typeface="游ゴシック" panose="020B0400000000000000" pitchFamily="50" charset="-128"/>
                <a:ea typeface="游ゴシック" panose="020B0400000000000000" pitchFamily="50" charset="-128"/>
              </a:rPr>
              <a:t>用の実行ユーザを作成し利用ください</a:t>
            </a:r>
            <a:endParaRPr kumimoji="1" lang="en-US" altLang="ja-JP" sz="1200" dirty="0">
              <a:solidFill>
                <a:srgbClr val="FF0000"/>
              </a:solidFill>
              <a:latin typeface="游ゴシック" panose="020B0400000000000000" pitchFamily="50" charset="-128"/>
              <a:ea typeface="游ゴシック" panose="020B0400000000000000" pitchFamily="50" charset="-128"/>
            </a:endParaRPr>
          </a:p>
          <a:p>
            <a:r>
              <a:rPr kumimoji="1" lang="en-US" altLang="ja-JP" sz="1200" dirty="0">
                <a:solidFill>
                  <a:schemeClr val="tx1"/>
                </a:solidFill>
                <a:latin typeface="游ゴシック" panose="020B0400000000000000" pitchFamily="50" charset="-128"/>
                <a:ea typeface="游ゴシック" panose="020B0400000000000000" pitchFamily="50" charset="-128"/>
                <a:hlinkClick r:id="rId3"/>
              </a:rPr>
              <a:t>https://cs.wingarc.com/manual/mb/6.4/ja/UUID-5c82f94e-85d7-b14d-daac-330a4dd6ce96.html#UUID-4263e51c-53b6-837b-d5a8-3ba8f10cb597_section-idm383354983827850</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 ・リアルタイム連携</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b="1" dirty="0">
                <a:solidFill>
                  <a:schemeClr val="tx1"/>
                </a:solidFill>
                <a:latin typeface="游ゴシック" panose="020B0400000000000000" pitchFamily="50" charset="-128"/>
                <a:ea typeface="游ゴシック" panose="020B0400000000000000" pitchFamily="50" charset="-128"/>
              </a:rPr>
              <a:t>　→</a:t>
            </a:r>
            <a:r>
              <a:rPr kumimoji="1" lang="en-US" altLang="ja-JP" sz="1400" b="1" dirty="0">
                <a:solidFill>
                  <a:schemeClr val="tx1"/>
                </a:solidFill>
                <a:latin typeface="游ゴシック" panose="020B0400000000000000" pitchFamily="50" charset="-128"/>
                <a:ea typeface="游ゴシック" panose="020B0400000000000000" pitchFamily="50" charset="-128"/>
              </a:rPr>
              <a:t>”</a:t>
            </a:r>
            <a:r>
              <a:rPr kumimoji="1" lang="ja-JP" altLang="en-US" sz="1400" b="1" dirty="0">
                <a:solidFill>
                  <a:schemeClr val="tx1"/>
                </a:solidFill>
                <a:latin typeface="游ゴシック" panose="020B0400000000000000" pitchFamily="50" charset="-128"/>
                <a:ea typeface="游ゴシック" panose="020B0400000000000000" pitchFamily="50" charset="-128"/>
              </a:rPr>
              <a:t>する</a:t>
            </a:r>
            <a:r>
              <a:rPr kumimoji="1" lang="en-US" altLang="ja-JP" sz="1400" b="1" dirty="0">
                <a:solidFill>
                  <a:schemeClr val="tx1"/>
                </a:solidFill>
                <a:latin typeface="游ゴシック" panose="020B0400000000000000" pitchFamily="50" charset="-128"/>
                <a:ea typeface="游ゴシック" panose="020B0400000000000000" pitchFamily="50" charset="-128"/>
              </a:rPr>
              <a:t>”</a:t>
            </a:r>
            <a:r>
              <a:rPr kumimoji="1" lang="ja-JP" altLang="en-US" sz="1400" b="1" dirty="0">
                <a:solidFill>
                  <a:schemeClr val="tx1"/>
                </a:solidFill>
                <a:latin typeface="游ゴシック" panose="020B0400000000000000" pitchFamily="50" charset="-128"/>
                <a:ea typeface="游ゴシック" panose="020B0400000000000000" pitchFamily="50" charset="-128"/>
              </a:rPr>
              <a:t>を選択</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p:txBody>
      </p:sp>
      <p:pic>
        <p:nvPicPr>
          <p:cNvPr id="7" name="図 6" descr="グラフィカル ユーザー インターフェイス, テキスト&#10;&#10;AI 生成コンテンツは誤りを含む可能性があります。">
            <a:extLst>
              <a:ext uri="{FF2B5EF4-FFF2-40B4-BE49-F238E27FC236}">
                <a16:creationId xmlns:a16="http://schemas.microsoft.com/office/drawing/2014/main" id="{E28D4F7D-FB38-878B-0F95-DA0239936B03}"/>
              </a:ext>
            </a:extLst>
          </p:cNvPr>
          <p:cNvPicPr>
            <a:picLocks noChangeAspect="1"/>
          </p:cNvPicPr>
          <p:nvPr/>
        </p:nvPicPr>
        <p:blipFill>
          <a:blip r:embed="rId4"/>
          <a:stretch>
            <a:fillRect/>
          </a:stretch>
        </p:blipFill>
        <p:spPr>
          <a:xfrm>
            <a:off x="2289170" y="1299976"/>
            <a:ext cx="7636933" cy="3047059"/>
          </a:xfrm>
          <a:prstGeom prst="rect">
            <a:avLst/>
          </a:prstGeom>
        </p:spPr>
      </p:pic>
    </p:spTree>
    <p:extLst>
      <p:ext uri="{BB962C8B-B14F-4D97-AF65-F5344CB8AC3E}">
        <p14:creationId xmlns:p14="http://schemas.microsoft.com/office/powerpoint/2010/main" val="126462639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468D1-AC81-64D4-8D2A-C71F8C06B637}"/>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612D40B6-8D35-6346-154B-98E45CA438BF}"/>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85</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56399826-A1D5-7F62-E9E1-F673A773F505}"/>
              </a:ext>
            </a:extLst>
          </p:cNvPr>
          <p:cNvSpPr>
            <a:spLocks noGrp="1"/>
          </p:cNvSpPr>
          <p:nvPr>
            <p:ph type="ftr" sz="quarter" idx="3"/>
          </p:nvPr>
        </p:nvSpPr>
        <p:spPr/>
        <p:txBody>
          <a:bodyPr/>
          <a:lstStyle/>
          <a:p>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6E17DE7E-28B1-31B2-F70F-E9EC859202A1}"/>
              </a:ext>
            </a:extLst>
          </p:cNvPr>
          <p:cNvSpPr/>
          <p:nvPr/>
        </p:nvSpPr>
        <p:spPr>
          <a:xfrm>
            <a:off x="272415" y="876718"/>
            <a:ext cx="11670444" cy="3623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でのデータ書き込み先にあたるデータベースとの外部接続の設定を行います。</a:t>
            </a:r>
          </a:p>
        </p:txBody>
      </p:sp>
      <p:sp>
        <p:nvSpPr>
          <p:cNvPr id="4" name="テキスト プレースホルダー 21">
            <a:extLst>
              <a:ext uri="{FF2B5EF4-FFF2-40B4-BE49-F238E27FC236}">
                <a16:creationId xmlns:a16="http://schemas.microsoft.com/office/drawing/2014/main" id="{F5761A9F-96BA-B58A-AB45-B51E61F442B6}"/>
              </a:ext>
            </a:extLst>
          </p:cNvPr>
          <p:cNvSpPr txBox="1">
            <a:spLocks/>
          </p:cNvSpPr>
          <p:nvPr/>
        </p:nvSpPr>
        <p:spPr>
          <a:xfrm>
            <a:off x="272414" y="256347"/>
            <a:ext cx="3880485"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２．外部接続</a:t>
            </a:r>
            <a:r>
              <a:rPr lang="en-US" altLang="ja-JP" sz="1200" dirty="0">
                <a:latin typeface="游ゴシック" panose="020B0400000000000000" pitchFamily="50" charset="-128"/>
                <a:ea typeface="游ゴシック" panose="020B0400000000000000" pitchFamily="50" charset="-128"/>
              </a:rPr>
              <a:t>&amp;</a:t>
            </a:r>
            <a:r>
              <a:rPr lang="ja-JP" altLang="en-US" sz="1200">
                <a:latin typeface="游ゴシック" panose="020B0400000000000000" pitchFamily="50" charset="-128"/>
                <a:ea typeface="游ゴシック" panose="020B0400000000000000" pitchFamily="50" charset="-128"/>
              </a:rPr>
              <a:t>スナップショット保存先の作成　</a:t>
            </a:r>
            <a:r>
              <a:rPr lang="en-US" altLang="ja-JP" sz="1200" dirty="0">
                <a:latin typeface="游ゴシック" panose="020B0400000000000000" pitchFamily="50" charset="-128"/>
                <a:ea typeface="游ゴシック" panose="020B0400000000000000" pitchFamily="50" charset="-128"/>
              </a:rPr>
              <a:t>1/3</a:t>
            </a:r>
            <a:endParaRPr lang="ja-JP" altLang="en-US" sz="1200" b="1">
              <a:latin typeface="游ゴシック" panose="020B0400000000000000" pitchFamily="50" charset="-128"/>
              <a:ea typeface="游ゴシック" panose="020B0400000000000000" pitchFamily="50" charset="-128"/>
            </a:endParaRPr>
          </a:p>
        </p:txBody>
      </p:sp>
      <p:sp>
        <p:nvSpPr>
          <p:cNvPr id="18" name="テキスト ボックス 17">
            <a:extLst>
              <a:ext uri="{FF2B5EF4-FFF2-40B4-BE49-F238E27FC236}">
                <a16:creationId xmlns:a16="http://schemas.microsoft.com/office/drawing/2014/main" id="{022D455E-5B1B-9F74-99D1-A11D40D3039D}"/>
              </a:ext>
            </a:extLst>
          </p:cNvPr>
          <p:cNvSpPr txBox="1"/>
          <p:nvPr/>
        </p:nvSpPr>
        <p:spPr>
          <a:xfrm>
            <a:off x="752475" y="1295400"/>
            <a:ext cx="10401300" cy="738664"/>
          </a:xfrm>
          <a:prstGeom prst="rect">
            <a:avLst/>
          </a:prstGeom>
          <a:noFill/>
        </p:spPr>
        <p:txBody>
          <a:bodyPr wrap="square" rtlCol="0">
            <a:spAutoFit/>
          </a:bodyPr>
          <a:lstStyle/>
          <a:p>
            <a:pPr marL="266700" indent="-266700">
              <a:buFont typeface="+mj-ea"/>
              <a:buAutoNum type="circleNumDbPlain"/>
            </a:pPr>
            <a:r>
              <a:rPr kumimoji="1" lang="ja-JP" altLang="en-US" sz="1400" dirty="0">
                <a:latin typeface="游ゴシック" panose="020B0400000000000000" pitchFamily="50" charset="-128"/>
                <a:ea typeface="游ゴシック" panose="020B0400000000000000" pitchFamily="50" charset="-128"/>
              </a:rPr>
              <a:t>画面右上部、</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管理</a:t>
            </a:r>
            <a:r>
              <a:rPr kumimoji="1" lang="en-US" altLang="ja-JP" sz="1400" dirty="0">
                <a:latin typeface="游ゴシック" panose="020B0400000000000000" pitchFamily="50" charset="-128"/>
                <a:ea typeface="游ゴシック" panose="020B0400000000000000" pitchFamily="50" charset="-128"/>
              </a:rPr>
              <a:t>]&gt;[</a:t>
            </a:r>
            <a:r>
              <a:rPr kumimoji="1" lang="ja-JP" altLang="en-US" sz="1400" dirty="0">
                <a:latin typeface="游ゴシック" panose="020B0400000000000000" pitchFamily="50" charset="-128"/>
                <a:ea typeface="游ゴシック" panose="020B0400000000000000" pitchFamily="50" charset="-128"/>
              </a:rPr>
              <a:t>システム設定</a:t>
            </a:r>
            <a:r>
              <a:rPr kumimoji="1" lang="en-US" altLang="ja-JP" sz="1400" dirty="0">
                <a:latin typeface="游ゴシック" panose="020B0400000000000000" pitchFamily="50" charset="-128"/>
                <a:ea typeface="游ゴシック" panose="020B0400000000000000" pitchFamily="50" charset="-128"/>
              </a:rPr>
              <a:t>]&gt;[</a:t>
            </a:r>
            <a:r>
              <a:rPr kumimoji="1" lang="ja-JP" altLang="en-US" sz="1400" dirty="0">
                <a:latin typeface="游ゴシック" panose="020B0400000000000000" pitchFamily="50" charset="-128"/>
                <a:ea typeface="游ゴシック" panose="020B0400000000000000" pitchFamily="50" charset="-128"/>
              </a:rPr>
              <a:t>接続</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認証</a:t>
            </a:r>
            <a:r>
              <a:rPr kumimoji="1" lang="en-US" altLang="ja-JP" sz="1400" dirty="0">
                <a:latin typeface="游ゴシック" panose="020B0400000000000000" pitchFamily="50" charset="-128"/>
                <a:ea typeface="游ゴシック" panose="020B0400000000000000" pitchFamily="50" charset="-128"/>
              </a:rPr>
              <a:t>]&gt;[</a:t>
            </a:r>
            <a:r>
              <a:rPr kumimoji="1" lang="ja-JP" altLang="en-US" sz="1400" dirty="0">
                <a:latin typeface="游ゴシック" panose="020B0400000000000000" pitchFamily="50" charset="-128"/>
                <a:ea typeface="游ゴシック" panose="020B0400000000000000" pitchFamily="50" charset="-128"/>
              </a:rPr>
              <a:t>外部接続</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をクリック</a:t>
            </a:r>
            <a:endParaRPr kumimoji="1" lang="en-US" altLang="ja-JP" sz="1400" dirty="0">
              <a:latin typeface="游ゴシック" panose="020B0400000000000000" pitchFamily="50" charset="-128"/>
              <a:ea typeface="游ゴシック" panose="020B0400000000000000" pitchFamily="50" charset="-128"/>
            </a:endParaRPr>
          </a:p>
          <a:p>
            <a:pPr marL="266700" indent="-266700">
              <a:buFont typeface="+mj-ea"/>
              <a:buAutoNum type="circleNumDbPlain"/>
            </a:pP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新規作成</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をクリックし外部接続名を入力。接続先タイプで接続先対象を選択</a:t>
            </a:r>
            <a:r>
              <a:rPr kumimoji="1" lang="en-US" altLang="ja-JP" sz="1200" dirty="0">
                <a:latin typeface="游ゴシック" panose="020B0400000000000000" pitchFamily="50" charset="-128"/>
                <a:ea typeface="游ゴシック" panose="020B0400000000000000" pitchFamily="50" charset="-128"/>
              </a:rPr>
              <a:t>※1</a:t>
            </a:r>
            <a:r>
              <a:rPr kumimoji="1" lang="ja-JP" altLang="en-US" sz="1400" dirty="0">
                <a:latin typeface="游ゴシック" panose="020B0400000000000000" pitchFamily="50" charset="-128"/>
                <a:ea typeface="游ゴシック" panose="020B0400000000000000" pitchFamily="50" charset="-128"/>
              </a:rPr>
              <a:t>し、</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新規作成</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をクリック</a:t>
            </a:r>
            <a:endParaRPr kumimoji="1" lang="en-US" altLang="ja-JP" sz="1400" dirty="0">
              <a:latin typeface="游ゴシック" panose="020B0400000000000000" pitchFamily="50" charset="-128"/>
              <a:ea typeface="游ゴシック" panose="020B0400000000000000" pitchFamily="50" charset="-128"/>
            </a:endParaRPr>
          </a:p>
          <a:p>
            <a:pPr marL="266700" indent="-266700">
              <a:buFont typeface="+mj-ea"/>
              <a:buAutoNum type="circleNumDbPlain"/>
            </a:pPr>
            <a:r>
              <a:rPr kumimoji="1" lang="ja-JP" altLang="en-US" sz="1400" dirty="0">
                <a:latin typeface="游ゴシック" panose="020B0400000000000000" pitchFamily="50" charset="-128"/>
                <a:ea typeface="游ゴシック" panose="020B0400000000000000" pitchFamily="50" charset="-128"/>
              </a:rPr>
              <a:t>基本情報にある各項目を入力の後、</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接続確認</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をクリック。接続確認がとれた後、</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保存</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をクリック</a:t>
            </a:r>
          </a:p>
        </p:txBody>
      </p:sp>
      <p:sp>
        <p:nvSpPr>
          <p:cNvPr id="5" name="テキスト ボックス 4">
            <a:extLst>
              <a:ext uri="{FF2B5EF4-FFF2-40B4-BE49-F238E27FC236}">
                <a16:creationId xmlns:a16="http://schemas.microsoft.com/office/drawing/2014/main" id="{61099914-833B-6FC2-D603-4F025441967C}"/>
              </a:ext>
            </a:extLst>
          </p:cNvPr>
          <p:cNvSpPr txBox="1"/>
          <p:nvPr/>
        </p:nvSpPr>
        <p:spPr>
          <a:xfrm>
            <a:off x="393197" y="6163976"/>
            <a:ext cx="11030733" cy="461665"/>
          </a:xfrm>
          <a:prstGeom prst="rect">
            <a:avLst/>
          </a:prstGeom>
          <a:noFill/>
        </p:spPr>
        <p:txBody>
          <a:bodyPr wrap="square" rtlCol="0">
            <a:spAutoFit/>
          </a:bodyPr>
          <a:lstStyle/>
          <a:p>
            <a:r>
              <a:rPr kumimoji="1" lang="en-US" altLang="ja-JP" sz="1200" dirty="0">
                <a:latin typeface="游ゴシック" panose="020B0400000000000000" pitchFamily="50" charset="-128"/>
                <a:ea typeface="游ゴシック" panose="020B0400000000000000" pitchFamily="50" charset="-128"/>
              </a:rPr>
              <a:t>※1: </a:t>
            </a:r>
            <a:r>
              <a:rPr kumimoji="1" lang="ja-JP" altLang="en-US" sz="1200" dirty="0">
                <a:latin typeface="游ゴシック" panose="020B0400000000000000" pitchFamily="50" charset="-128"/>
                <a:ea typeface="游ゴシック" panose="020B0400000000000000" pitchFamily="50" charset="-128"/>
              </a:rPr>
              <a:t>スナップショット保存先として指定可能はデータベースは マニュアル：更新可能なデータソースの種類 を参照ください</a:t>
            </a:r>
            <a:endParaRPr kumimoji="1" lang="en-US" altLang="ja-JP" sz="1200" dirty="0">
              <a:latin typeface="游ゴシック" panose="020B0400000000000000" pitchFamily="50" charset="-128"/>
              <a:ea typeface="游ゴシック" panose="020B0400000000000000" pitchFamily="50" charset="-128"/>
            </a:endParaRPr>
          </a:p>
          <a:p>
            <a:r>
              <a:rPr kumimoji="1" lang="en-US" altLang="ja-JP" sz="1200" dirty="0">
                <a:latin typeface="游ゴシック" panose="020B0400000000000000" pitchFamily="50" charset="-128"/>
                <a:ea typeface="游ゴシック" panose="020B0400000000000000" pitchFamily="50" charset="-128"/>
                <a:hlinkClick r:id="rId2"/>
              </a:rPr>
              <a:t>https://cs.wingarc.com/manual/mb/6.4/ja/UUID-ed5dbcb5-35d5-cc5c-e75a-023110ae17ae.html#UUID-423f167b-adb1-07d5-0d15-1e00ad8f1840</a:t>
            </a:r>
            <a:endParaRPr kumimoji="1" lang="en-US" altLang="ja-JP" sz="1200" dirty="0">
              <a:latin typeface="游ゴシック" panose="020B0400000000000000" pitchFamily="50" charset="-128"/>
              <a:ea typeface="游ゴシック" panose="020B0400000000000000" pitchFamily="50" charset="-128"/>
            </a:endParaRPr>
          </a:p>
        </p:txBody>
      </p:sp>
      <p:grpSp>
        <p:nvGrpSpPr>
          <p:cNvPr id="40" name="グループ化 39">
            <a:extLst>
              <a:ext uri="{FF2B5EF4-FFF2-40B4-BE49-F238E27FC236}">
                <a16:creationId xmlns:a16="http://schemas.microsoft.com/office/drawing/2014/main" id="{B24FEEE8-0509-A96C-1367-70A114C4FA7B}"/>
              </a:ext>
            </a:extLst>
          </p:cNvPr>
          <p:cNvGrpSpPr/>
          <p:nvPr/>
        </p:nvGrpSpPr>
        <p:grpSpPr>
          <a:xfrm>
            <a:off x="664308" y="2072238"/>
            <a:ext cx="3789667" cy="1695933"/>
            <a:chOff x="664308" y="2072238"/>
            <a:chExt cx="3789667" cy="1695933"/>
          </a:xfrm>
        </p:grpSpPr>
        <p:pic>
          <p:nvPicPr>
            <p:cNvPr id="11" name="図 10" descr="グラフィカル ユーザー インターフェイス, テキスト, チャットまたはテキスト メッセージ&#10;&#10;AI 生成コンテンツは誤りを含む可能性があります。">
              <a:extLst>
                <a:ext uri="{FF2B5EF4-FFF2-40B4-BE49-F238E27FC236}">
                  <a16:creationId xmlns:a16="http://schemas.microsoft.com/office/drawing/2014/main" id="{997C4F8D-B78A-0722-64E6-BF8CA13B33E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64308" y="2072238"/>
              <a:ext cx="3789667" cy="1695933"/>
            </a:xfrm>
            <a:prstGeom prst="rect">
              <a:avLst/>
            </a:prstGeom>
          </p:spPr>
        </p:pic>
        <p:sp>
          <p:nvSpPr>
            <p:cNvPr id="14" name="正方形/長方形 13">
              <a:extLst>
                <a:ext uri="{FF2B5EF4-FFF2-40B4-BE49-F238E27FC236}">
                  <a16:creationId xmlns:a16="http://schemas.microsoft.com/office/drawing/2014/main" id="{AFBECE7E-4270-9891-F0DF-5E8209D71CDF}"/>
                </a:ext>
              </a:extLst>
            </p:cNvPr>
            <p:cNvSpPr/>
            <p:nvPr/>
          </p:nvSpPr>
          <p:spPr>
            <a:xfrm>
              <a:off x="868910" y="3209900"/>
              <a:ext cx="968357" cy="1881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649FB2F4-0729-4FB4-BD2D-DAC64300C7E9}"/>
                </a:ext>
              </a:extLst>
            </p:cNvPr>
            <p:cNvCxnSpPr>
              <a:cxnSpLocks/>
            </p:cNvCxnSpPr>
            <p:nvPr/>
          </p:nvCxnSpPr>
          <p:spPr>
            <a:xfrm>
              <a:off x="2867448" y="2962118"/>
              <a:ext cx="797967"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9" name="直線コネクタ 8">
              <a:extLst>
                <a:ext uri="{FF2B5EF4-FFF2-40B4-BE49-F238E27FC236}">
                  <a16:creationId xmlns:a16="http://schemas.microsoft.com/office/drawing/2014/main" id="{4A425CE4-FA09-4B05-C534-0B381D315744}"/>
                </a:ext>
              </a:extLst>
            </p:cNvPr>
            <p:cNvCxnSpPr>
              <a:cxnSpLocks/>
            </p:cNvCxnSpPr>
            <p:nvPr/>
          </p:nvCxnSpPr>
          <p:spPr>
            <a:xfrm>
              <a:off x="2057762" y="3397740"/>
              <a:ext cx="724515" cy="352"/>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13" name="直線コネクタ 12">
              <a:extLst>
                <a:ext uri="{FF2B5EF4-FFF2-40B4-BE49-F238E27FC236}">
                  <a16:creationId xmlns:a16="http://schemas.microsoft.com/office/drawing/2014/main" id="{767A4482-941E-6A32-0E87-0BAE9727F7FE}"/>
                </a:ext>
              </a:extLst>
            </p:cNvPr>
            <p:cNvCxnSpPr>
              <a:cxnSpLocks/>
            </p:cNvCxnSpPr>
            <p:nvPr/>
          </p:nvCxnSpPr>
          <p:spPr>
            <a:xfrm>
              <a:off x="3440253" y="2313442"/>
              <a:ext cx="342393"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22" name="直線矢印コネクタ 21">
              <a:extLst>
                <a:ext uri="{FF2B5EF4-FFF2-40B4-BE49-F238E27FC236}">
                  <a16:creationId xmlns:a16="http://schemas.microsoft.com/office/drawing/2014/main" id="{2ACDBDC9-4555-4180-91D4-CEEF35C53940}"/>
                </a:ext>
              </a:extLst>
            </p:cNvPr>
            <p:cNvCxnSpPr/>
            <p:nvPr/>
          </p:nvCxnSpPr>
          <p:spPr>
            <a:xfrm>
              <a:off x="752475" y="2959809"/>
              <a:ext cx="129765" cy="25200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41" name="グループ化 40">
            <a:extLst>
              <a:ext uri="{FF2B5EF4-FFF2-40B4-BE49-F238E27FC236}">
                <a16:creationId xmlns:a16="http://schemas.microsoft.com/office/drawing/2014/main" id="{6ECB01E8-D73E-473E-A7A7-65588CCE4328}"/>
              </a:ext>
            </a:extLst>
          </p:cNvPr>
          <p:cNvGrpSpPr/>
          <p:nvPr/>
        </p:nvGrpSpPr>
        <p:grpSpPr>
          <a:xfrm>
            <a:off x="3141050" y="3281568"/>
            <a:ext cx="4130727" cy="2809131"/>
            <a:chOff x="3141050" y="3281568"/>
            <a:chExt cx="4130727" cy="2809131"/>
          </a:xfrm>
        </p:grpSpPr>
        <p:pic>
          <p:nvPicPr>
            <p:cNvPr id="24" name="図 23"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CC9E8368-75B1-0299-003F-EC25BB306C54}"/>
                </a:ext>
              </a:extLst>
            </p:cNvPr>
            <p:cNvPicPr>
              <a:picLocks noChangeAspect="1"/>
            </p:cNvPicPr>
            <p:nvPr/>
          </p:nvPicPr>
          <p:blipFill>
            <a:blip r:embed="rId4"/>
            <a:stretch>
              <a:fillRect/>
            </a:stretch>
          </p:blipFill>
          <p:spPr>
            <a:xfrm>
              <a:off x="3141050" y="3281568"/>
              <a:ext cx="4130727" cy="2809131"/>
            </a:xfrm>
            <a:prstGeom prst="rect">
              <a:avLst/>
            </a:prstGeom>
          </p:spPr>
        </p:pic>
        <p:pic>
          <p:nvPicPr>
            <p:cNvPr id="26" name="図 25"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8225455C-3177-CC84-648E-5F94EE66DC54}"/>
                </a:ext>
              </a:extLst>
            </p:cNvPr>
            <p:cNvPicPr>
              <a:picLocks noChangeAspect="1"/>
            </p:cNvPicPr>
            <p:nvPr/>
          </p:nvPicPr>
          <p:blipFill>
            <a:blip r:embed="rId5"/>
            <a:stretch>
              <a:fillRect/>
            </a:stretch>
          </p:blipFill>
          <p:spPr>
            <a:xfrm>
              <a:off x="4736071" y="3983949"/>
              <a:ext cx="2150508" cy="1618311"/>
            </a:xfrm>
            <a:prstGeom prst="rect">
              <a:avLst/>
            </a:prstGeom>
          </p:spPr>
        </p:pic>
        <p:sp>
          <p:nvSpPr>
            <p:cNvPr id="27" name="正方形/長方形 26">
              <a:extLst>
                <a:ext uri="{FF2B5EF4-FFF2-40B4-BE49-F238E27FC236}">
                  <a16:creationId xmlns:a16="http://schemas.microsoft.com/office/drawing/2014/main" id="{23894C64-0B8D-8CBB-D938-B33C5B7CFDDA}"/>
                </a:ext>
              </a:extLst>
            </p:cNvPr>
            <p:cNvSpPr/>
            <p:nvPr/>
          </p:nvSpPr>
          <p:spPr>
            <a:xfrm>
              <a:off x="5369800" y="5382647"/>
              <a:ext cx="432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88B64723-1E9F-3189-0D77-A950F856B409}"/>
                </a:ext>
              </a:extLst>
            </p:cNvPr>
            <p:cNvSpPr/>
            <p:nvPr/>
          </p:nvSpPr>
          <p:spPr>
            <a:xfrm>
              <a:off x="3949975" y="5817199"/>
              <a:ext cx="504000" cy="1897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コネクタ 28">
              <a:extLst>
                <a:ext uri="{FF2B5EF4-FFF2-40B4-BE49-F238E27FC236}">
                  <a16:creationId xmlns:a16="http://schemas.microsoft.com/office/drawing/2014/main" id="{484A7737-72B7-EB51-0467-7ED987B54CB5}"/>
                </a:ext>
              </a:extLst>
            </p:cNvPr>
            <p:cNvCxnSpPr>
              <a:cxnSpLocks/>
            </p:cNvCxnSpPr>
            <p:nvPr/>
          </p:nvCxnSpPr>
          <p:spPr>
            <a:xfrm>
              <a:off x="5346283" y="4286761"/>
              <a:ext cx="864000"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13CE96E9-80A6-1D8D-AABF-A9F321FF8E89}"/>
                </a:ext>
              </a:extLst>
            </p:cNvPr>
            <p:cNvCxnSpPr>
              <a:cxnSpLocks/>
            </p:cNvCxnSpPr>
            <p:nvPr/>
          </p:nvCxnSpPr>
          <p:spPr>
            <a:xfrm>
              <a:off x="5346283" y="4447116"/>
              <a:ext cx="864000"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33" name="直線矢印コネクタ 32">
              <a:extLst>
                <a:ext uri="{FF2B5EF4-FFF2-40B4-BE49-F238E27FC236}">
                  <a16:creationId xmlns:a16="http://schemas.microsoft.com/office/drawing/2014/main" id="{571246DA-0197-1D68-84BE-4920AAF5D533}"/>
                </a:ext>
              </a:extLst>
            </p:cNvPr>
            <p:cNvCxnSpPr>
              <a:cxnSpLocks/>
            </p:cNvCxnSpPr>
            <p:nvPr/>
          </p:nvCxnSpPr>
          <p:spPr>
            <a:xfrm flipH="1">
              <a:off x="4453975" y="5638076"/>
              <a:ext cx="152749" cy="152027"/>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35" name="直線矢印コネクタ 34">
              <a:extLst>
                <a:ext uri="{FF2B5EF4-FFF2-40B4-BE49-F238E27FC236}">
                  <a16:creationId xmlns:a16="http://schemas.microsoft.com/office/drawing/2014/main" id="{7F182CF0-693D-BB05-2562-7FFD111F66C7}"/>
                </a:ext>
              </a:extLst>
            </p:cNvPr>
            <p:cNvCxnSpPr>
              <a:cxnSpLocks/>
            </p:cNvCxnSpPr>
            <p:nvPr/>
          </p:nvCxnSpPr>
          <p:spPr>
            <a:xfrm flipH="1">
              <a:off x="5801799" y="5222293"/>
              <a:ext cx="152749" cy="152027"/>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42" name="グループ化 41">
            <a:extLst>
              <a:ext uri="{FF2B5EF4-FFF2-40B4-BE49-F238E27FC236}">
                <a16:creationId xmlns:a16="http://schemas.microsoft.com/office/drawing/2014/main" id="{6AD73581-7C22-7D69-EACD-ECDF29B1C669}"/>
              </a:ext>
            </a:extLst>
          </p:cNvPr>
          <p:cNvGrpSpPr/>
          <p:nvPr/>
        </p:nvGrpSpPr>
        <p:grpSpPr>
          <a:xfrm>
            <a:off x="7389247" y="2090425"/>
            <a:ext cx="4723149" cy="3908675"/>
            <a:chOff x="7389247" y="2090425"/>
            <a:chExt cx="4723149" cy="3908675"/>
          </a:xfrm>
        </p:grpSpPr>
        <p:sp>
          <p:nvSpPr>
            <p:cNvPr id="36" name="正方形/長方形 35">
              <a:extLst>
                <a:ext uri="{FF2B5EF4-FFF2-40B4-BE49-F238E27FC236}">
                  <a16:creationId xmlns:a16="http://schemas.microsoft.com/office/drawing/2014/main" id="{BC313D80-C736-8643-6C7E-555D3A28036F}"/>
                </a:ext>
              </a:extLst>
            </p:cNvPr>
            <p:cNvSpPr/>
            <p:nvPr/>
          </p:nvSpPr>
          <p:spPr>
            <a:xfrm>
              <a:off x="7389247" y="2090425"/>
              <a:ext cx="4723149" cy="389085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0" name="テキスト ボックス 9">
              <a:extLst>
                <a:ext uri="{FF2B5EF4-FFF2-40B4-BE49-F238E27FC236}">
                  <a16:creationId xmlns:a16="http://schemas.microsoft.com/office/drawing/2014/main" id="{CCA13BC6-D1AD-6DCB-69B1-517D0CCD7620}"/>
                </a:ext>
              </a:extLst>
            </p:cNvPr>
            <p:cNvSpPr txBox="1"/>
            <p:nvPr/>
          </p:nvSpPr>
          <p:spPr>
            <a:xfrm>
              <a:off x="8764405" y="5737490"/>
              <a:ext cx="2391325" cy="261610"/>
            </a:xfrm>
            <a:prstGeom prst="rect">
              <a:avLst/>
            </a:prstGeom>
            <a:noFill/>
          </p:spPr>
          <p:txBody>
            <a:bodyPr wrap="square" rtlCol="0">
              <a:spAutoFit/>
            </a:bodyPr>
            <a:lstStyle/>
            <a:p>
              <a:pPr algn="ctr"/>
              <a:r>
                <a:rPr kumimoji="1" lang="en-US" altLang="ja-JP" sz="1050" dirty="0">
                  <a:latin typeface="游ゴシック" panose="020B0400000000000000" pitchFamily="50" charset="-128"/>
                  <a:ea typeface="游ゴシック" panose="020B0400000000000000" pitchFamily="50" charset="-128"/>
                </a:rPr>
                <a:t>※</a:t>
              </a:r>
              <a:r>
                <a:rPr kumimoji="1" lang="ja-JP" altLang="en-US" sz="1050" dirty="0">
                  <a:latin typeface="游ゴシック" panose="020B0400000000000000" pitchFamily="50" charset="-128"/>
                  <a:ea typeface="游ゴシック" panose="020B0400000000000000" pitchFamily="50" charset="-128"/>
                </a:rPr>
                <a:t> </a:t>
              </a:r>
              <a:r>
                <a:rPr kumimoji="1" lang="en-US" altLang="ja-JP" sz="1050" dirty="0">
                  <a:latin typeface="游ゴシック" panose="020B0400000000000000" pitchFamily="50" charset="-128"/>
                  <a:ea typeface="游ゴシック" panose="020B0400000000000000" pitchFamily="50" charset="-128"/>
                </a:rPr>
                <a:t>Dr.Sum</a:t>
              </a:r>
              <a:r>
                <a:rPr kumimoji="1" lang="ja-JP" altLang="en-US" sz="1050" dirty="0">
                  <a:latin typeface="游ゴシック" panose="020B0400000000000000" pitchFamily="50" charset="-128"/>
                  <a:ea typeface="游ゴシック" panose="020B0400000000000000" pitchFamily="50" charset="-128"/>
                </a:rPr>
                <a:t>での接続設定の例</a:t>
              </a:r>
            </a:p>
          </p:txBody>
        </p:sp>
        <p:pic>
          <p:nvPicPr>
            <p:cNvPr id="32" name="図 31"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55DF0E5F-B57C-A5DC-57F7-C21B9B060713}"/>
                </a:ext>
              </a:extLst>
            </p:cNvPr>
            <p:cNvPicPr>
              <a:picLocks noChangeAspect="1"/>
            </p:cNvPicPr>
            <p:nvPr/>
          </p:nvPicPr>
          <p:blipFill>
            <a:blip r:embed="rId6"/>
            <a:stretch>
              <a:fillRect/>
            </a:stretch>
          </p:blipFill>
          <p:spPr>
            <a:xfrm>
              <a:off x="7485483" y="2190996"/>
              <a:ext cx="4548763" cy="3546494"/>
            </a:xfrm>
            <a:prstGeom prst="rect">
              <a:avLst/>
            </a:prstGeom>
          </p:spPr>
        </p:pic>
        <p:sp>
          <p:nvSpPr>
            <p:cNvPr id="37" name="正方形/長方形 36">
              <a:extLst>
                <a:ext uri="{FF2B5EF4-FFF2-40B4-BE49-F238E27FC236}">
                  <a16:creationId xmlns:a16="http://schemas.microsoft.com/office/drawing/2014/main" id="{21B8AA3F-9348-55C6-CC4D-408EFA700C6A}"/>
                </a:ext>
              </a:extLst>
            </p:cNvPr>
            <p:cNvSpPr/>
            <p:nvPr/>
          </p:nvSpPr>
          <p:spPr>
            <a:xfrm>
              <a:off x="8996762" y="3045774"/>
              <a:ext cx="2808000" cy="234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8" name="直線矢印コネクタ 37">
              <a:extLst>
                <a:ext uri="{FF2B5EF4-FFF2-40B4-BE49-F238E27FC236}">
                  <a16:creationId xmlns:a16="http://schemas.microsoft.com/office/drawing/2014/main" id="{94F7BBEC-CF51-0CD6-9BC9-3037D3E4F7A6}"/>
                </a:ext>
              </a:extLst>
            </p:cNvPr>
            <p:cNvCxnSpPr>
              <a:cxnSpLocks/>
            </p:cNvCxnSpPr>
            <p:nvPr/>
          </p:nvCxnSpPr>
          <p:spPr>
            <a:xfrm rot="5400000" flipH="1">
              <a:off x="11776671" y="5405306"/>
              <a:ext cx="152749" cy="152027"/>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64418838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83247-9C38-3532-ECFA-3B7910E65B71}"/>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31C9BF17-F307-8B51-299E-05FFD51F57D1}"/>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86</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C9ACB4EE-5F3B-07C4-7F4C-F0D003D73F21}"/>
              </a:ext>
            </a:extLst>
          </p:cNvPr>
          <p:cNvSpPr>
            <a:spLocks noGrp="1"/>
          </p:cNvSpPr>
          <p:nvPr>
            <p:ph type="ftr" sz="quarter" idx="3"/>
          </p:nvPr>
        </p:nvSpPr>
        <p:spPr/>
        <p:txBody>
          <a:bodyPr/>
          <a:lstStyle/>
          <a:p>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3731A007-161C-2B70-4462-C429FB3EE50E}"/>
              </a:ext>
            </a:extLst>
          </p:cNvPr>
          <p:cNvSpPr/>
          <p:nvPr/>
        </p:nvSpPr>
        <p:spPr>
          <a:xfrm>
            <a:off x="272415" y="876717"/>
            <a:ext cx="11670444" cy="4186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での接続先としたデータベースへの書き込み設定の設定を行います。</a:t>
            </a:r>
          </a:p>
        </p:txBody>
      </p:sp>
      <p:sp>
        <p:nvSpPr>
          <p:cNvPr id="10" name="テキスト プレースホルダー 21">
            <a:extLst>
              <a:ext uri="{FF2B5EF4-FFF2-40B4-BE49-F238E27FC236}">
                <a16:creationId xmlns:a16="http://schemas.microsoft.com/office/drawing/2014/main" id="{CF094239-BE85-BF10-516B-0B55D6E52423}"/>
              </a:ext>
            </a:extLst>
          </p:cNvPr>
          <p:cNvSpPr txBox="1">
            <a:spLocks/>
          </p:cNvSpPr>
          <p:nvPr/>
        </p:nvSpPr>
        <p:spPr>
          <a:xfrm>
            <a:off x="272414" y="256347"/>
            <a:ext cx="3880485"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２．外部接続</a:t>
            </a:r>
            <a:r>
              <a:rPr lang="en-US" altLang="ja-JP" sz="1200" dirty="0">
                <a:latin typeface="游ゴシック" panose="020B0400000000000000" pitchFamily="50" charset="-128"/>
                <a:ea typeface="游ゴシック" panose="020B0400000000000000" pitchFamily="50" charset="-128"/>
              </a:rPr>
              <a:t>&amp;</a:t>
            </a:r>
            <a:r>
              <a:rPr lang="ja-JP" altLang="en-US" sz="1200">
                <a:latin typeface="游ゴシック" panose="020B0400000000000000" pitchFamily="50" charset="-128"/>
                <a:ea typeface="游ゴシック" panose="020B0400000000000000" pitchFamily="50" charset="-128"/>
              </a:rPr>
              <a:t>スナップショット保存先の作成　</a:t>
            </a:r>
            <a:r>
              <a:rPr lang="en-US" altLang="ja-JP" sz="1200" dirty="0">
                <a:latin typeface="游ゴシック" panose="020B0400000000000000" pitchFamily="50" charset="-128"/>
                <a:ea typeface="游ゴシック" panose="020B0400000000000000" pitchFamily="50" charset="-128"/>
              </a:rPr>
              <a:t>2/3</a:t>
            </a:r>
            <a:endParaRPr lang="ja-JP" altLang="en-US" sz="1200" b="1">
              <a:latin typeface="游ゴシック" panose="020B0400000000000000" pitchFamily="50" charset="-128"/>
              <a:ea typeface="游ゴシック" panose="020B0400000000000000" pitchFamily="50" charset="-128"/>
            </a:endParaRPr>
          </a:p>
        </p:txBody>
      </p:sp>
      <p:sp>
        <p:nvSpPr>
          <p:cNvPr id="22" name="テキスト ボックス 21">
            <a:extLst>
              <a:ext uri="{FF2B5EF4-FFF2-40B4-BE49-F238E27FC236}">
                <a16:creationId xmlns:a16="http://schemas.microsoft.com/office/drawing/2014/main" id="{57005842-AEF4-8CF7-757A-99DDD0ADF8F5}"/>
              </a:ext>
            </a:extLst>
          </p:cNvPr>
          <p:cNvSpPr txBox="1"/>
          <p:nvPr/>
        </p:nvSpPr>
        <p:spPr>
          <a:xfrm>
            <a:off x="752475" y="1295400"/>
            <a:ext cx="10401300" cy="523220"/>
          </a:xfrm>
          <a:prstGeom prst="rect">
            <a:avLst/>
          </a:prstGeom>
          <a:noFill/>
        </p:spPr>
        <p:txBody>
          <a:bodyPr wrap="square" rtlCol="0">
            <a:spAutoFit/>
          </a:bodyPr>
          <a:lstStyle/>
          <a:p>
            <a:pPr marL="266700" indent="-266700">
              <a:buFont typeface="+mj-ea"/>
              <a:buAutoNum type="circleNumDbPlain" startAt="4"/>
            </a:pPr>
            <a:r>
              <a:rPr kumimoji="1" lang="ja-JP" altLang="en-US" sz="1400" dirty="0">
                <a:latin typeface="游ゴシック" panose="020B0400000000000000" pitchFamily="50" charset="-128"/>
                <a:ea typeface="游ゴシック" panose="020B0400000000000000" pitchFamily="50" charset="-128"/>
              </a:rPr>
              <a:t>接続先の</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データソース</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タブにて、書き込み先とする</a:t>
            </a:r>
            <a:r>
              <a:rPr kumimoji="1" lang="en-US" altLang="ja-JP" sz="1400" dirty="0">
                <a:latin typeface="游ゴシック" panose="020B0400000000000000" pitchFamily="50" charset="-128"/>
                <a:ea typeface="游ゴシック" panose="020B0400000000000000" pitchFamily="50" charset="-128"/>
              </a:rPr>
              <a:t>DB</a:t>
            </a:r>
            <a:r>
              <a:rPr kumimoji="1" lang="ja-JP" altLang="en-US" sz="1400" dirty="0">
                <a:latin typeface="游ゴシック" panose="020B0400000000000000" pitchFamily="50" charset="-128"/>
                <a:ea typeface="游ゴシック" panose="020B0400000000000000" pitchFamily="50" charset="-128"/>
              </a:rPr>
              <a:t>の更新権限を付与し、</a:t>
            </a:r>
            <a:r>
              <a:rPr kumimoji="1" lang="en-US" altLang="ja-JP" sz="1400" dirty="0">
                <a:latin typeface="游ゴシック" panose="020B0400000000000000" pitchFamily="50" charset="-128"/>
                <a:ea typeface="游ゴシック" panose="020B0400000000000000" pitchFamily="50" charset="-128"/>
              </a:rPr>
              <a:t>[OK]</a:t>
            </a:r>
            <a:r>
              <a:rPr kumimoji="1" lang="ja-JP" altLang="en-US" sz="1400" dirty="0">
                <a:latin typeface="游ゴシック" panose="020B0400000000000000" pitchFamily="50" charset="-128"/>
                <a:ea typeface="游ゴシック" panose="020B0400000000000000" pitchFamily="50" charset="-128"/>
              </a:rPr>
              <a:t>をクリック。</a:t>
            </a:r>
            <a:endParaRPr kumimoji="1" lang="en-US" altLang="ja-JP" sz="1400" dirty="0">
              <a:latin typeface="游ゴシック" panose="020B0400000000000000" pitchFamily="50" charset="-128"/>
              <a:ea typeface="游ゴシック" panose="020B0400000000000000" pitchFamily="50" charset="-128"/>
            </a:endParaRPr>
          </a:p>
          <a:p>
            <a:pPr marL="266700" indent="-266700">
              <a:buFont typeface="+mj-ea"/>
              <a:buAutoNum type="circleNumDbPlain" startAt="4"/>
            </a:pP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保存</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ボタンをクリック</a:t>
            </a:r>
            <a:endParaRPr kumimoji="1" lang="en-US" altLang="ja-JP" sz="1400" dirty="0">
              <a:latin typeface="游ゴシック" panose="020B0400000000000000" pitchFamily="50" charset="-128"/>
              <a:ea typeface="游ゴシック" panose="020B0400000000000000" pitchFamily="50" charset="-128"/>
            </a:endParaRPr>
          </a:p>
        </p:txBody>
      </p:sp>
      <p:grpSp>
        <p:nvGrpSpPr>
          <p:cNvPr id="35" name="グループ化 34">
            <a:extLst>
              <a:ext uri="{FF2B5EF4-FFF2-40B4-BE49-F238E27FC236}">
                <a16:creationId xmlns:a16="http://schemas.microsoft.com/office/drawing/2014/main" id="{6E315204-A55E-3E29-9F28-E34C760E2804}"/>
              </a:ext>
            </a:extLst>
          </p:cNvPr>
          <p:cNvGrpSpPr/>
          <p:nvPr/>
        </p:nvGrpSpPr>
        <p:grpSpPr>
          <a:xfrm>
            <a:off x="664308" y="2072237"/>
            <a:ext cx="5640630" cy="4386269"/>
            <a:chOff x="664308" y="2072237"/>
            <a:chExt cx="5640630" cy="4386269"/>
          </a:xfrm>
        </p:grpSpPr>
        <p:pic>
          <p:nvPicPr>
            <p:cNvPr id="4" name="図 3" descr="グラフィカル ユーザー インターフェイス, テキスト&#10;&#10;AI 生成コンテンツは誤りを含む可能性があります。">
              <a:extLst>
                <a:ext uri="{FF2B5EF4-FFF2-40B4-BE49-F238E27FC236}">
                  <a16:creationId xmlns:a16="http://schemas.microsoft.com/office/drawing/2014/main" id="{E104CF06-8365-528C-9A3A-F8819371498C}"/>
                </a:ext>
              </a:extLst>
            </p:cNvPr>
            <p:cNvPicPr>
              <a:picLocks noChangeAspect="1"/>
            </p:cNvPicPr>
            <p:nvPr/>
          </p:nvPicPr>
          <p:blipFill>
            <a:blip r:embed="rId2"/>
            <a:stretch>
              <a:fillRect/>
            </a:stretch>
          </p:blipFill>
          <p:spPr>
            <a:xfrm>
              <a:off x="664308" y="2072237"/>
              <a:ext cx="5640630" cy="4386269"/>
            </a:xfrm>
            <a:prstGeom prst="rect">
              <a:avLst/>
            </a:prstGeom>
          </p:spPr>
        </p:pic>
        <p:sp>
          <p:nvSpPr>
            <p:cNvPr id="8" name="正方形/長方形 7">
              <a:extLst>
                <a:ext uri="{FF2B5EF4-FFF2-40B4-BE49-F238E27FC236}">
                  <a16:creationId xmlns:a16="http://schemas.microsoft.com/office/drawing/2014/main" id="{2B2FD28B-A535-DAEF-3134-221EEB7AE65C}"/>
                </a:ext>
              </a:extLst>
            </p:cNvPr>
            <p:cNvSpPr/>
            <p:nvPr/>
          </p:nvSpPr>
          <p:spPr>
            <a:xfrm>
              <a:off x="3810891" y="2873764"/>
              <a:ext cx="684000"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4" name="直線矢印コネクタ 13">
              <a:extLst>
                <a:ext uri="{FF2B5EF4-FFF2-40B4-BE49-F238E27FC236}">
                  <a16:creationId xmlns:a16="http://schemas.microsoft.com/office/drawing/2014/main" id="{7CD3D833-0B3F-BDEB-50CF-D0985CE0D109}"/>
                </a:ext>
              </a:extLst>
            </p:cNvPr>
            <p:cNvCxnSpPr>
              <a:cxnSpLocks/>
            </p:cNvCxnSpPr>
            <p:nvPr/>
          </p:nvCxnSpPr>
          <p:spPr>
            <a:xfrm flipH="1" flipV="1">
              <a:off x="5851573" y="4659032"/>
              <a:ext cx="129765" cy="25200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29" name="正方形/長方形 28">
              <a:extLst>
                <a:ext uri="{FF2B5EF4-FFF2-40B4-BE49-F238E27FC236}">
                  <a16:creationId xmlns:a16="http://schemas.microsoft.com/office/drawing/2014/main" id="{EAA70075-A866-6407-CA79-498FBD3FBFE9}"/>
                </a:ext>
              </a:extLst>
            </p:cNvPr>
            <p:cNvSpPr/>
            <p:nvPr/>
          </p:nvSpPr>
          <p:spPr>
            <a:xfrm>
              <a:off x="5615652" y="4476583"/>
              <a:ext cx="228558" cy="1824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15DAAFB6-58A4-72CD-1C60-207D539A47C6}"/>
                </a:ext>
              </a:extLst>
            </p:cNvPr>
            <p:cNvSpPr/>
            <p:nvPr/>
          </p:nvSpPr>
          <p:spPr>
            <a:xfrm>
              <a:off x="4043457" y="6075087"/>
              <a:ext cx="612000" cy="25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3" name="直線矢印コネクタ 32">
              <a:extLst>
                <a:ext uri="{FF2B5EF4-FFF2-40B4-BE49-F238E27FC236}">
                  <a16:creationId xmlns:a16="http://schemas.microsoft.com/office/drawing/2014/main" id="{6ACE7016-B27C-747A-CBA1-4353F48DA64C}"/>
                </a:ext>
              </a:extLst>
            </p:cNvPr>
            <p:cNvCxnSpPr>
              <a:cxnSpLocks/>
            </p:cNvCxnSpPr>
            <p:nvPr/>
          </p:nvCxnSpPr>
          <p:spPr>
            <a:xfrm rot="5400000">
              <a:off x="4727702" y="5884205"/>
              <a:ext cx="129765" cy="25200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36" name="グループ化 35">
            <a:extLst>
              <a:ext uri="{FF2B5EF4-FFF2-40B4-BE49-F238E27FC236}">
                <a16:creationId xmlns:a16="http://schemas.microsoft.com/office/drawing/2014/main" id="{5E2FED3F-FE32-2BCE-1E0C-B5E4941151E2}"/>
              </a:ext>
            </a:extLst>
          </p:cNvPr>
          <p:cNvGrpSpPr/>
          <p:nvPr/>
        </p:nvGrpSpPr>
        <p:grpSpPr>
          <a:xfrm>
            <a:off x="6704459" y="2512805"/>
            <a:ext cx="5130206" cy="3468478"/>
            <a:chOff x="6704459" y="2512805"/>
            <a:chExt cx="5130206" cy="3468478"/>
          </a:xfrm>
        </p:grpSpPr>
        <p:pic>
          <p:nvPicPr>
            <p:cNvPr id="28" name="図 27" descr="テーブル&#10;&#10;AI 生成コンテンツは誤りを含む可能性があります。">
              <a:extLst>
                <a:ext uri="{FF2B5EF4-FFF2-40B4-BE49-F238E27FC236}">
                  <a16:creationId xmlns:a16="http://schemas.microsoft.com/office/drawing/2014/main" id="{09613527-BCBE-61A6-79A7-DC49AAFDD36B}"/>
                </a:ext>
              </a:extLst>
            </p:cNvPr>
            <p:cNvPicPr>
              <a:picLocks noChangeAspect="1"/>
            </p:cNvPicPr>
            <p:nvPr/>
          </p:nvPicPr>
          <p:blipFill>
            <a:blip r:embed="rId3"/>
            <a:stretch>
              <a:fillRect/>
            </a:stretch>
          </p:blipFill>
          <p:spPr>
            <a:xfrm>
              <a:off x="6704459" y="2512805"/>
              <a:ext cx="5130206" cy="3468478"/>
            </a:xfrm>
            <a:prstGeom prst="rect">
              <a:avLst/>
            </a:prstGeom>
          </p:spPr>
        </p:pic>
        <p:sp>
          <p:nvSpPr>
            <p:cNvPr id="31" name="正方形/長方形 30">
              <a:extLst>
                <a:ext uri="{FF2B5EF4-FFF2-40B4-BE49-F238E27FC236}">
                  <a16:creationId xmlns:a16="http://schemas.microsoft.com/office/drawing/2014/main" id="{A563DF74-174C-B6E1-0EEE-2D2872913A7C}"/>
                </a:ext>
              </a:extLst>
            </p:cNvPr>
            <p:cNvSpPr/>
            <p:nvPr/>
          </p:nvSpPr>
          <p:spPr>
            <a:xfrm>
              <a:off x="8571925" y="5578459"/>
              <a:ext cx="684000"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4" name="直線矢印コネクタ 33">
              <a:extLst>
                <a:ext uri="{FF2B5EF4-FFF2-40B4-BE49-F238E27FC236}">
                  <a16:creationId xmlns:a16="http://schemas.microsoft.com/office/drawing/2014/main" id="{5B1705DA-3A0E-7C04-A3C1-7332D0D61AAD}"/>
                </a:ext>
              </a:extLst>
            </p:cNvPr>
            <p:cNvCxnSpPr>
              <a:cxnSpLocks/>
            </p:cNvCxnSpPr>
            <p:nvPr/>
          </p:nvCxnSpPr>
          <p:spPr>
            <a:xfrm rot="16200000" flipV="1">
              <a:off x="11241187" y="3632093"/>
              <a:ext cx="129765" cy="25200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23841692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78ECD-34B2-0C3C-D08E-B8ACB28D7545}"/>
            </a:ext>
          </a:extLst>
        </p:cNvPr>
        <p:cNvGrpSpPr/>
        <p:nvPr/>
      </p:nvGrpSpPr>
      <p:grpSpPr>
        <a:xfrm>
          <a:off x="0" y="0"/>
          <a:ext cx="0" cy="0"/>
          <a:chOff x="0" y="0"/>
          <a:chExt cx="0" cy="0"/>
        </a:xfrm>
      </p:grpSpPr>
      <p:grpSp>
        <p:nvGrpSpPr>
          <p:cNvPr id="44" name="グループ化 43">
            <a:extLst>
              <a:ext uri="{FF2B5EF4-FFF2-40B4-BE49-F238E27FC236}">
                <a16:creationId xmlns:a16="http://schemas.microsoft.com/office/drawing/2014/main" id="{77BED7B1-2099-724B-A135-898C4BA5CACD}"/>
              </a:ext>
            </a:extLst>
          </p:cNvPr>
          <p:cNvGrpSpPr/>
          <p:nvPr/>
        </p:nvGrpSpPr>
        <p:grpSpPr>
          <a:xfrm>
            <a:off x="664308" y="2072238"/>
            <a:ext cx="4268473" cy="3902604"/>
            <a:chOff x="664308" y="2072238"/>
            <a:chExt cx="4268473" cy="3902604"/>
          </a:xfrm>
        </p:grpSpPr>
        <p:pic>
          <p:nvPicPr>
            <p:cNvPr id="32" name="図 31" descr="グラフィカル ユーザー インターフェイス, テキスト&#10;&#10;AI 生成コンテンツは誤りを含む可能性があります。">
              <a:extLst>
                <a:ext uri="{FF2B5EF4-FFF2-40B4-BE49-F238E27FC236}">
                  <a16:creationId xmlns:a16="http://schemas.microsoft.com/office/drawing/2014/main" id="{A37DDAF7-01EB-4CA5-A64F-1BB26A86EAB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4308" y="2072238"/>
              <a:ext cx="4268473" cy="3902604"/>
            </a:xfrm>
            <a:prstGeom prst="rect">
              <a:avLst/>
            </a:prstGeom>
          </p:spPr>
        </p:pic>
        <p:sp>
          <p:nvSpPr>
            <p:cNvPr id="8" name="正方形/長方形 7">
              <a:extLst>
                <a:ext uri="{FF2B5EF4-FFF2-40B4-BE49-F238E27FC236}">
                  <a16:creationId xmlns:a16="http://schemas.microsoft.com/office/drawing/2014/main" id="{7BC81295-D4E4-5ACA-C79A-9C9DBB22CB83}"/>
                </a:ext>
              </a:extLst>
            </p:cNvPr>
            <p:cNvSpPr/>
            <p:nvPr/>
          </p:nvSpPr>
          <p:spPr>
            <a:xfrm>
              <a:off x="957778" y="4158102"/>
              <a:ext cx="1116000" cy="1881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 name="直線コネクタ 8">
              <a:extLst>
                <a:ext uri="{FF2B5EF4-FFF2-40B4-BE49-F238E27FC236}">
                  <a16:creationId xmlns:a16="http://schemas.microsoft.com/office/drawing/2014/main" id="{ADF62EB9-CDFB-CB10-0C38-AEC825A8AC53}"/>
                </a:ext>
              </a:extLst>
            </p:cNvPr>
            <p:cNvCxnSpPr>
              <a:cxnSpLocks/>
            </p:cNvCxnSpPr>
            <p:nvPr/>
          </p:nvCxnSpPr>
          <p:spPr>
            <a:xfrm>
              <a:off x="3113799" y="3065484"/>
              <a:ext cx="900000"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13" name="直線コネクタ 12">
              <a:extLst>
                <a:ext uri="{FF2B5EF4-FFF2-40B4-BE49-F238E27FC236}">
                  <a16:creationId xmlns:a16="http://schemas.microsoft.com/office/drawing/2014/main" id="{CEE39337-A644-4A7C-8463-97D68F67BFF6}"/>
                </a:ext>
              </a:extLst>
            </p:cNvPr>
            <p:cNvCxnSpPr>
              <a:cxnSpLocks/>
            </p:cNvCxnSpPr>
            <p:nvPr/>
          </p:nvCxnSpPr>
          <p:spPr>
            <a:xfrm>
              <a:off x="2161127" y="3572668"/>
              <a:ext cx="828000" cy="352"/>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256D43D8-3653-BD7A-C0D8-A4E1746F4CA0}"/>
                </a:ext>
              </a:extLst>
            </p:cNvPr>
            <p:cNvCxnSpPr>
              <a:cxnSpLocks/>
            </p:cNvCxnSpPr>
            <p:nvPr/>
          </p:nvCxnSpPr>
          <p:spPr>
            <a:xfrm>
              <a:off x="3776731" y="2313268"/>
              <a:ext cx="342393"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15" name="直線矢印コネクタ 14">
              <a:extLst>
                <a:ext uri="{FF2B5EF4-FFF2-40B4-BE49-F238E27FC236}">
                  <a16:creationId xmlns:a16="http://schemas.microsoft.com/office/drawing/2014/main" id="{AD740D31-E072-C3CF-7EC9-509DE5191964}"/>
                </a:ext>
              </a:extLst>
            </p:cNvPr>
            <p:cNvCxnSpPr/>
            <p:nvPr/>
          </p:nvCxnSpPr>
          <p:spPr>
            <a:xfrm>
              <a:off x="841344" y="3908011"/>
              <a:ext cx="129765" cy="25200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grpSp>
      <p:sp>
        <p:nvSpPr>
          <p:cNvPr id="12" name="スライド番号プレースホルダー 5">
            <a:extLst>
              <a:ext uri="{FF2B5EF4-FFF2-40B4-BE49-F238E27FC236}">
                <a16:creationId xmlns:a16="http://schemas.microsoft.com/office/drawing/2014/main" id="{4DD3AD49-49B3-B9CA-9994-D544DE1D8E1B}"/>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87</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22AC75AD-1495-FB19-7448-3B93A5708A0A}"/>
              </a:ext>
            </a:extLst>
          </p:cNvPr>
          <p:cNvSpPr>
            <a:spLocks noGrp="1"/>
          </p:cNvSpPr>
          <p:nvPr>
            <p:ph type="ftr" sz="quarter" idx="3"/>
          </p:nvPr>
        </p:nvSpPr>
        <p:spPr/>
        <p:txBody>
          <a:bodyPr/>
          <a:lstStyle/>
          <a:p>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9265C6AD-3F86-1B42-68DE-DA1209A00218}"/>
              </a:ext>
            </a:extLst>
          </p:cNvPr>
          <p:cNvSpPr/>
          <p:nvPr/>
        </p:nvSpPr>
        <p:spPr>
          <a:xfrm>
            <a:off x="272415" y="876717"/>
            <a:ext cx="11670444" cy="4186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での接続先としたデータベースへのスナップショット保存先の設定を行います。</a:t>
            </a:r>
          </a:p>
        </p:txBody>
      </p:sp>
      <p:sp>
        <p:nvSpPr>
          <p:cNvPr id="10" name="テキスト プレースホルダー 21">
            <a:extLst>
              <a:ext uri="{FF2B5EF4-FFF2-40B4-BE49-F238E27FC236}">
                <a16:creationId xmlns:a16="http://schemas.microsoft.com/office/drawing/2014/main" id="{B53EBCBF-1132-B8EC-2315-FA10E1922BEE}"/>
              </a:ext>
            </a:extLst>
          </p:cNvPr>
          <p:cNvSpPr txBox="1">
            <a:spLocks/>
          </p:cNvSpPr>
          <p:nvPr/>
        </p:nvSpPr>
        <p:spPr>
          <a:xfrm>
            <a:off x="272414" y="256347"/>
            <a:ext cx="3880485"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２．外部接続</a:t>
            </a:r>
            <a:r>
              <a:rPr lang="en-US" altLang="ja-JP" sz="1200" dirty="0">
                <a:latin typeface="游ゴシック" panose="020B0400000000000000" pitchFamily="50" charset="-128"/>
                <a:ea typeface="游ゴシック" panose="020B0400000000000000" pitchFamily="50" charset="-128"/>
              </a:rPr>
              <a:t>&amp;</a:t>
            </a:r>
            <a:r>
              <a:rPr lang="ja-JP" altLang="en-US" sz="1200">
                <a:latin typeface="游ゴシック" panose="020B0400000000000000" pitchFamily="50" charset="-128"/>
                <a:ea typeface="游ゴシック" panose="020B0400000000000000" pitchFamily="50" charset="-128"/>
              </a:rPr>
              <a:t>スナップショット保存先の作成　</a:t>
            </a:r>
            <a:r>
              <a:rPr lang="en-US" altLang="ja-JP" sz="1200" dirty="0">
                <a:latin typeface="游ゴシック" panose="020B0400000000000000" pitchFamily="50" charset="-128"/>
                <a:ea typeface="游ゴシック" panose="020B0400000000000000" pitchFamily="50" charset="-128"/>
              </a:rPr>
              <a:t>3/3</a:t>
            </a:r>
            <a:endParaRPr lang="ja-JP" altLang="en-US" sz="1200" b="1">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9030F2EF-F3E5-178A-07AC-7A9C1749DA48}"/>
              </a:ext>
            </a:extLst>
          </p:cNvPr>
          <p:cNvSpPr txBox="1"/>
          <p:nvPr/>
        </p:nvSpPr>
        <p:spPr>
          <a:xfrm>
            <a:off x="752475" y="1295400"/>
            <a:ext cx="10401300" cy="523220"/>
          </a:xfrm>
          <a:prstGeom prst="rect">
            <a:avLst/>
          </a:prstGeom>
          <a:noFill/>
        </p:spPr>
        <p:txBody>
          <a:bodyPr wrap="square" rtlCol="0">
            <a:spAutoFit/>
          </a:bodyPr>
          <a:lstStyle/>
          <a:p>
            <a:pPr marL="266700" indent="-266700">
              <a:buFont typeface="+mj-ea"/>
              <a:buAutoNum type="circleNumDbPlain" startAt="6"/>
            </a:pPr>
            <a:r>
              <a:rPr kumimoji="1" lang="ja-JP" altLang="en-US" sz="1400" dirty="0">
                <a:latin typeface="游ゴシック" panose="020B0400000000000000" pitchFamily="50" charset="-128"/>
                <a:ea typeface="游ゴシック" panose="020B0400000000000000" pitchFamily="50" charset="-128"/>
              </a:rPr>
              <a:t>画面右上部、</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管理</a:t>
            </a:r>
            <a:r>
              <a:rPr kumimoji="1" lang="en-US" altLang="ja-JP" sz="1400" dirty="0">
                <a:latin typeface="游ゴシック" panose="020B0400000000000000" pitchFamily="50" charset="-128"/>
                <a:ea typeface="游ゴシック" panose="020B0400000000000000" pitchFamily="50" charset="-128"/>
              </a:rPr>
              <a:t>]&gt;[</a:t>
            </a:r>
            <a:r>
              <a:rPr kumimoji="1" lang="ja-JP" altLang="en-US" sz="1400" dirty="0">
                <a:latin typeface="游ゴシック" panose="020B0400000000000000" pitchFamily="50" charset="-128"/>
                <a:ea typeface="游ゴシック" panose="020B0400000000000000" pitchFamily="50" charset="-128"/>
              </a:rPr>
              <a:t>システム設定</a:t>
            </a:r>
            <a:r>
              <a:rPr kumimoji="1" lang="en-US" altLang="ja-JP" sz="1400" dirty="0">
                <a:latin typeface="游ゴシック" panose="020B0400000000000000" pitchFamily="50" charset="-128"/>
                <a:ea typeface="游ゴシック" panose="020B0400000000000000" pitchFamily="50" charset="-128"/>
              </a:rPr>
              <a:t>]&gt;[</a:t>
            </a:r>
            <a:r>
              <a:rPr kumimoji="1" lang="ja-JP" altLang="en-US" sz="1400" dirty="0">
                <a:latin typeface="游ゴシック" panose="020B0400000000000000" pitchFamily="50" charset="-128"/>
                <a:ea typeface="游ゴシック" panose="020B0400000000000000" pitchFamily="50" charset="-128"/>
              </a:rPr>
              <a:t>接続</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認証</a:t>
            </a:r>
            <a:r>
              <a:rPr kumimoji="1" lang="en-US" altLang="ja-JP" sz="1400" dirty="0">
                <a:latin typeface="游ゴシック" panose="020B0400000000000000" pitchFamily="50" charset="-128"/>
                <a:ea typeface="游ゴシック" panose="020B0400000000000000" pitchFamily="50" charset="-128"/>
              </a:rPr>
              <a:t>]&gt;[</a:t>
            </a:r>
            <a:r>
              <a:rPr kumimoji="1" lang="ja-JP" altLang="en-US" sz="1400" dirty="0">
                <a:latin typeface="游ゴシック" panose="020B0400000000000000" pitchFamily="50" charset="-128"/>
                <a:ea typeface="游ゴシック" panose="020B0400000000000000" pitchFamily="50" charset="-128"/>
              </a:rPr>
              <a:t>スナップショット保存先</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をクリック</a:t>
            </a:r>
            <a:endParaRPr kumimoji="1" lang="en-US" altLang="ja-JP" sz="1400" dirty="0">
              <a:latin typeface="游ゴシック" panose="020B0400000000000000" pitchFamily="50" charset="-128"/>
              <a:ea typeface="游ゴシック" panose="020B0400000000000000" pitchFamily="50" charset="-128"/>
            </a:endParaRPr>
          </a:p>
          <a:p>
            <a:pPr marL="266700" indent="-266700">
              <a:buFont typeface="+mj-ea"/>
              <a:buAutoNum type="circleNumDbPlain" startAt="6"/>
            </a:pPr>
            <a:r>
              <a:rPr kumimoji="1" lang="ja-JP" altLang="en-US" sz="1400" dirty="0">
                <a:latin typeface="游ゴシック" panose="020B0400000000000000" pitchFamily="50" charset="-128"/>
                <a:ea typeface="游ゴシック" panose="020B0400000000000000" pitchFamily="50" charset="-128"/>
              </a:rPr>
              <a:t>対象とするデータベース（④で設定したもの）を選択し、</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保存</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ボタンをクリック</a:t>
            </a:r>
            <a:endParaRPr kumimoji="1" lang="en-US" altLang="ja-JP" sz="1400" dirty="0">
              <a:latin typeface="游ゴシック" panose="020B0400000000000000" pitchFamily="50" charset="-128"/>
              <a:ea typeface="游ゴシック" panose="020B0400000000000000" pitchFamily="50" charset="-128"/>
            </a:endParaRPr>
          </a:p>
        </p:txBody>
      </p:sp>
      <p:grpSp>
        <p:nvGrpSpPr>
          <p:cNvPr id="45" name="グループ化 44">
            <a:extLst>
              <a:ext uri="{FF2B5EF4-FFF2-40B4-BE49-F238E27FC236}">
                <a16:creationId xmlns:a16="http://schemas.microsoft.com/office/drawing/2014/main" id="{9E162BC4-C6E7-5DA2-847A-AA96C328058B}"/>
              </a:ext>
            </a:extLst>
          </p:cNvPr>
          <p:cNvGrpSpPr/>
          <p:nvPr/>
        </p:nvGrpSpPr>
        <p:grpSpPr>
          <a:xfrm>
            <a:off x="5186202" y="2083091"/>
            <a:ext cx="6320456" cy="3546432"/>
            <a:chOff x="5186202" y="2083091"/>
            <a:chExt cx="6320456" cy="3546432"/>
          </a:xfrm>
        </p:grpSpPr>
        <p:pic>
          <p:nvPicPr>
            <p:cNvPr id="42" name="図 41" descr="グラフィカル ユーザー インターフェイス&#10;&#10;AI 生成コンテンツは誤りを含む可能性があります。">
              <a:extLst>
                <a:ext uri="{FF2B5EF4-FFF2-40B4-BE49-F238E27FC236}">
                  <a16:creationId xmlns:a16="http://schemas.microsoft.com/office/drawing/2014/main" id="{9555E62D-0DD9-0EA6-F4F1-AB512FDABB42}"/>
                </a:ext>
              </a:extLst>
            </p:cNvPr>
            <p:cNvPicPr>
              <a:picLocks noChangeAspect="1"/>
            </p:cNvPicPr>
            <p:nvPr/>
          </p:nvPicPr>
          <p:blipFill>
            <a:blip r:embed="rId4"/>
            <a:stretch>
              <a:fillRect/>
            </a:stretch>
          </p:blipFill>
          <p:spPr>
            <a:xfrm>
              <a:off x="5186202" y="2083091"/>
              <a:ext cx="6320456" cy="3546432"/>
            </a:xfrm>
            <a:prstGeom prst="rect">
              <a:avLst/>
            </a:prstGeom>
          </p:spPr>
        </p:pic>
        <p:sp>
          <p:nvSpPr>
            <p:cNvPr id="37" name="正方形/長方形 36">
              <a:extLst>
                <a:ext uri="{FF2B5EF4-FFF2-40B4-BE49-F238E27FC236}">
                  <a16:creationId xmlns:a16="http://schemas.microsoft.com/office/drawing/2014/main" id="{56D17C09-7CDE-AA7B-5771-392F89B7DF38}"/>
                </a:ext>
              </a:extLst>
            </p:cNvPr>
            <p:cNvSpPr/>
            <p:nvPr/>
          </p:nvSpPr>
          <p:spPr>
            <a:xfrm>
              <a:off x="8041508" y="5291815"/>
              <a:ext cx="648000"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8" name="直線矢印コネクタ 37">
              <a:extLst>
                <a:ext uri="{FF2B5EF4-FFF2-40B4-BE49-F238E27FC236}">
                  <a16:creationId xmlns:a16="http://schemas.microsoft.com/office/drawing/2014/main" id="{C758A939-FC5F-5E17-F214-51C2BF8254CD}"/>
                </a:ext>
              </a:extLst>
            </p:cNvPr>
            <p:cNvCxnSpPr>
              <a:cxnSpLocks/>
            </p:cNvCxnSpPr>
            <p:nvPr/>
          </p:nvCxnSpPr>
          <p:spPr>
            <a:xfrm rot="5400000">
              <a:off x="8750625" y="5091378"/>
              <a:ext cx="129765" cy="25200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39" name="正方形/長方形 38">
              <a:extLst>
                <a:ext uri="{FF2B5EF4-FFF2-40B4-BE49-F238E27FC236}">
                  <a16:creationId xmlns:a16="http://schemas.microsoft.com/office/drawing/2014/main" id="{99F95BE4-A9B4-F8E1-E929-4F2CF4BBCB29}"/>
                </a:ext>
              </a:extLst>
            </p:cNvPr>
            <p:cNvSpPr/>
            <p:nvPr/>
          </p:nvSpPr>
          <p:spPr>
            <a:xfrm>
              <a:off x="7280728" y="3732113"/>
              <a:ext cx="1116000" cy="1881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0" name="直線コネクタ 39">
              <a:extLst>
                <a:ext uri="{FF2B5EF4-FFF2-40B4-BE49-F238E27FC236}">
                  <a16:creationId xmlns:a16="http://schemas.microsoft.com/office/drawing/2014/main" id="{322FAE42-9C47-25D9-6275-F3850ADAB186}"/>
                </a:ext>
              </a:extLst>
            </p:cNvPr>
            <p:cNvCxnSpPr>
              <a:cxnSpLocks/>
            </p:cNvCxnSpPr>
            <p:nvPr/>
          </p:nvCxnSpPr>
          <p:spPr>
            <a:xfrm>
              <a:off x="5349618" y="3532913"/>
              <a:ext cx="1329478"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94799298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F9E78-2E60-1FFA-9F01-B5CB83FFE19E}"/>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7AA0E499-F659-F7AF-0407-962A4D86C4E6}"/>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88</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835531F5-F27A-F10A-81C1-E8D0B1F628E0}"/>
              </a:ext>
            </a:extLst>
          </p:cNvPr>
          <p:cNvSpPr>
            <a:spLocks noGrp="1"/>
          </p:cNvSpPr>
          <p:nvPr>
            <p:ph type="ftr" sz="quarter" idx="3"/>
          </p:nvPr>
        </p:nvSpPr>
        <p:spPr/>
        <p:txBody>
          <a:bodyPr/>
          <a:lstStyle/>
          <a:p>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8C22308-198C-7614-F471-8E9672C24547}"/>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のホストサーバは外部ネットワーク上からアクセス可能な状態で存在している前提とし、ホストサーバーに対するインバウンドポリシーはポート</a:t>
            </a:r>
            <a:r>
              <a:rPr kumimoji="1" lang="en-US" altLang="ja-JP" sz="1800" dirty="0">
                <a:solidFill>
                  <a:schemeClr val="tx1"/>
                </a:solidFill>
                <a:latin typeface="游ゴシック" panose="020B0400000000000000" pitchFamily="50" charset="-128"/>
                <a:ea typeface="游ゴシック" panose="020B0400000000000000" pitchFamily="50" charset="-128"/>
              </a:rPr>
              <a:t>443</a:t>
            </a:r>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HTTPS</a:t>
            </a:r>
            <a:r>
              <a:rPr kumimoji="1" lang="ja-JP" altLang="en-US" sz="1800" dirty="0">
                <a:solidFill>
                  <a:schemeClr val="tx1"/>
                </a:solidFill>
                <a:latin typeface="游ゴシック" panose="020B0400000000000000" pitchFamily="50" charset="-128"/>
                <a:ea typeface="游ゴシック" panose="020B0400000000000000" pitchFamily="50" charset="-128"/>
              </a:rPr>
              <a:t>）の許可を行います。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AC1B13EA-AAE5-0FCF-8577-FBB9FC347BEA}"/>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３．ネットワーク経路設定</a:t>
            </a:r>
          </a:p>
        </p:txBody>
      </p:sp>
      <p:grpSp>
        <p:nvGrpSpPr>
          <p:cNvPr id="3" name="グループ化 2">
            <a:extLst>
              <a:ext uri="{FF2B5EF4-FFF2-40B4-BE49-F238E27FC236}">
                <a16:creationId xmlns:a16="http://schemas.microsoft.com/office/drawing/2014/main" id="{1FEE0AEE-8C9F-04BF-8BA5-916919C85B11}"/>
              </a:ext>
            </a:extLst>
          </p:cNvPr>
          <p:cNvGrpSpPr/>
          <p:nvPr/>
        </p:nvGrpSpPr>
        <p:grpSpPr>
          <a:xfrm>
            <a:off x="1940624" y="1940695"/>
            <a:ext cx="8396898" cy="3968885"/>
            <a:chOff x="1940624" y="1940695"/>
            <a:chExt cx="8396898" cy="3968885"/>
          </a:xfrm>
        </p:grpSpPr>
        <p:sp>
          <p:nvSpPr>
            <p:cNvPr id="22" name="楕円 21">
              <a:extLst>
                <a:ext uri="{FF2B5EF4-FFF2-40B4-BE49-F238E27FC236}">
                  <a16:creationId xmlns:a16="http://schemas.microsoft.com/office/drawing/2014/main" id="{F8C07683-BC44-69A1-A9BB-1EA285A34BF1}"/>
                </a:ext>
              </a:extLst>
            </p:cNvPr>
            <p:cNvSpPr/>
            <p:nvPr/>
          </p:nvSpPr>
          <p:spPr>
            <a:xfrm>
              <a:off x="1940624" y="1940695"/>
              <a:ext cx="8396898" cy="3968885"/>
            </a:xfrm>
            <a:prstGeom prst="ellips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latin typeface="游ゴシック" panose="020B0400000000000000" pitchFamily="50" charset="-128"/>
                <a:ea typeface="游ゴシック" panose="020B0400000000000000" pitchFamily="50" charset="-128"/>
              </a:endParaRPr>
            </a:p>
          </p:txBody>
        </p:sp>
        <p:pic>
          <p:nvPicPr>
            <p:cNvPr id="8" name="グラフィックス 7">
              <a:extLst>
                <a:ext uri="{FF2B5EF4-FFF2-40B4-BE49-F238E27FC236}">
                  <a16:creationId xmlns:a16="http://schemas.microsoft.com/office/drawing/2014/main" id="{AD1FF4DF-E4AE-4F44-0AD8-90103246C9C6}"/>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7997892" y="3111728"/>
              <a:ext cx="954921" cy="954921"/>
            </a:xfrm>
            <a:prstGeom prst="rect">
              <a:avLst/>
            </a:prstGeom>
          </p:spPr>
        </p:pic>
        <p:pic>
          <p:nvPicPr>
            <p:cNvPr id="16" name="グラフィックス 15">
              <a:extLst>
                <a:ext uri="{FF2B5EF4-FFF2-40B4-BE49-F238E27FC236}">
                  <a16:creationId xmlns:a16="http://schemas.microsoft.com/office/drawing/2014/main" id="{7B3D8174-D0A7-E26F-1276-0D78A2D6387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274813" y="2255688"/>
              <a:ext cx="1333500" cy="1333500"/>
            </a:xfrm>
            <a:prstGeom prst="rect">
              <a:avLst/>
            </a:prstGeom>
          </p:spPr>
        </p:pic>
        <p:pic>
          <p:nvPicPr>
            <p:cNvPr id="18" name="グラフィックス 17">
              <a:extLst>
                <a:ext uri="{FF2B5EF4-FFF2-40B4-BE49-F238E27FC236}">
                  <a16:creationId xmlns:a16="http://schemas.microsoft.com/office/drawing/2014/main" id="{91BF896D-BFF3-9FAB-63B6-ED7CB1A3DDD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931309" y="2795650"/>
              <a:ext cx="1270999" cy="1270999"/>
            </a:xfrm>
            <a:prstGeom prst="rect">
              <a:avLst/>
            </a:prstGeom>
          </p:spPr>
        </p:pic>
        <p:pic>
          <p:nvPicPr>
            <p:cNvPr id="19" name="グラフィックス 18">
              <a:extLst>
                <a:ext uri="{FF2B5EF4-FFF2-40B4-BE49-F238E27FC236}">
                  <a16:creationId xmlns:a16="http://schemas.microsoft.com/office/drawing/2014/main" id="{39DDC9CF-8AA7-2FC7-45AA-884DAA4EBB9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418669" y="4835715"/>
              <a:ext cx="954921" cy="954921"/>
            </a:xfrm>
            <a:prstGeom prst="rect">
              <a:avLst/>
            </a:prstGeom>
          </p:spPr>
        </p:pic>
        <p:pic>
          <p:nvPicPr>
            <p:cNvPr id="2051" name="Picture 3" descr="i-Reporterの海外導入実績が300社を突破しました。 | 株式会社シムトップスのプレスリリース">
              <a:extLst>
                <a:ext uri="{FF2B5EF4-FFF2-40B4-BE49-F238E27FC236}">
                  <a16:creationId xmlns:a16="http://schemas.microsoft.com/office/drawing/2014/main" id="{DE03D52B-EDE3-69D6-B1E1-81A97C8FAAE9}"/>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6131727" y="4066649"/>
              <a:ext cx="926725" cy="926725"/>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直線矢印コネクタ 20">
              <a:extLst>
                <a:ext uri="{FF2B5EF4-FFF2-40B4-BE49-F238E27FC236}">
                  <a16:creationId xmlns:a16="http://schemas.microsoft.com/office/drawing/2014/main" id="{E536D781-9E7F-FB97-AAD5-46A917ABC8E2}"/>
                </a:ext>
              </a:extLst>
            </p:cNvPr>
            <p:cNvCxnSpPr>
              <a:cxnSpLocks/>
            </p:cNvCxnSpPr>
            <p:nvPr/>
          </p:nvCxnSpPr>
          <p:spPr>
            <a:xfrm>
              <a:off x="4572115" y="3637828"/>
              <a:ext cx="3361669"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3" name="テキスト ボックス 22">
              <a:extLst>
                <a:ext uri="{FF2B5EF4-FFF2-40B4-BE49-F238E27FC236}">
                  <a16:creationId xmlns:a16="http://schemas.microsoft.com/office/drawing/2014/main" id="{FFDC2580-0487-3887-8C45-5FD8782FEA7C}"/>
                </a:ext>
              </a:extLst>
            </p:cNvPr>
            <p:cNvSpPr txBox="1"/>
            <p:nvPr/>
          </p:nvSpPr>
          <p:spPr>
            <a:xfrm>
              <a:off x="5007593" y="3110729"/>
              <a:ext cx="1795788" cy="461665"/>
            </a:xfrm>
            <a:prstGeom prst="rect">
              <a:avLst/>
            </a:prstGeom>
            <a:noFill/>
          </p:spPr>
          <p:txBody>
            <a:bodyPr wrap="square" rtlCol="0">
              <a:spAutoFit/>
            </a:bodyPr>
            <a:lstStyle/>
            <a:p>
              <a:pPr algn="ctr"/>
              <a:r>
                <a:rPr kumimoji="1" lang="en-US" altLang="ja-JP" dirty="0">
                  <a:latin typeface="游ゴシック" panose="020B0400000000000000" pitchFamily="50" charset="-128"/>
                  <a:ea typeface="游ゴシック" panose="020B0400000000000000" pitchFamily="50" charset="-128"/>
                </a:rPr>
                <a:t>HTTPS</a:t>
              </a:r>
              <a:endParaRPr kumimoji="1" lang="ja-JP" altLang="en-US">
                <a:latin typeface="游ゴシック" panose="020B0400000000000000" pitchFamily="50" charset="-128"/>
                <a:ea typeface="游ゴシック" panose="020B0400000000000000" pitchFamily="50" charset="-128"/>
              </a:endParaRPr>
            </a:p>
          </p:txBody>
        </p:sp>
        <p:cxnSp>
          <p:nvCxnSpPr>
            <p:cNvPr id="27" name="直線コネクタ 26">
              <a:extLst>
                <a:ext uri="{FF2B5EF4-FFF2-40B4-BE49-F238E27FC236}">
                  <a16:creationId xmlns:a16="http://schemas.microsoft.com/office/drawing/2014/main" id="{3027B23F-17E4-4F51-5F4B-71D1FFC4205B}"/>
                </a:ext>
              </a:extLst>
            </p:cNvPr>
            <p:cNvCxnSpPr/>
            <p:nvPr/>
          </p:nvCxnSpPr>
          <p:spPr>
            <a:xfrm>
              <a:off x="7583701" y="2821239"/>
              <a:ext cx="0" cy="1556425"/>
            </a:xfrm>
            <a:prstGeom prst="line">
              <a:avLst/>
            </a:prstGeom>
            <a:ln w="19050">
              <a:prstDash val="dash"/>
              <a:tailEnd type="none"/>
            </a:ln>
          </p:spPr>
          <p:style>
            <a:lnRef idx="1">
              <a:schemeClr val="dk1"/>
            </a:lnRef>
            <a:fillRef idx="0">
              <a:schemeClr val="dk1"/>
            </a:fillRef>
            <a:effectRef idx="0">
              <a:schemeClr val="dk1"/>
            </a:effectRef>
            <a:fontRef idx="minor">
              <a:schemeClr val="tx1"/>
            </a:fontRef>
          </p:style>
        </p:cxnSp>
        <p:sp>
          <p:nvSpPr>
            <p:cNvPr id="25" name="テキスト ボックス 24">
              <a:extLst>
                <a:ext uri="{FF2B5EF4-FFF2-40B4-BE49-F238E27FC236}">
                  <a16:creationId xmlns:a16="http://schemas.microsoft.com/office/drawing/2014/main" id="{C819DD7E-73B5-816C-E85D-C0026A180D2D}"/>
                </a:ext>
              </a:extLst>
            </p:cNvPr>
            <p:cNvSpPr txBox="1"/>
            <p:nvPr/>
          </p:nvSpPr>
          <p:spPr>
            <a:xfrm>
              <a:off x="7041519" y="3128576"/>
              <a:ext cx="1044000" cy="288000"/>
            </a:xfrm>
            <a:prstGeom prst="rect">
              <a:avLst/>
            </a:prstGeom>
            <a:solidFill>
              <a:schemeClr val="bg2">
                <a:lumMod val="20000"/>
                <a:lumOff val="80000"/>
              </a:schemeClr>
            </a:solidFill>
          </p:spPr>
          <p:txBody>
            <a:bodyPr wrap="square">
              <a:spAutoFit/>
            </a:bodyPr>
            <a:lstStyle/>
            <a:p>
              <a:pPr algn="ctr"/>
              <a:r>
                <a:rPr lang="en-US" altLang="ja-JP" sz="1400" dirty="0">
                  <a:latin typeface="游ゴシック" panose="020B0400000000000000" pitchFamily="50" charset="-128"/>
                  <a:ea typeface="游ゴシック" panose="020B0400000000000000" pitchFamily="50" charset="-128"/>
                </a:rPr>
                <a:t>P</a:t>
              </a:r>
              <a:r>
                <a:rPr lang="ja-JP" altLang="en-US" sz="1400" dirty="0">
                  <a:latin typeface="游ゴシック" panose="020B0400000000000000" pitchFamily="50" charset="-128"/>
                  <a:ea typeface="游ゴシック" panose="020B0400000000000000" pitchFamily="50" charset="-128"/>
                </a:rPr>
                <a:t>ort：</a:t>
              </a:r>
              <a:r>
                <a:rPr lang="en-US" altLang="ja-JP" sz="1400" dirty="0">
                  <a:latin typeface="游ゴシック" panose="020B0400000000000000" pitchFamily="50" charset="-128"/>
                  <a:ea typeface="游ゴシック" panose="020B0400000000000000" pitchFamily="50" charset="-128"/>
                </a:rPr>
                <a:t>443</a:t>
              </a:r>
              <a:endParaRPr lang="ja-JP" altLang="en-US" sz="1400" dirty="0">
                <a:latin typeface="游ゴシック" panose="020B0400000000000000" pitchFamily="50" charset="-128"/>
                <a:ea typeface="游ゴシック" panose="020B0400000000000000" pitchFamily="50" charset="-128"/>
              </a:endParaRPr>
            </a:p>
          </p:txBody>
        </p:sp>
        <p:cxnSp>
          <p:nvCxnSpPr>
            <p:cNvPr id="29" name="直線コネクタ 28">
              <a:extLst>
                <a:ext uri="{FF2B5EF4-FFF2-40B4-BE49-F238E27FC236}">
                  <a16:creationId xmlns:a16="http://schemas.microsoft.com/office/drawing/2014/main" id="{8246ECE3-6C60-5719-341E-26B915F7561A}"/>
                </a:ext>
              </a:extLst>
            </p:cNvPr>
            <p:cNvCxnSpPr/>
            <p:nvPr/>
          </p:nvCxnSpPr>
          <p:spPr>
            <a:xfrm flipV="1">
              <a:off x="5896129" y="3642525"/>
              <a:ext cx="0" cy="1095061"/>
            </a:xfrm>
            <a:prstGeom prst="line">
              <a:avLst/>
            </a:prstGeom>
            <a:ln w="19050">
              <a:tailEnd type="non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10764893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5">
            <a:extLst>
              <a:ext uri="{FF2B5EF4-FFF2-40B4-BE49-F238E27FC236}">
                <a16:creationId xmlns:a16="http://schemas.microsoft.com/office/drawing/2014/main" id="{3F679575-7641-A644-9B1D-0729A06CB6C1}"/>
              </a:ext>
            </a:extLst>
          </p:cNvPr>
          <p:cNvSpPr>
            <a:spLocks noGrp="1"/>
          </p:cNvSpPr>
          <p:nvPr>
            <p:ph type="sldNum" sz="quarter" idx="2"/>
          </p:nvPr>
        </p:nvSpPr>
        <p:spPr/>
        <p:txBody>
          <a:bodyPr/>
          <a:lstStyle/>
          <a:p>
            <a:fld id="{86CB4B4D-7CA3-9044-876B-883B54F8677D}" type="slidenum">
              <a:rPr lang="en-US" altLang="ja-JP" smtClean="0"/>
              <a:pPr/>
              <a:t>89</a:t>
            </a:fld>
            <a:endParaRPr lang="ja-JP" altLang="en-US"/>
          </a:p>
        </p:txBody>
      </p:sp>
      <p:sp>
        <p:nvSpPr>
          <p:cNvPr id="2" name="フッター プレースホルダー 1">
            <a:extLst>
              <a:ext uri="{FF2B5EF4-FFF2-40B4-BE49-F238E27FC236}">
                <a16:creationId xmlns:a16="http://schemas.microsoft.com/office/drawing/2014/main" id="{3FFE89DF-370D-487B-8328-DB8F873EEADB}"/>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9074027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836F96-9FAA-9AA9-8916-E0D340393DD6}"/>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53F82DBB-6DC9-3D31-3B5D-DDE10CEF0C5E}"/>
              </a:ext>
            </a:extLst>
          </p:cNvPr>
          <p:cNvSpPr>
            <a:spLocks noGrp="1"/>
          </p:cNvSpPr>
          <p:nvPr>
            <p:ph type="sldNum" sz="quarter" idx="2"/>
          </p:nvPr>
        </p:nvSpPr>
        <p:spPr/>
        <p:txBody>
          <a:bodyPr/>
          <a:lstStyle/>
          <a:p>
            <a:fld id="{86CB4B4D-7CA3-9044-876B-883B54F8677D}" type="slidenum">
              <a:rPr lang="en-US" altLang="ja-JP" smtClean="0"/>
              <a:pPr/>
              <a:t>9</a:t>
            </a:fld>
            <a:endParaRPr lang="ja-JP" altLang="en-US"/>
          </a:p>
        </p:txBody>
      </p:sp>
      <p:sp>
        <p:nvSpPr>
          <p:cNvPr id="2" name="フッター プレースホルダー 1">
            <a:extLst>
              <a:ext uri="{FF2B5EF4-FFF2-40B4-BE49-F238E27FC236}">
                <a16:creationId xmlns:a16="http://schemas.microsoft.com/office/drawing/2014/main" id="{82FAE2CB-AB3F-65A9-3E76-385D38AE30C2}"/>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テキスト プレースホルダー 21">
            <a:extLst>
              <a:ext uri="{FF2B5EF4-FFF2-40B4-BE49-F238E27FC236}">
                <a16:creationId xmlns:a16="http://schemas.microsoft.com/office/drawing/2014/main" id="{2F5BAD17-2FE5-3FBF-F6A3-5B913C6CFB2B}"/>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連携イメージ</a:t>
            </a:r>
          </a:p>
        </p:txBody>
      </p:sp>
      <p:pic>
        <p:nvPicPr>
          <p:cNvPr id="54" name="図 53">
            <a:extLst>
              <a:ext uri="{FF2B5EF4-FFF2-40B4-BE49-F238E27FC236}">
                <a16:creationId xmlns:a16="http://schemas.microsoft.com/office/drawing/2014/main" id="{E4E92828-5D9B-5B83-54DF-628C29ADD5F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42069" y="1446514"/>
            <a:ext cx="2993901" cy="1245464"/>
          </a:xfrm>
          <a:prstGeom prst="rect">
            <a:avLst/>
          </a:prstGeom>
        </p:spPr>
      </p:pic>
      <p:grpSp>
        <p:nvGrpSpPr>
          <p:cNvPr id="55" name="グループ化 54">
            <a:extLst>
              <a:ext uri="{FF2B5EF4-FFF2-40B4-BE49-F238E27FC236}">
                <a16:creationId xmlns:a16="http://schemas.microsoft.com/office/drawing/2014/main" id="{08953161-6D74-5EEA-01CA-9D673A64B16D}"/>
              </a:ext>
            </a:extLst>
          </p:cNvPr>
          <p:cNvGrpSpPr/>
          <p:nvPr/>
        </p:nvGrpSpPr>
        <p:grpSpPr>
          <a:xfrm>
            <a:off x="1420831" y="2781260"/>
            <a:ext cx="792807" cy="1646576"/>
            <a:chOff x="1420831" y="2781260"/>
            <a:chExt cx="792807" cy="1646576"/>
          </a:xfrm>
        </p:grpSpPr>
        <p:pic>
          <p:nvPicPr>
            <p:cNvPr id="56" name="図 55">
              <a:extLst>
                <a:ext uri="{FF2B5EF4-FFF2-40B4-BE49-F238E27FC236}">
                  <a16:creationId xmlns:a16="http://schemas.microsoft.com/office/drawing/2014/main" id="{6CA806E6-E20B-B456-3343-F24B331565F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420831" y="2781260"/>
              <a:ext cx="502924" cy="541024"/>
            </a:xfrm>
            <a:prstGeom prst="rect">
              <a:avLst/>
            </a:prstGeom>
          </p:spPr>
        </p:pic>
        <p:pic>
          <p:nvPicPr>
            <p:cNvPr id="57" name="図 56">
              <a:extLst>
                <a:ext uri="{FF2B5EF4-FFF2-40B4-BE49-F238E27FC236}">
                  <a16:creationId xmlns:a16="http://schemas.microsoft.com/office/drawing/2014/main" id="{2AB802F4-718C-9664-D22F-71E67C8DF61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517459" y="3149777"/>
              <a:ext cx="502924" cy="541024"/>
            </a:xfrm>
            <a:prstGeom prst="rect">
              <a:avLst/>
            </a:prstGeom>
          </p:spPr>
        </p:pic>
        <p:pic>
          <p:nvPicPr>
            <p:cNvPr id="58" name="図 57">
              <a:extLst>
                <a:ext uri="{FF2B5EF4-FFF2-40B4-BE49-F238E27FC236}">
                  <a16:creationId xmlns:a16="http://schemas.microsoft.com/office/drawing/2014/main" id="{2B08C8FE-B100-9336-F26A-D9EE10EA71C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614087" y="3518294"/>
              <a:ext cx="502924" cy="541024"/>
            </a:xfrm>
            <a:prstGeom prst="rect">
              <a:avLst/>
            </a:prstGeom>
          </p:spPr>
        </p:pic>
        <p:pic>
          <p:nvPicPr>
            <p:cNvPr id="59" name="図 58">
              <a:extLst>
                <a:ext uri="{FF2B5EF4-FFF2-40B4-BE49-F238E27FC236}">
                  <a16:creationId xmlns:a16="http://schemas.microsoft.com/office/drawing/2014/main" id="{46D12D4D-4A03-73F3-F5BA-E9C3CCEC078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710714" y="3886812"/>
              <a:ext cx="502924" cy="541024"/>
            </a:xfrm>
            <a:prstGeom prst="rect">
              <a:avLst/>
            </a:prstGeom>
          </p:spPr>
        </p:pic>
      </p:grpSp>
      <p:pic>
        <p:nvPicPr>
          <p:cNvPr id="60" name="Picture 4" descr="データベースアイコン1 | アイコン素材ダウンロードサイト「icooon-mono」 | 商用利用可能なアイコン 素材が無料(フリー)ダウンロードできるサイト">
            <a:extLst>
              <a:ext uri="{FF2B5EF4-FFF2-40B4-BE49-F238E27FC236}">
                <a16:creationId xmlns:a16="http://schemas.microsoft.com/office/drawing/2014/main" id="{160DEC12-CF3D-EBF5-7242-1C0C6FCB7DD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744912" y="2850555"/>
            <a:ext cx="774795" cy="774795"/>
          </a:xfrm>
          <a:prstGeom prst="rect">
            <a:avLst/>
          </a:prstGeom>
          <a:noFill/>
          <a:extLst>
            <a:ext uri="{909E8E84-426E-40DD-AFC4-6F175D3DCCD1}">
              <a14:hiddenFill xmlns:a14="http://schemas.microsoft.com/office/drawing/2010/main">
                <a:solidFill>
                  <a:srgbClr val="FFFFFF"/>
                </a:solidFill>
              </a14:hiddenFill>
            </a:ext>
          </a:extLst>
        </p:spPr>
      </p:pic>
      <p:cxnSp>
        <p:nvCxnSpPr>
          <p:cNvPr id="61" name="直線矢印コネクタ 60">
            <a:extLst>
              <a:ext uri="{FF2B5EF4-FFF2-40B4-BE49-F238E27FC236}">
                <a16:creationId xmlns:a16="http://schemas.microsoft.com/office/drawing/2014/main" id="{6814B73D-4B1D-0326-5AE1-2B9C6E42C0AD}"/>
              </a:ext>
            </a:extLst>
          </p:cNvPr>
          <p:cNvCxnSpPr>
            <a:cxnSpLocks/>
          </p:cNvCxnSpPr>
          <p:nvPr/>
        </p:nvCxnSpPr>
        <p:spPr>
          <a:xfrm>
            <a:off x="3004964" y="2156460"/>
            <a:ext cx="447025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62" name="グループ化 61">
            <a:extLst>
              <a:ext uri="{FF2B5EF4-FFF2-40B4-BE49-F238E27FC236}">
                <a16:creationId xmlns:a16="http://schemas.microsoft.com/office/drawing/2014/main" id="{EAB67FCD-94D4-1CF7-068F-636E034DEF41}"/>
              </a:ext>
            </a:extLst>
          </p:cNvPr>
          <p:cNvGrpSpPr/>
          <p:nvPr/>
        </p:nvGrpSpPr>
        <p:grpSpPr>
          <a:xfrm>
            <a:off x="2241677" y="2845818"/>
            <a:ext cx="3450460" cy="1733959"/>
            <a:chOff x="2241677" y="2845818"/>
            <a:chExt cx="3450460" cy="1733959"/>
          </a:xfrm>
        </p:grpSpPr>
        <p:sp>
          <p:nvSpPr>
            <p:cNvPr id="64" name="02">
              <a:extLst>
                <a:ext uri="{FF2B5EF4-FFF2-40B4-BE49-F238E27FC236}">
                  <a16:creationId xmlns:a16="http://schemas.microsoft.com/office/drawing/2014/main" id="{41F3ECED-3F64-8355-30BA-B3A49C248768}"/>
                </a:ext>
              </a:extLst>
            </p:cNvPr>
            <p:cNvSpPr txBox="1">
              <a:spLocks/>
            </p:cNvSpPr>
            <p:nvPr/>
          </p:nvSpPr>
          <p:spPr>
            <a:xfrm>
              <a:off x="2241677" y="284581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02</a:t>
              </a:r>
            </a:p>
          </p:txBody>
        </p:sp>
        <p:sp>
          <p:nvSpPr>
            <p:cNvPr id="66" name="テキスト プレースホルダー 21">
              <a:extLst>
                <a:ext uri="{FF2B5EF4-FFF2-40B4-BE49-F238E27FC236}">
                  <a16:creationId xmlns:a16="http://schemas.microsoft.com/office/drawing/2014/main" id="{B36DC5EB-E8AC-7364-0727-40D6BAE90AD2}"/>
                </a:ext>
              </a:extLst>
            </p:cNvPr>
            <p:cNvSpPr txBox="1">
              <a:spLocks/>
            </p:cNvSpPr>
            <p:nvPr/>
          </p:nvSpPr>
          <p:spPr>
            <a:xfrm>
              <a:off x="2639696" y="2865924"/>
              <a:ext cx="1609501"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連携する帳票の設定</a:t>
              </a:r>
            </a:p>
          </p:txBody>
        </p:sp>
        <p:sp>
          <p:nvSpPr>
            <p:cNvPr id="67" name="テキスト プレースホルダー 21">
              <a:extLst>
                <a:ext uri="{FF2B5EF4-FFF2-40B4-BE49-F238E27FC236}">
                  <a16:creationId xmlns:a16="http://schemas.microsoft.com/office/drawing/2014/main" id="{131F9881-4703-85D0-437E-A425161A35F5}"/>
                </a:ext>
              </a:extLst>
            </p:cNvPr>
            <p:cNvSpPr txBox="1">
              <a:spLocks/>
            </p:cNvSpPr>
            <p:nvPr/>
          </p:nvSpPr>
          <p:spPr>
            <a:xfrm>
              <a:off x="2639695" y="3160226"/>
              <a:ext cx="3052442" cy="141955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latin typeface="游ゴシック" panose="020B0400000000000000" pitchFamily="50" charset="-128"/>
                  <a:ea typeface="游ゴシック" panose="020B0400000000000000" pitchFamily="50" charset="-128"/>
                </a:rPr>
                <a:t>・複数の帳票を連携する</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latin typeface="游ゴシック" panose="020B0400000000000000" pitchFamily="50" charset="-128"/>
                  <a:ea typeface="游ゴシック" panose="020B0400000000000000" pitchFamily="50" charset="-128"/>
                </a:rPr>
                <a:t>　場合は帳票ごとに設定</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accent5"/>
                  </a:solidFill>
                  <a:latin typeface="游ゴシック" panose="020B0400000000000000" pitchFamily="50" charset="-128"/>
                  <a:ea typeface="游ゴシック" panose="020B0400000000000000" pitchFamily="50" charset="-128"/>
                </a:rPr>
                <a:t>・文字コード「</a:t>
              </a:r>
              <a:r>
                <a:rPr lang="en-US" altLang="ja-JP" sz="1200" dirty="0">
                  <a:solidFill>
                    <a:schemeClr val="accent5"/>
                  </a:solidFill>
                  <a:latin typeface="游ゴシック" panose="020B0400000000000000" pitchFamily="50" charset="-128"/>
                  <a:ea typeface="游ゴシック" panose="020B0400000000000000" pitchFamily="50" charset="-128"/>
                </a:rPr>
                <a:t>UTF-8</a:t>
              </a:r>
              <a:r>
                <a:rPr lang="ja-JP" altLang="en-US" sz="1200" dirty="0">
                  <a:solidFill>
                    <a:schemeClr val="accent5"/>
                  </a:solidFill>
                  <a:latin typeface="游ゴシック" panose="020B0400000000000000" pitchFamily="50" charset="-128"/>
                  <a:ea typeface="游ゴシック" panose="020B0400000000000000" pitchFamily="50" charset="-128"/>
                </a:rPr>
                <a:t>」</a:t>
              </a:r>
              <a:endParaRPr lang="en-US" altLang="ja-JP" sz="1200" dirty="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tx2"/>
                  </a:solidFill>
                  <a:latin typeface="游ゴシック" panose="020B0400000000000000" pitchFamily="50" charset="-128"/>
                  <a:ea typeface="游ゴシック" panose="020B0400000000000000" pitchFamily="50" charset="-128"/>
                </a:rPr>
                <a:t>・データストレージ名</a:t>
              </a: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tx2"/>
                  </a:solidFill>
                  <a:latin typeface="游ゴシック" panose="020B0400000000000000" pitchFamily="50" charset="-128"/>
                  <a:ea typeface="游ゴシック" panose="020B0400000000000000" pitchFamily="50" charset="-128"/>
                </a:rPr>
                <a:t>　　</a:t>
              </a:r>
              <a:r>
                <a:rPr lang="ja-JP" altLang="en-US" sz="1200" dirty="0">
                  <a:solidFill>
                    <a:sysClr val="windowText" lastClr="000000"/>
                  </a:solidFill>
                  <a:latin typeface="游ゴシック" panose="020B0400000000000000" pitchFamily="50" charset="-128"/>
                  <a:ea typeface="游ゴシック" panose="020B0400000000000000" pitchFamily="50" charset="-128"/>
                </a:rPr>
                <a:t>「デフォルトの帳票名」のままにする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ysClr val="windowText" lastClr="000000"/>
                  </a:solidFill>
                  <a:latin typeface="游ゴシック" panose="020B0400000000000000" pitchFamily="50" charset="-128"/>
                  <a:ea typeface="游ゴシック" panose="020B0400000000000000" pitchFamily="50" charset="-128"/>
                </a:rPr>
                <a:t>　　または、「任意の帳票名」を付ける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68" name="グループ化 67">
            <a:extLst>
              <a:ext uri="{FF2B5EF4-FFF2-40B4-BE49-F238E27FC236}">
                <a16:creationId xmlns:a16="http://schemas.microsoft.com/office/drawing/2014/main" id="{66C7A9D2-17BC-60A7-6610-0F2B37794A29}"/>
              </a:ext>
            </a:extLst>
          </p:cNvPr>
          <p:cNvGrpSpPr/>
          <p:nvPr/>
        </p:nvGrpSpPr>
        <p:grpSpPr>
          <a:xfrm>
            <a:off x="2929684" y="1580474"/>
            <a:ext cx="3190990" cy="604089"/>
            <a:chOff x="2929684" y="1580474"/>
            <a:chExt cx="3190990" cy="604089"/>
          </a:xfrm>
        </p:grpSpPr>
        <p:sp>
          <p:nvSpPr>
            <p:cNvPr id="69" name="01">
              <a:extLst>
                <a:ext uri="{FF2B5EF4-FFF2-40B4-BE49-F238E27FC236}">
                  <a16:creationId xmlns:a16="http://schemas.microsoft.com/office/drawing/2014/main" id="{FDF5AB44-2619-B387-5B25-960B550749F7}"/>
                </a:ext>
              </a:extLst>
            </p:cNvPr>
            <p:cNvSpPr txBox="1">
              <a:spLocks/>
            </p:cNvSpPr>
            <p:nvPr/>
          </p:nvSpPr>
          <p:spPr>
            <a:xfrm>
              <a:off x="2929684" y="158047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01</a:t>
              </a:r>
            </a:p>
          </p:txBody>
        </p:sp>
        <p:sp>
          <p:nvSpPr>
            <p:cNvPr id="70" name="テキスト プレースホルダー 21">
              <a:extLst>
                <a:ext uri="{FF2B5EF4-FFF2-40B4-BE49-F238E27FC236}">
                  <a16:creationId xmlns:a16="http://schemas.microsoft.com/office/drawing/2014/main" id="{755FA423-3271-4278-297A-D07FDF520156}"/>
                </a:ext>
              </a:extLst>
            </p:cNvPr>
            <p:cNvSpPr txBox="1">
              <a:spLocks/>
            </p:cNvSpPr>
            <p:nvPr/>
          </p:nvSpPr>
          <p:spPr>
            <a:xfrm>
              <a:off x="3257344" y="1600580"/>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システム間の連携</a:t>
              </a:r>
            </a:p>
          </p:txBody>
        </p:sp>
        <p:sp>
          <p:nvSpPr>
            <p:cNvPr id="71" name="テキスト プレースホルダー 21">
              <a:extLst>
                <a:ext uri="{FF2B5EF4-FFF2-40B4-BE49-F238E27FC236}">
                  <a16:creationId xmlns:a16="http://schemas.microsoft.com/office/drawing/2014/main" id="{ED87D74B-EAFD-2F55-FDE6-734EBF0F834F}"/>
                </a:ext>
              </a:extLst>
            </p:cNvPr>
            <p:cNvSpPr txBox="1">
              <a:spLocks/>
            </p:cNvSpPr>
            <p:nvPr/>
          </p:nvSpPr>
          <p:spPr>
            <a:xfrm>
              <a:off x="3342015" y="1890262"/>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・システム全体で最初に</a:t>
              </a:r>
              <a:r>
                <a:rPr lang="en-US" altLang="ja-JP" sz="1200" dirty="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回のみ設定</a:t>
              </a:r>
            </a:p>
          </p:txBody>
        </p:sp>
      </p:grpSp>
      <p:grpSp>
        <p:nvGrpSpPr>
          <p:cNvPr id="73" name="グループ化 72">
            <a:extLst>
              <a:ext uri="{FF2B5EF4-FFF2-40B4-BE49-F238E27FC236}">
                <a16:creationId xmlns:a16="http://schemas.microsoft.com/office/drawing/2014/main" id="{5AA84A11-24C4-37D2-4310-E9C74142A745}"/>
              </a:ext>
            </a:extLst>
          </p:cNvPr>
          <p:cNvGrpSpPr/>
          <p:nvPr/>
        </p:nvGrpSpPr>
        <p:grpSpPr>
          <a:xfrm>
            <a:off x="4488180" y="3866469"/>
            <a:ext cx="2564752" cy="261828"/>
            <a:chOff x="4488180" y="3866469"/>
            <a:chExt cx="2564752" cy="261828"/>
          </a:xfrm>
        </p:grpSpPr>
        <p:cxnSp>
          <p:nvCxnSpPr>
            <p:cNvPr id="74" name="直線矢印コネクタ 73">
              <a:extLst>
                <a:ext uri="{FF2B5EF4-FFF2-40B4-BE49-F238E27FC236}">
                  <a16:creationId xmlns:a16="http://schemas.microsoft.com/office/drawing/2014/main" id="{999CC251-9518-60B4-0D95-E7D282240E14}"/>
                </a:ext>
              </a:extLst>
            </p:cNvPr>
            <p:cNvCxnSpPr>
              <a:cxnSpLocks/>
            </p:cNvCxnSpPr>
            <p:nvPr/>
          </p:nvCxnSpPr>
          <p:spPr>
            <a:xfrm flipV="1">
              <a:off x="4488180" y="4045455"/>
              <a:ext cx="2509930" cy="13863"/>
            </a:xfrm>
            <a:prstGeom prst="straightConnector1">
              <a:avLst/>
            </a:prstGeom>
            <a:ln w="6350">
              <a:solidFill>
                <a:schemeClr val="tx2"/>
              </a:solidFill>
              <a:prstDash val="dash"/>
              <a:tailEnd type="triangle"/>
            </a:ln>
          </p:spPr>
          <p:style>
            <a:lnRef idx="1">
              <a:schemeClr val="dk1"/>
            </a:lnRef>
            <a:fillRef idx="0">
              <a:schemeClr val="dk1"/>
            </a:fillRef>
            <a:effectRef idx="0">
              <a:schemeClr val="dk1"/>
            </a:effectRef>
            <a:fontRef idx="minor">
              <a:schemeClr val="tx1"/>
            </a:fontRef>
          </p:style>
        </p:cxnSp>
        <p:sp>
          <p:nvSpPr>
            <p:cNvPr id="75" name="テキスト プレースホルダー 21">
              <a:extLst>
                <a:ext uri="{FF2B5EF4-FFF2-40B4-BE49-F238E27FC236}">
                  <a16:creationId xmlns:a16="http://schemas.microsoft.com/office/drawing/2014/main" id="{5A040181-639C-9AC5-1B2F-CFFB29DF516F}"/>
                </a:ext>
              </a:extLst>
            </p:cNvPr>
            <p:cNvSpPr txBox="1">
              <a:spLocks/>
            </p:cNvSpPr>
            <p:nvPr/>
          </p:nvSpPr>
          <p:spPr>
            <a:xfrm>
              <a:off x="5502589" y="3866469"/>
              <a:ext cx="1550343" cy="26182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dirty="0">
                  <a:solidFill>
                    <a:schemeClr val="tx2"/>
                  </a:solidFill>
                  <a:latin typeface="游ゴシック" panose="020B0400000000000000" pitchFamily="50" charset="-128"/>
                  <a:ea typeface="游ゴシック" panose="020B0400000000000000" pitchFamily="50" charset="-128"/>
                </a:rPr>
                <a:t>左記で付けた名前になる</a:t>
              </a:r>
              <a:endParaRPr lang="ja-JP" altLang="en-US" sz="900" dirty="0">
                <a:latin typeface="游ゴシック" panose="020B0400000000000000" pitchFamily="50" charset="-128"/>
                <a:ea typeface="游ゴシック" panose="020B0400000000000000" pitchFamily="50" charset="-128"/>
              </a:endParaRPr>
            </a:p>
          </p:txBody>
        </p:sp>
      </p:grpSp>
      <p:grpSp>
        <p:nvGrpSpPr>
          <p:cNvPr id="76" name="グループ化 75">
            <a:extLst>
              <a:ext uri="{FF2B5EF4-FFF2-40B4-BE49-F238E27FC236}">
                <a16:creationId xmlns:a16="http://schemas.microsoft.com/office/drawing/2014/main" id="{BAF7EAD9-C8FE-477A-30C1-E4D1D9A799BD}"/>
              </a:ext>
            </a:extLst>
          </p:cNvPr>
          <p:cNvGrpSpPr/>
          <p:nvPr/>
        </p:nvGrpSpPr>
        <p:grpSpPr>
          <a:xfrm>
            <a:off x="4479257" y="3494456"/>
            <a:ext cx="2878556" cy="261828"/>
            <a:chOff x="4479257" y="3494456"/>
            <a:chExt cx="2878556" cy="261828"/>
          </a:xfrm>
        </p:grpSpPr>
        <p:cxnSp>
          <p:nvCxnSpPr>
            <p:cNvPr id="77" name="直線矢印コネクタ 76">
              <a:extLst>
                <a:ext uri="{FF2B5EF4-FFF2-40B4-BE49-F238E27FC236}">
                  <a16:creationId xmlns:a16="http://schemas.microsoft.com/office/drawing/2014/main" id="{D2AA9450-913F-0BC2-DF90-ABB4EE40330F}"/>
                </a:ext>
              </a:extLst>
            </p:cNvPr>
            <p:cNvCxnSpPr>
              <a:cxnSpLocks/>
            </p:cNvCxnSpPr>
            <p:nvPr/>
          </p:nvCxnSpPr>
          <p:spPr>
            <a:xfrm flipV="1">
              <a:off x="4479257" y="3703845"/>
              <a:ext cx="2518853" cy="13913"/>
            </a:xfrm>
            <a:prstGeom prst="straightConnector1">
              <a:avLst/>
            </a:prstGeom>
            <a:ln w="6350">
              <a:solidFill>
                <a:schemeClr val="accent5"/>
              </a:solidFill>
              <a:prstDash val="dash"/>
              <a:tailEnd type="triangle"/>
            </a:ln>
          </p:spPr>
          <p:style>
            <a:lnRef idx="1">
              <a:schemeClr val="dk1"/>
            </a:lnRef>
            <a:fillRef idx="0">
              <a:schemeClr val="dk1"/>
            </a:fillRef>
            <a:effectRef idx="0">
              <a:schemeClr val="dk1"/>
            </a:effectRef>
            <a:fontRef idx="minor">
              <a:schemeClr val="tx1"/>
            </a:fontRef>
          </p:style>
        </p:cxnSp>
        <p:sp>
          <p:nvSpPr>
            <p:cNvPr id="78" name="テキスト プレースホルダー 21">
              <a:extLst>
                <a:ext uri="{FF2B5EF4-FFF2-40B4-BE49-F238E27FC236}">
                  <a16:creationId xmlns:a16="http://schemas.microsoft.com/office/drawing/2014/main" id="{49B82BD2-A9B2-88CD-6BD8-0EFAC80E5516}"/>
                </a:ext>
              </a:extLst>
            </p:cNvPr>
            <p:cNvSpPr txBox="1">
              <a:spLocks/>
            </p:cNvSpPr>
            <p:nvPr/>
          </p:nvSpPr>
          <p:spPr>
            <a:xfrm>
              <a:off x="5115937" y="3494456"/>
              <a:ext cx="2241876" cy="261828"/>
            </a:xfrm>
            <a:prstGeom prst="rect">
              <a:avLst/>
            </a:prstGeom>
            <a:noFill/>
            <a:ln>
              <a:noFill/>
            </a:ln>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dirty="0">
                  <a:solidFill>
                    <a:schemeClr val="accent5"/>
                  </a:solidFill>
                  <a:latin typeface="游ゴシック" panose="020B0400000000000000" pitchFamily="50" charset="-128"/>
                  <a:ea typeface="游ゴシック" panose="020B0400000000000000" pitchFamily="50" charset="-128"/>
                </a:rPr>
                <a:t>左記指定した文字コードになる</a:t>
              </a:r>
            </a:p>
          </p:txBody>
        </p:sp>
      </p:grpSp>
      <p:grpSp>
        <p:nvGrpSpPr>
          <p:cNvPr id="79" name="グループ化 78">
            <a:extLst>
              <a:ext uri="{FF2B5EF4-FFF2-40B4-BE49-F238E27FC236}">
                <a16:creationId xmlns:a16="http://schemas.microsoft.com/office/drawing/2014/main" id="{CE404719-6CDB-CE2D-1624-AC54DEDDB4FD}"/>
              </a:ext>
            </a:extLst>
          </p:cNvPr>
          <p:cNvGrpSpPr/>
          <p:nvPr/>
        </p:nvGrpSpPr>
        <p:grpSpPr>
          <a:xfrm>
            <a:off x="6902228" y="2839389"/>
            <a:ext cx="2898076" cy="1542453"/>
            <a:chOff x="7327681" y="2839389"/>
            <a:chExt cx="2766161" cy="1542453"/>
          </a:xfrm>
        </p:grpSpPr>
        <p:sp>
          <p:nvSpPr>
            <p:cNvPr id="80" name="テキスト プレースホルダー 21">
              <a:extLst>
                <a:ext uri="{FF2B5EF4-FFF2-40B4-BE49-F238E27FC236}">
                  <a16:creationId xmlns:a16="http://schemas.microsoft.com/office/drawing/2014/main" id="{24BB18F5-B9A0-E3B1-7CBC-5844CB765C8B}"/>
                </a:ext>
              </a:extLst>
            </p:cNvPr>
            <p:cNvSpPr txBox="1">
              <a:spLocks/>
            </p:cNvSpPr>
            <p:nvPr/>
          </p:nvSpPr>
          <p:spPr>
            <a:xfrm>
              <a:off x="7363893" y="2839389"/>
              <a:ext cx="2086982"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DataStorage</a:t>
              </a:r>
              <a:endParaRPr lang="ja-JP" altLang="en-US" sz="1200" b="1">
                <a:latin typeface="游ゴシック" panose="020B0400000000000000" pitchFamily="50" charset="-128"/>
                <a:ea typeface="游ゴシック" panose="020B0400000000000000" pitchFamily="50" charset="-128"/>
              </a:endParaRPr>
            </a:p>
          </p:txBody>
        </p:sp>
        <p:sp>
          <p:nvSpPr>
            <p:cNvPr id="81" name="テキスト プレースホルダー 21">
              <a:extLst>
                <a:ext uri="{FF2B5EF4-FFF2-40B4-BE49-F238E27FC236}">
                  <a16:creationId xmlns:a16="http://schemas.microsoft.com/office/drawing/2014/main" id="{02E313EF-219B-B82E-5E90-2E43F6429A6E}"/>
                </a:ext>
              </a:extLst>
            </p:cNvPr>
            <p:cNvSpPr txBox="1">
              <a:spLocks/>
            </p:cNvSpPr>
            <p:nvPr/>
          </p:nvSpPr>
          <p:spPr>
            <a:xfrm>
              <a:off x="7327681" y="3110144"/>
              <a:ext cx="2766161" cy="127169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200" dirty="0">
                  <a:latin typeface="游ゴシック" panose="020B0400000000000000" pitchFamily="50" charset="-128"/>
                  <a:ea typeface="游ゴシック" panose="020B0400000000000000" pitchFamily="50" charset="-128"/>
                </a:rPr>
                <a:t>・帳票単位でテーブルが作成される</a:t>
              </a:r>
              <a:endParaRPr lang="en-US" altLang="ja-JP" sz="1200" dirty="0">
                <a:latin typeface="游ゴシック" panose="020B0400000000000000" pitchFamily="50" charset="-128"/>
                <a:ea typeface="游ゴシック" panose="020B0400000000000000" pitchFamily="50" charset="-128"/>
              </a:endParaRPr>
            </a:p>
            <a:p>
              <a:pPr>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accent5"/>
                  </a:solidFill>
                  <a:latin typeface="游ゴシック" panose="020B0400000000000000" pitchFamily="50" charset="-128"/>
                  <a:ea typeface="游ゴシック" panose="020B0400000000000000" pitchFamily="50" charset="-128"/>
                </a:rPr>
                <a:t>・文字コード「</a:t>
              </a:r>
              <a:r>
                <a:rPr lang="en-US" altLang="ja-JP" sz="1200" dirty="0">
                  <a:solidFill>
                    <a:schemeClr val="accent5"/>
                  </a:solidFill>
                  <a:latin typeface="游ゴシック" panose="020B0400000000000000" pitchFamily="50" charset="-128"/>
                  <a:ea typeface="游ゴシック" panose="020B0400000000000000" pitchFamily="50" charset="-128"/>
                </a:rPr>
                <a:t>UTF-8</a:t>
              </a:r>
              <a:r>
                <a:rPr lang="ja-JP" altLang="en-US" sz="1200" dirty="0">
                  <a:solidFill>
                    <a:schemeClr val="accent5"/>
                  </a:solidFill>
                  <a:latin typeface="游ゴシック" panose="020B0400000000000000" pitchFamily="50" charset="-128"/>
                  <a:ea typeface="游ゴシック" panose="020B0400000000000000" pitchFamily="50" charset="-128"/>
                </a:rPr>
                <a:t>」で作成される</a:t>
              </a:r>
              <a:endParaRPr lang="en-US" altLang="ja-JP" sz="1200" dirty="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tx2"/>
                  </a:solidFill>
                  <a:latin typeface="游ゴシック" panose="020B0400000000000000" pitchFamily="50" charset="-128"/>
                  <a:ea typeface="游ゴシック" panose="020B0400000000000000" pitchFamily="50" charset="-128"/>
                </a:rPr>
                <a:t>・「データストレージ名」で作成される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A413229A-0EF8-B6EA-0431-DE12847EBEFF}"/>
              </a:ext>
            </a:extLst>
          </p:cNvPr>
          <p:cNvGrpSpPr/>
          <p:nvPr/>
        </p:nvGrpSpPr>
        <p:grpSpPr>
          <a:xfrm>
            <a:off x="4479257" y="2791604"/>
            <a:ext cx="2878556" cy="261828"/>
            <a:chOff x="4479257" y="2791604"/>
            <a:chExt cx="2878556" cy="261828"/>
          </a:xfrm>
        </p:grpSpPr>
        <p:cxnSp>
          <p:nvCxnSpPr>
            <p:cNvPr id="82" name="直線矢印コネクタ 81">
              <a:extLst>
                <a:ext uri="{FF2B5EF4-FFF2-40B4-BE49-F238E27FC236}">
                  <a16:creationId xmlns:a16="http://schemas.microsoft.com/office/drawing/2014/main" id="{69E79F28-1F91-7605-0314-11DF2D808823}"/>
                </a:ext>
              </a:extLst>
            </p:cNvPr>
            <p:cNvCxnSpPr>
              <a:cxnSpLocks/>
            </p:cNvCxnSpPr>
            <p:nvPr/>
          </p:nvCxnSpPr>
          <p:spPr>
            <a:xfrm flipV="1">
              <a:off x="4479257" y="3000993"/>
              <a:ext cx="2518853" cy="13913"/>
            </a:xfrm>
            <a:prstGeom prst="straightConnector1">
              <a:avLst/>
            </a:prstGeom>
            <a:ln w="6350">
              <a:solidFill>
                <a:schemeClr val="tx1"/>
              </a:solidFill>
              <a:prstDash val="dash"/>
              <a:tailEnd type="triangle"/>
            </a:ln>
          </p:spPr>
          <p:style>
            <a:lnRef idx="1">
              <a:schemeClr val="dk1"/>
            </a:lnRef>
            <a:fillRef idx="0">
              <a:schemeClr val="dk1"/>
            </a:fillRef>
            <a:effectRef idx="0">
              <a:schemeClr val="dk1"/>
            </a:effectRef>
            <a:fontRef idx="minor">
              <a:schemeClr val="tx1"/>
            </a:fontRef>
          </p:style>
        </p:cxnSp>
        <p:sp>
          <p:nvSpPr>
            <p:cNvPr id="83" name="テキスト プレースホルダー 21">
              <a:extLst>
                <a:ext uri="{FF2B5EF4-FFF2-40B4-BE49-F238E27FC236}">
                  <a16:creationId xmlns:a16="http://schemas.microsoft.com/office/drawing/2014/main" id="{3AAB4F72-B5BD-336A-3E3C-4AFD62AD062B}"/>
                </a:ext>
              </a:extLst>
            </p:cNvPr>
            <p:cNvSpPr txBox="1">
              <a:spLocks/>
            </p:cNvSpPr>
            <p:nvPr/>
          </p:nvSpPr>
          <p:spPr>
            <a:xfrm>
              <a:off x="5115937" y="2791604"/>
              <a:ext cx="2241876" cy="261828"/>
            </a:xfrm>
            <a:prstGeom prst="rect">
              <a:avLst/>
            </a:prstGeom>
            <a:noFill/>
            <a:ln>
              <a:noFill/>
            </a:ln>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en-US" altLang="ja-JP" sz="900" dirty="0">
                  <a:latin typeface="游ゴシック" panose="020B0400000000000000" pitchFamily="50" charset="-128"/>
                  <a:ea typeface="游ゴシック" panose="020B0400000000000000" pitchFamily="50" charset="-128"/>
                </a:rPr>
                <a:t>i-Reporter</a:t>
              </a:r>
              <a:r>
                <a:rPr lang="ja-JP" altLang="en-US" sz="900" dirty="0">
                  <a:latin typeface="游ゴシック" panose="020B0400000000000000" pitchFamily="50" charset="-128"/>
                  <a:ea typeface="游ゴシック" panose="020B0400000000000000" pitchFamily="50" charset="-128"/>
                </a:rPr>
                <a:t>が</a:t>
              </a:r>
              <a:r>
                <a:rPr lang="en-US" altLang="ja-JP" sz="900" dirty="0">
                  <a:latin typeface="游ゴシック" panose="020B0400000000000000" pitchFamily="50" charset="-128"/>
                  <a:ea typeface="游ゴシック" panose="020B0400000000000000" pitchFamily="50" charset="-128"/>
                </a:rPr>
                <a:t>API</a:t>
              </a:r>
              <a:r>
                <a:rPr lang="ja-JP" altLang="en-US" sz="900" dirty="0">
                  <a:latin typeface="游ゴシック" panose="020B0400000000000000" pitchFamily="50" charset="-128"/>
                  <a:ea typeface="游ゴシック" panose="020B0400000000000000" pitchFamily="50" charset="-128"/>
                </a:rPr>
                <a:t>で自動作成</a:t>
              </a:r>
            </a:p>
          </p:txBody>
        </p:sp>
      </p:grpSp>
      <p:grpSp>
        <p:nvGrpSpPr>
          <p:cNvPr id="84" name="グループ化 83">
            <a:extLst>
              <a:ext uri="{FF2B5EF4-FFF2-40B4-BE49-F238E27FC236}">
                <a16:creationId xmlns:a16="http://schemas.microsoft.com/office/drawing/2014/main" id="{1738D7C7-F575-D71F-DB20-98F56081EF08}"/>
              </a:ext>
            </a:extLst>
          </p:cNvPr>
          <p:cNvGrpSpPr/>
          <p:nvPr/>
        </p:nvGrpSpPr>
        <p:grpSpPr>
          <a:xfrm>
            <a:off x="272415" y="1028471"/>
            <a:ext cx="2511569" cy="1663507"/>
            <a:chOff x="1397491" y="1028471"/>
            <a:chExt cx="2511569" cy="1663507"/>
          </a:xfrm>
        </p:grpSpPr>
        <p:pic>
          <p:nvPicPr>
            <p:cNvPr id="85" name="図 84">
              <a:extLst>
                <a:ext uri="{FF2B5EF4-FFF2-40B4-BE49-F238E27FC236}">
                  <a16:creationId xmlns:a16="http://schemas.microsoft.com/office/drawing/2014/main" id="{BCAF7EDC-1A9E-DB36-6972-C1E58A6CDBA2}"/>
                </a:ext>
              </a:extLst>
            </p:cNvPr>
            <p:cNvPicPr>
              <a:picLocks noChangeAspect="1"/>
            </p:cNvPicPr>
            <p:nvPr/>
          </p:nvPicPr>
          <p:blipFill>
            <a:blip r:embed="rId5">
              <a:duotone>
                <a:schemeClr val="accent6">
                  <a:shade val="45000"/>
                  <a:satMod val="135000"/>
                </a:schemeClr>
                <a:prstClr val="white"/>
              </a:duotone>
            </a:blip>
            <a:stretch>
              <a:fillRect/>
            </a:stretch>
          </p:blipFill>
          <p:spPr>
            <a:xfrm>
              <a:off x="1397491" y="1028471"/>
              <a:ext cx="2511569" cy="1663507"/>
            </a:xfrm>
            <a:prstGeom prst="rect">
              <a:avLst/>
            </a:prstGeom>
            <a:ln>
              <a:noFill/>
            </a:ln>
          </p:spPr>
        </p:pic>
        <p:pic>
          <p:nvPicPr>
            <p:cNvPr id="86" name="図 85">
              <a:extLst>
                <a:ext uri="{FF2B5EF4-FFF2-40B4-BE49-F238E27FC236}">
                  <a16:creationId xmlns:a16="http://schemas.microsoft.com/office/drawing/2014/main" id="{5E039E5A-2F10-6C8F-144F-4FDE556166F9}"/>
                </a:ext>
              </a:extLst>
            </p:cNvPr>
            <p:cNvPicPr>
              <a:picLocks noChangeAspect="1"/>
            </p:cNvPicPr>
            <p:nvPr/>
          </p:nvPicPr>
          <p:blipFill>
            <a:blip r:embed="rId6"/>
            <a:stretch>
              <a:fillRect/>
            </a:stretch>
          </p:blipFill>
          <p:spPr>
            <a:xfrm>
              <a:off x="1655237" y="1938024"/>
              <a:ext cx="1996075" cy="474707"/>
            </a:xfrm>
            <a:prstGeom prst="rect">
              <a:avLst/>
            </a:prstGeom>
            <a:noFill/>
          </p:spPr>
        </p:pic>
      </p:grpSp>
      <p:sp>
        <p:nvSpPr>
          <p:cNvPr id="5" name="テキスト プレースホルダー 21">
            <a:extLst>
              <a:ext uri="{FF2B5EF4-FFF2-40B4-BE49-F238E27FC236}">
                <a16:creationId xmlns:a16="http://schemas.microsoft.com/office/drawing/2014/main" id="{F8790B0E-D7C4-3884-9992-F3055F539EFB}"/>
              </a:ext>
            </a:extLst>
          </p:cNvPr>
          <p:cNvSpPr txBox="1">
            <a:spLocks/>
          </p:cNvSpPr>
          <p:nvPr/>
        </p:nvSpPr>
        <p:spPr>
          <a:xfrm>
            <a:off x="188863" y="6224119"/>
            <a:ext cx="7872850" cy="26182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defRPr/>
            </a:pPr>
            <a:r>
              <a:rPr lang="en-US" altLang="ja-JP" sz="1200" dirty="0">
                <a:solidFill>
                  <a:srgbClr val="0000FF"/>
                </a:solidFill>
                <a:latin typeface="游ゴシック" panose="020B0400000000000000" pitchFamily="50" charset="-128"/>
                <a:ea typeface="游ゴシック" panose="020B0400000000000000" pitchFamily="50" charset="-128"/>
              </a:rPr>
              <a:t>※</a:t>
            </a:r>
            <a:r>
              <a:rPr lang="ja-JP" altLang="en-US" sz="1200" dirty="0">
                <a:solidFill>
                  <a:srgbClr val="0000FF"/>
                </a:solidFill>
                <a:latin typeface="游ゴシック" panose="020B0400000000000000" pitchFamily="50" charset="-128"/>
                <a:ea typeface="游ゴシック" panose="020B0400000000000000" pitchFamily="50" charset="-128"/>
              </a:rPr>
              <a:t>データストレージの自動作成は</a:t>
            </a:r>
            <a:r>
              <a:rPr lang="en-US" altLang="ja-JP" sz="1200" dirty="0">
                <a:solidFill>
                  <a:srgbClr val="0000FF"/>
                </a:solidFill>
                <a:latin typeface="游ゴシック" panose="020B0400000000000000" pitchFamily="50" charset="-128"/>
                <a:ea typeface="游ゴシック" panose="020B0400000000000000" pitchFamily="50" charset="-128"/>
              </a:rPr>
              <a:t>ConMas Manager</a:t>
            </a:r>
            <a:r>
              <a:rPr lang="ja-JP" altLang="en-US" sz="1200" dirty="0">
                <a:solidFill>
                  <a:srgbClr val="0000FF"/>
                </a:solidFill>
                <a:latin typeface="游ゴシック" panose="020B0400000000000000" pitchFamily="50" charset="-128"/>
                <a:ea typeface="游ゴシック" panose="020B0400000000000000" pitchFamily="50" charset="-128"/>
              </a:rPr>
              <a:t> </a:t>
            </a:r>
            <a:r>
              <a:rPr lang="en-US" altLang="ja-JP" sz="1200" dirty="0">
                <a:solidFill>
                  <a:srgbClr val="0000FF"/>
                </a:solidFill>
                <a:latin typeface="游ゴシック" panose="020B0400000000000000" pitchFamily="50" charset="-128"/>
                <a:ea typeface="游ゴシック" panose="020B0400000000000000" pitchFamily="50" charset="-128"/>
              </a:rPr>
              <a:t>Ver</a:t>
            </a:r>
            <a:r>
              <a:rPr lang="ja-JP" altLang="en-US" sz="1200" dirty="0">
                <a:solidFill>
                  <a:srgbClr val="0000FF"/>
                </a:solidFill>
                <a:latin typeface="游ゴシック" panose="020B0400000000000000" pitchFamily="50" charset="-128"/>
                <a:ea typeface="游ゴシック" panose="020B0400000000000000" pitchFamily="50" charset="-128"/>
              </a:rPr>
              <a:t> </a:t>
            </a:r>
            <a:r>
              <a:rPr lang="en-US" altLang="ja-JP" sz="1200" b="1" dirty="0">
                <a:solidFill>
                  <a:srgbClr val="0000FF"/>
                </a:solidFill>
                <a:latin typeface="游ゴシック" panose="020B0400000000000000" pitchFamily="50" charset="-128"/>
                <a:ea typeface="游ゴシック" panose="020B0400000000000000" pitchFamily="50" charset="-128"/>
              </a:rPr>
              <a:t>8.2.25070</a:t>
            </a:r>
            <a:r>
              <a:rPr lang="ja-JP" altLang="en-US" sz="1200" dirty="0">
                <a:solidFill>
                  <a:srgbClr val="0000FF"/>
                </a:solidFill>
                <a:latin typeface="游ゴシック" panose="020B0400000000000000" pitchFamily="50" charset="-128"/>
                <a:ea typeface="游ゴシック" panose="020B0400000000000000" pitchFamily="50" charset="-128"/>
              </a:rPr>
              <a:t>のアップデートで追加された機能になります。</a:t>
            </a:r>
            <a:endParaRPr lang="en-US" altLang="ja-JP" sz="1200" dirty="0">
              <a:solidFill>
                <a:srgbClr val="0000FF"/>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54527864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1">
            <a:extLst>
              <a:ext uri="{FF2B5EF4-FFF2-40B4-BE49-F238E27FC236}">
                <a16:creationId xmlns:a16="http://schemas.microsoft.com/office/drawing/2014/main" id="{95CF1AED-C86B-5D4F-1A69-8C302B6DD985}"/>
              </a:ext>
            </a:extLst>
          </p:cNvPr>
          <p:cNvSpPr txBox="1">
            <a:spLocks/>
          </p:cNvSpPr>
          <p:nvPr/>
        </p:nvSpPr>
        <p:spPr>
          <a:xfrm>
            <a:off x="4549930" y="6546643"/>
            <a:ext cx="3092139" cy="228601"/>
          </a:xfrm>
          <a:prstGeom prst="rect">
            <a:avLst/>
          </a:prstGeom>
        </p:spPr>
        <p:txBody>
          <a:bodyPr vert="horz" lIns="91440" tIns="45720" rIns="91440" bIns="45720" rtlCol="0" anchor="ctr"/>
          <a:lstStyle>
            <a:defPPr>
              <a:defRPr lang="en-US"/>
            </a:defPPr>
            <a:lvl1pPr marL="0" algn="r" defTabSz="609585" rtl="0" eaLnBrk="1" latinLnBrk="0" hangingPunct="1">
              <a:defRPr sz="800" kern="1200">
                <a:solidFill>
                  <a:srgbClr val="000000"/>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4169242830"/>
      </p:ext>
    </p:extLst>
  </p:cSld>
  <p:clrMapOvr>
    <a:masterClrMapping/>
  </p:clrMapOvr>
</p:sld>
</file>

<file path=ppt/theme/theme1.xml><?xml version="1.0" encoding="utf-8"?>
<a:theme xmlns:a="http://schemas.openxmlformats.org/drawingml/2006/main" name="テーマ1">
  <a:themeElements>
    <a:clrScheme name="ユーザー定義 1">
      <a:dk1>
        <a:srgbClr val="111111"/>
      </a:dk1>
      <a:lt1>
        <a:sysClr val="window" lastClr="FFFFFF"/>
      </a:lt1>
      <a:dk2>
        <a:srgbClr val="C12C1F"/>
      </a:dk2>
      <a:lt2>
        <a:srgbClr val="9E9E9E"/>
      </a:lt2>
      <a:accent1>
        <a:srgbClr val="F26BAC"/>
      </a:accent1>
      <a:accent2>
        <a:srgbClr val="00ADAD"/>
      </a:accent2>
      <a:accent3>
        <a:srgbClr val="7058A3"/>
      </a:accent3>
      <a:accent4>
        <a:srgbClr val="FFDB4F"/>
      </a:accent4>
      <a:accent5>
        <a:srgbClr val="2D98E0"/>
      </a:accent5>
      <a:accent6>
        <a:srgbClr val="F78100"/>
      </a:accent6>
      <a:hlink>
        <a:srgbClr val="0563C1"/>
      </a:hlink>
      <a:folHlink>
        <a:srgbClr val="954F72"/>
      </a:folHlink>
    </a:clrScheme>
    <a:fontScheme name="210524_official">
      <a:majorFont>
        <a:latin typeface="Yu Gothic Medium"/>
        <a:ea typeface="Yu Gothic Medium"/>
        <a:cs typeface=""/>
      </a:majorFont>
      <a:minorFont>
        <a:latin typeface="Yu Gothic Medium"/>
        <a:ea typeface="Yu Gothic Medium"/>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kumimoji="1"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tailEnd type="none"/>
        </a:ln>
      </a:spPr>
      <a:bodyPr/>
      <a:lstStyle/>
      <a:style>
        <a:lnRef idx="1">
          <a:schemeClr val="dk1"/>
        </a:lnRef>
        <a:fillRef idx="0">
          <a:schemeClr val="dk1"/>
        </a:fillRef>
        <a:effectRef idx="0">
          <a:schemeClr val="dk1"/>
        </a:effectRef>
        <a:fontRef idx="minor">
          <a:schemeClr val="tx1"/>
        </a:fontRef>
      </a:style>
    </a:lnDef>
  </a:objectDefaults>
  <a:extraClrSchemeLst/>
  <a:extLst>
    <a:ext uri="{05A4C25C-085E-4340-85A3-A5531E510DB2}">
      <thm15:themeFamily xmlns:thm15="http://schemas.microsoft.com/office/thememl/2012/main" name="テーマ1" id="{33DD43D1-E69E-469C-BD0C-81F7B249AB06}" vid="{901C7674-2573-4ED2-8074-B20728DF36D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7707b53-d929-4795-85a1-b76999b43982">
      <Terms xmlns="http://schemas.microsoft.com/office/infopath/2007/PartnerControls"/>
    </lcf76f155ced4ddcb4097134ff3c332f>
    <TaxCatchAll xmlns="fb30921e-d24a-40fc-a0fe-13fda5f280f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645AD0DB0F81504CB174B8A0AD20E520" ma:contentTypeVersion="13" ma:contentTypeDescription="新しいドキュメントを作成します。" ma:contentTypeScope="" ma:versionID="a8cf66263a98f9da627f1694bce53192">
  <xsd:schema xmlns:xsd="http://www.w3.org/2001/XMLSchema" xmlns:xs="http://www.w3.org/2001/XMLSchema" xmlns:p="http://schemas.microsoft.com/office/2006/metadata/properties" xmlns:ns2="d7707b53-d929-4795-85a1-b76999b43982" xmlns:ns3="fb30921e-d24a-40fc-a0fe-13fda5f280fc" targetNamespace="http://schemas.microsoft.com/office/2006/metadata/properties" ma:root="true" ma:fieldsID="a13ac0a8b5dcfb86110400bd3ba2220e" ns2:_="" ns3:_="">
    <xsd:import namespace="d7707b53-d929-4795-85a1-b76999b43982"/>
    <xsd:import namespace="fb30921e-d24a-40fc-a0fe-13fda5f280f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707b53-d929-4795-85a1-b76999b4398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画像タグ" ma:readOnly="false" ma:fieldId="{5cf76f15-5ced-4ddc-b409-7134ff3c332f}" ma:taxonomyMulti="true" ma:sspId="584920a3-91d0-4259-bacb-a27d4656868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b30921e-d24a-40fc-a0fe-13fda5f280fc" elementFormDefault="qualified">
    <xsd:import namespace="http://schemas.microsoft.com/office/2006/documentManagement/types"/>
    <xsd:import namespace="http://schemas.microsoft.com/office/infopath/2007/PartnerControls"/>
    <xsd:element name="SharedWithUsers" ma:index="1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有相手の詳細情報" ma:internalName="SharedWithDetails" ma:readOnly="true">
      <xsd:simpleType>
        <xsd:restriction base="dms:Note">
          <xsd:maxLength value="255"/>
        </xsd:restriction>
      </xsd:simpleType>
    </xsd:element>
    <xsd:element name="TaxCatchAll" ma:index="20" nillable="true" ma:displayName="Taxonomy Catch All Column" ma:hidden="true" ma:list="{db2dcc77-7214-4565-b27f-6ee9b32d1eed}" ma:internalName="TaxCatchAll" ma:showField="CatchAllData" ma:web="fb30921e-d24a-40fc-a0fe-13fda5f280f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2C860C-9F70-461C-859E-D62220A2E4D6}">
  <ds:schemaRefs>
    <ds:schemaRef ds:uri="d7707b53-d929-4795-85a1-b76999b43982"/>
    <ds:schemaRef ds:uri="fb30921e-d24a-40fc-a0fe-13fda5f280f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E9D04A66-B067-4BCB-9CC7-07505E485C30}">
  <ds:schemaRefs>
    <ds:schemaRef ds:uri="d7707b53-d929-4795-85a1-b76999b43982"/>
    <ds:schemaRef ds:uri="fb30921e-d24a-40fc-a0fe-13fda5f280f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2621576-1AEA-4873-8B4A-F83C8CD3649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テーマ1</Template>
  <TotalTime>9076</TotalTime>
  <Words>10146</Words>
  <Application>Microsoft Office PowerPoint</Application>
  <PresentationFormat>ワイド画面</PresentationFormat>
  <Paragraphs>1037</Paragraphs>
  <Slides>90</Slides>
  <Notes>14</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90</vt:i4>
      </vt:variant>
    </vt:vector>
  </HeadingPairs>
  <TitlesOfParts>
    <vt:vector size="95" baseType="lpstr">
      <vt:lpstr>游ゴシック</vt:lpstr>
      <vt:lpstr>游ゴシック Medium</vt:lpstr>
      <vt:lpstr>Arial</vt:lpstr>
      <vt:lpstr>Poppins Light</vt:lpstr>
      <vt:lpstr>テーマ1</vt:lpstr>
      <vt:lpstr>i-Reporter Cloud × MotionBoard Cloud 動作確認・デモ環境構築の手順書</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i-Reporter Cloud→MBCloudの接続設定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i-Reporter Cloud　帳票の連携設定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MotionBoard Cloud　デモ用定義・CSVのインポート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【APPENDIX】 「生産数推移」チャートの「目標数」について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【APPENDIX】 日付・日時のデータについて</vt:lpstr>
      <vt:lpstr>PowerPoint プレゼンテーション</vt:lpstr>
      <vt:lpstr>i-Reporter Cloudの設定</vt:lpstr>
      <vt:lpstr>PowerPoint プレゼンテーション</vt:lpstr>
      <vt:lpstr>PowerPoint プレゼンテーション</vt:lpstr>
      <vt:lpstr>PowerPoint プレゼンテーション</vt:lpstr>
      <vt:lpstr>【APPENDIX】 データストレージのテーブル名・項目名について</vt:lpstr>
      <vt:lpstr>PowerPoint プレゼンテーション</vt:lpstr>
      <vt:lpstr>PowerPoint プレゼンテーション</vt:lpstr>
      <vt:lpstr>PowerPoint プレゼンテーション</vt:lpstr>
      <vt:lpstr>【APPENDIX】 i-Reporter Cloud×MotionBoard （オンプレミス版）の連携手順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是友 克史 (Katsushi Koretomo)</dc:creator>
  <cp:lastModifiedBy>岩下 佳憲 (Yoshinori Iwashita)</cp:lastModifiedBy>
  <cp:revision>47</cp:revision>
  <dcterms:created xsi:type="dcterms:W3CDTF">2021-04-16T07:44:21Z</dcterms:created>
  <dcterms:modified xsi:type="dcterms:W3CDTF">2026-07-21T01:38:24Z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0x010100645AD0DB0F81504CB174B8A0AD20E520</vt:lpwstr>
  </property>
</Properties>
</file>